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64" r:id="rId5"/>
    <p:sldId id="453" r:id="rId6"/>
    <p:sldId id="436" r:id="rId7"/>
    <p:sldId id="435" r:id="rId8"/>
    <p:sldId id="489" r:id="rId9"/>
    <p:sldId id="507" r:id="rId10"/>
    <p:sldId id="508" r:id="rId11"/>
    <p:sldId id="509" r:id="rId12"/>
    <p:sldId id="505" r:id="rId13"/>
    <p:sldId id="506" r:id="rId14"/>
    <p:sldId id="501" r:id="rId15"/>
    <p:sldId id="502" r:id="rId16"/>
    <p:sldId id="496" r:id="rId17"/>
    <p:sldId id="498" r:id="rId18"/>
    <p:sldId id="283" r:id="rId19"/>
    <p:sldId id="500" r:id="rId20"/>
    <p:sldId id="499" r:id="rId21"/>
    <p:sldId id="266" r:id="rId22"/>
    <p:sldId id="481" r:id="rId23"/>
    <p:sldId id="493" r:id="rId24"/>
    <p:sldId id="461" r:id="rId25"/>
    <p:sldId id="459" r:id="rId26"/>
    <p:sldId id="460" r:id="rId27"/>
    <p:sldId id="462" r:id="rId28"/>
    <p:sldId id="477" r:id="rId29"/>
  </p:sldIdLst>
  <p:sldSz cx="12192000" cy="6858000"/>
  <p:notesSz cx="6858000" cy="1562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exandra Carter" initials="AC" lastIdx="1" clrIdx="6">
    <p:extLst>
      <p:ext uri="{19B8F6BF-5375-455C-9EA6-DF929625EA0E}">
        <p15:presenceInfo xmlns:p15="http://schemas.microsoft.com/office/powerpoint/2012/main" userId="S::agcarter_stateofla.onmicrosoft.com#ext#@arcadiso365.onmicrosoft.com::77a8b975-5880-4213-9a6e-db10433835fc" providerId="AD"/>
      </p:ext>
    </p:extLst>
  </p:cmAuthor>
  <p:cmAuthor id="1" name="Meza, Emily" initials="ME" lastIdx="7" clrIdx="0">
    <p:extLst>
      <p:ext uri="{19B8F6BF-5375-455C-9EA6-DF929625EA0E}">
        <p15:presenceInfo xmlns:p15="http://schemas.microsoft.com/office/powerpoint/2012/main" userId="Meza, Emily" providerId="None"/>
      </p:ext>
    </p:extLst>
  </p:cmAuthor>
  <p:cmAuthor id="2" name="Foster, Carly" initials="FC [2]" lastIdx="6" clrIdx="1">
    <p:extLst>
      <p:ext uri="{19B8F6BF-5375-455C-9EA6-DF929625EA0E}">
        <p15:presenceInfo xmlns:p15="http://schemas.microsoft.com/office/powerpoint/2012/main" userId="S-1-5-21-1177238915-2052111302-725345543-293559" providerId="AD"/>
      </p:ext>
    </p:extLst>
  </p:cmAuthor>
  <p:cmAuthor id="3" name="Meza, Emily" initials="ME [2]" lastIdx="14" clrIdx="2">
    <p:extLst>
      <p:ext uri="{19B8F6BF-5375-455C-9EA6-DF929625EA0E}">
        <p15:presenceInfo xmlns:p15="http://schemas.microsoft.com/office/powerpoint/2012/main" userId="S-1-5-21-1177238915-2052111302-725345543-427580" providerId="AD"/>
      </p:ext>
    </p:extLst>
  </p:cmAuthor>
  <p:cmAuthor id="4" name="Meza, Emily" initials="ME [3]" lastIdx="2" clrIdx="3">
    <p:extLst>
      <p:ext uri="{19B8F6BF-5375-455C-9EA6-DF929625EA0E}">
        <p15:presenceInfo xmlns:p15="http://schemas.microsoft.com/office/powerpoint/2012/main" userId="S::emily.meza@arcadis-us.com::8b6658af-7741-47dd-a1ab-ab7fe21d4d8e" providerId="AD"/>
      </p:ext>
    </p:extLst>
  </p:cmAuthor>
  <p:cmAuthor id="5" name="Gonzales, Michelle" initials="GM" lastIdx="1" clrIdx="4">
    <p:extLst>
      <p:ext uri="{19B8F6BF-5375-455C-9EA6-DF929625EA0E}">
        <p15:presenceInfo xmlns:p15="http://schemas.microsoft.com/office/powerpoint/2012/main" userId="S-1-5-21-1177238915-2052111302-725345543-431638" providerId="AD"/>
      </p:ext>
    </p:extLst>
  </p:cmAuthor>
  <p:cmAuthor id="6" name="Foster, Carly" initials="FC" lastIdx="7" clrIdx="5">
    <p:extLst>
      <p:ext uri="{19B8F6BF-5375-455C-9EA6-DF929625EA0E}">
        <p15:presenceInfo xmlns:p15="http://schemas.microsoft.com/office/powerpoint/2012/main" userId="S::carly.foster@arcadis-us.com::75367137-ba43-410b-86d2-c04778703c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1CA"/>
    <a:srgbClr val="6AAE44"/>
    <a:srgbClr val="788D8B"/>
    <a:srgbClr val="176E92"/>
    <a:srgbClr val="37C2CB"/>
    <a:srgbClr val="108AB4"/>
    <a:srgbClr val="41818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5840" autoAdjust="0"/>
  </p:normalViewPr>
  <p:slideViewPr>
    <p:cSldViewPr snapToGrid="0" snapToObjects="1">
      <p:cViewPr>
        <p:scale>
          <a:sx n="66" d="100"/>
          <a:sy n="66" d="100"/>
        </p:scale>
        <p:origin x="1320" y="876"/>
      </p:cViewPr>
      <p:guideLst>
        <p:guide orient="horz" pos="2136"/>
        <p:guide pos="3840"/>
      </p:guideLst>
    </p:cSldViewPr>
  </p:slideViewPr>
  <p:notesTextViewPr>
    <p:cViewPr>
      <p:scale>
        <a:sx n="1" d="1"/>
        <a:sy n="1" d="1"/>
      </p:scale>
      <p:origin x="0" y="0"/>
    </p:cViewPr>
  </p:notesTextViewPr>
  <p:notesViewPr>
    <p:cSldViewPr snapToGrid="0" snapToObjects="1">
      <p:cViewPr varScale="1">
        <p:scale>
          <a:sx n="202" d="100"/>
          <a:sy n="202" d="100"/>
        </p:scale>
        <p:origin x="130" y="8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4A0C7A-74CB-4FB7-A60D-99C660F12DE5}"/>
              </a:ext>
            </a:extLst>
          </p:cNvPr>
          <p:cNvSpPr>
            <a:spLocks noGrp="1"/>
          </p:cNvSpPr>
          <p:nvPr>
            <p:ph type="hdr" sz="quarter"/>
          </p:nvPr>
        </p:nvSpPr>
        <p:spPr>
          <a:xfrm>
            <a:off x="0" y="0"/>
            <a:ext cx="2971800" cy="77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DFF2C-EBD8-415B-8D1C-75C864F6E3F6}"/>
              </a:ext>
            </a:extLst>
          </p:cNvPr>
          <p:cNvSpPr>
            <a:spLocks noGrp="1"/>
          </p:cNvSpPr>
          <p:nvPr>
            <p:ph type="dt" sz="quarter" idx="1"/>
          </p:nvPr>
        </p:nvSpPr>
        <p:spPr>
          <a:xfrm>
            <a:off x="3884613" y="0"/>
            <a:ext cx="2971800" cy="77788"/>
          </a:xfrm>
          <a:prstGeom prst="rect">
            <a:avLst/>
          </a:prstGeom>
        </p:spPr>
        <p:txBody>
          <a:bodyPr vert="horz" lIns="91440" tIns="45720" rIns="91440" bIns="45720" rtlCol="0"/>
          <a:lstStyle>
            <a:lvl1pPr algn="r">
              <a:defRPr sz="1200"/>
            </a:lvl1pPr>
          </a:lstStyle>
          <a:p>
            <a:fld id="{5F24E143-92A2-4E90-B2D0-6F0B9DA84B69}" type="datetimeFigureOut">
              <a:rPr lang="en-US" smtClean="0"/>
              <a:t>11/21/2018</a:t>
            </a:fld>
            <a:endParaRPr lang="en-US"/>
          </a:p>
        </p:txBody>
      </p:sp>
      <p:sp>
        <p:nvSpPr>
          <p:cNvPr id="4" name="Footer Placeholder 3">
            <a:extLst>
              <a:ext uri="{FF2B5EF4-FFF2-40B4-BE49-F238E27FC236}">
                <a16:creationId xmlns:a16="http://schemas.microsoft.com/office/drawing/2014/main" id="{26F5BBFD-3715-4D62-802D-34F663B40A0F}"/>
              </a:ext>
            </a:extLst>
          </p:cNvPr>
          <p:cNvSpPr>
            <a:spLocks noGrp="1"/>
          </p:cNvSpPr>
          <p:nvPr>
            <p:ph type="ftr" sz="quarter" idx="2"/>
          </p:nvPr>
        </p:nvSpPr>
        <p:spPr>
          <a:xfrm>
            <a:off x="0" y="1484313"/>
            <a:ext cx="2971800" cy="77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4A7E78-198A-4268-8647-157AE47FC7A2}"/>
              </a:ext>
            </a:extLst>
          </p:cNvPr>
          <p:cNvSpPr>
            <a:spLocks noGrp="1"/>
          </p:cNvSpPr>
          <p:nvPr>
            <p:ph type="sldNum" sz="quarter" idx="3"/>
          </p:nvPr>
        </p:nvSpPr>
        <p:spPr>
          <a:xfrm>
            <a:off x="3884613" y="1484313"/>
            <a:ext cx="2971800" cy="77787"/>
          </a:xfrm>
          <a:prstGeom prst="rect">
            <a:avLst/>
          </a:prstGeom>
        </p:spPr>
        <p:txBody>
          <a:bodyPr vert="horz" lIns="91440" tIns="45720" rIns="91440" bIns="45720" rtlCol="0" anchor="b"/>
          <a:lstStyle>
            <a:lvl1pPr algn="r">
              <a:defRPr sz="1200"/>
            </a:lvl1pPr>
          </a:lstStyle>
          <a:p>
            <a:fld id="{61F99071-6D7A-494C-B972-3C7339E16F95}" type="slidenum">
              <a:rPr lang="en-US" smtClean="0"/>
              <a:t>‹#›</a:t>
            </a:fld>
            <a:endParaRPr lang="en-US"/>
          </a:p>
        </p:txBody>
      </p:sp>
    </p:spTree>
    <p:extLst>
      <p:ext uri="{BB962C8B-B14F-4D97-AF65-F5344CB8AC3E}">
        <p14:creationId xmlns:p14="http://schemas.microsoft.com/office/powerpoint/2010/main" val="369657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5E01E-5CB3-A641-8699-A5CB44320057}" type="datetimeFigureOut">
              <a:rPr lang="en-US" smtClean="0"/>
              <a:t>11/21/2018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3D812-A81C-6845-AB39-AED885BA040E}" type="slidenum">
              <a:rPr lang="en-US" smtClean="0"/>
              <a:t>‹#›</a:t>
            </a:fld>
            <a:endParaRPr lang="en-US"/>
          </a:p>
        </p:txBody>
      </p:sp>
    </p:spTree>
    <p:extLst>
      <p:ext uri="{BB962C8B-B14F-4D97-AF65-F5344CB8AC3E}">
        <p14:creationId xmlns:p14="http://schemas.microsoft.com/office/powerpoint/2010/main" val="421975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a:t>
            </a:fld>
            <a:endParaRPr lang="en-US"/>
          </a:p>
        </p:txBody>
      </p:sp>
    </p:spTree>
    <p:extLst>
      <p:ext uri="{BB962C8B-B14F-4D97-AF65-F5344CB8AC3E}">
        <p14:creationId xmlns:p14="http://schemas.microsoft.com/office/powerpoint/2010/main" val="27401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3D812-A81C-6845-AB39-AED885BA0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7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33D812-A81C-6845-AB39-AED885BA040E}" type="slidenum">
              <a:rPr lang="en-US" smtClean="0"/>
              <a:t>11</a:t>
            </a:fld>
            <a:endParaRPr lang="en-US"/>
          </a:p>
        </p:txBody>
      </p:sp>
    </p:spTree>
    <p:extLst>
      <p:ext uri="{BB962C8B-B14F-4D97-AF65-F5344CB8AC3E}">
        <p14:creationId xmlns:p14="http://schemas.microsoft.com/office/powerpoint/2010/main" val="422952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 typeface="Arial" panose="020B0604020202020204" pitchFamily="34" charset="0"/>
              <a:buNone/>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A33D812-A81C-6845-AB39-AED885BA040E}" type="slidenum">
              <a:rPr lang="en-US" smtClean="0"/>
              <a:t>12</a:t>
            </a:fld>
            <a:endParaRPr lang="en-US"/>
          </a:p>
        </p:txBody>
      </p:sp>
    </p:spTree>
    <p:extLst>
      <p:ext uri="{BB962C8B-B14F-4D97-AF65-F5344CB8AC3E}">
        <p14:creationId xmlns:p14="http://schemas.microsoft.com/office/powerpoint/2010/main" val="164688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13</a:t>
            </a:fld>
            <a:endParaRPr lang="en-US"/>
          </a:p>
        </p:txBody>
      </p:sp>
    </p:spTree>
    <p:extLst>
      <p:ext uri="{BB962C8B-B14F-4D97-AF65-F5344CB8AC3E}">
        <p14:creationId xmlns:p14="http://schemas.microsoft.com/office/powerpoint/2010/main" val="187215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14</a:t>
            </a:fld>
            <a:endParaRPr lang="en-US"/>
          </a:p>
        </p:txBody>
      </p:sp>
    </p:spTree>
    <p:extLst>
      <p:ext uri="{BB962C8B-B14F-4D97-AF65-F5344CB8AC3E}">
        <p14:creationId xmlns:p14="http://schemas.microsoft.com/office/powerpoint/2010/main" val="34631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15</a:t>
            </a:fld>
            <a:endParaRPr lang="en-US"/>
          </a:p>
        </p:txBody>
      </p:sp>
    </p:spTree>
    <p:extLst>
      <p:ext uri="{BB962C8B-B14F-4D97-AF65-F5344CB8AC3E}">
        <p14:creationId xmlns:p14="http://schemas.microsoft.com/office/powerpoint/2010/main" val="151036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16</a:t>
            </a:fld>
            <a:endParaRPr lang="en-US"/>
          </a:p>
        </p:txBody>
      </p:sp>
    </p:spTree>
    <p:extLst>
      <p:ext uri="{BB962C8B-B14F-4D97-AF65-F5344CB8AC3E}">
        <p14:creationId xmlns:p14="http://schemas.microsoft.com/office/powerpoint/2010/main" val="390238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17</a:t>
            </a:fld>
            <a:endParaRPr lang="en-US"/>
          </a:p>
        </p:txBody>
      </p:sp>
    </p:spTree>
    <p:extLst>
      <p:ext uri="{BB962C8B-B14F-4D97-AF65-F5344CB8AC3E}">
        <p14:creationId xmlns:p14="http://schemas.microsoft.com/office/powerpoint/2010/main" val="288540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18</a:t>
            </a:fld>
            <a:endParaRPr lang="en-US"/>
          </a:p>
        </p:txBody>
      </p:sp>
    </p:spTree>
    <p:extLst>
      <p:ext uri="{BB962C8B-B14F-4D97-AF65-F5344CB8AC3E}">
        <p14:creationId xmlns:p14="http://schemas.microsoft.com/office/powerpoint/2010/main" val="35838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19</a:t>
            </a:fld>
            <a:endParaRPr lang="en-US"/>
          </a:p>
        </p:txBody>
      </p:sp>
    </p:spTree>
    <p:extLst>
      <p:ext uri="{BB962C8B-B14F-4D97-AF65-F5344CB8AC3E}">
        <p14:creationId xmlns:p14="http://schemas.microsoft.com/office/powerpoint/2010/main" val="1400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a:t>
            </a:fld>
            <a:endParaRPr lang="en-US"/>
          </a:p>
        </p:txBody>
      </p:sp>
    </p:spTree>
    <p:extLst>
      <p:ext uri="{BB962C8B-B14F-4D97-AF65-F5344CB8AC3E}">
        <p14:creationId xmlns:p14="http://schemas.microsoft.com/office/powerpoint/2010/main" val="327337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21</a:t>
            </a:fld>
            <a:endParaRPr lang="en-US"/>
          </a:p>
        </p:txBody>
      </p:sp>
    </p:spTree>
    <p:extLst>
      <p:ext uri="{BB962C8B-B14F-4D97-AF65-F5344CB8AC3E}">
        <p14:creationId xmlns:p14="http://schemas.microsoft.com/office/powerpoint/2010/main" val="98787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22</a:t>
            </a:fld>
            <a:endParaRPr lang="en-US"/>
          </a:p>
        </p:txBody>
      </p:sp>
    </p:spTree>
    <p:extLst>
      <p:ext uri="{BB962C8B-B14F-4D97-AF65-F5344CB8AC3E}">
        <p14:creationId xmlns:p14="http://schemas.microsoft.com/office/powerpoint/2010/main" val="69635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23</a:t>
            </a:fld>
            <a:endParaRPr lang="en-US"/>
          </a:p>
        </p:txBody>
      </p:sp>
    </p:spTree>
    <p:extLst>
      <p:ext uri="{BB962C8B-B14F-4D97-AF65-F5344CB8AC3E}">
        <p14:creationId xmlns:p14="http://schemas.microsoft.com/office/powerpoint/2010/main" val="156160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24</a:t>
            </a:fld>
            <a:endParaRPr lang="en-US"/>
          </a:p>
        </p:txBody>
      </p:sp>
    </p:spTree>
    <p:extLst>
      <p:ext uri="{BB962C8B-B14F-4D97-AF65-F5344CB8AC3E}">
        <p14:creationId xmlns:p14="http://schemas.microsoft.com/office/powerpoint/2010/main" val="2933601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3D812-A81C-6845-AB39-AED885BA040E}" type="slidenum">
              <a:rPr lang="en-US" smtClean="0"/>
              <a:t>25</a:t>
            </a:fld>
            <a:endParaRPr lang="en-US"/>
          </a:p>
        </p:txBody>
      </p:sp>
    </p:spTree>
    <p:extLst>
      <p:ext uri="{BB962C8B-B14F-4D97-AF65-F5344CB8AC3E}">
        <p14:creationId xmlns:p14="http://schemas.microsoft.com/office/powerpoint/2010/main" val="416716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2A33D812-A81C-6845-AB39-AED885BA040E}" type="slidenum">
              <a:rPr lang="en-US" smtClean="0"/>
              <a:t>3</a:t>
            </a:fld>
            <a:endParaRPr lang="en-US"/>
          </a:p>
        </p:txBody>
      </p:sp>
    </p:spTree>
    <p:extLst>
      <p:ext uri="{BB962C8B-B14F-4D97-AF65-F5344CB8AC3E}">
        <p14:creationId xmlns:p14="http://schemas.microsoft.com/office/powerpoint/2010/main" val="297880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A33D812-A81C-6845-AB39-AED885BA040E}" type="slidenum">
              <a:rPr lang="en-US" smtClean="0"/>
              <a:t>4</a:t>
            </a:fld>
            <a:endParaRPr lang="en-US"/>
          </a:p>
        </p:txBody>
      </p:sp>
    </p:spTree>
    <p:extLst>
      <p:ext uri="{BB962C8B-B14F-4D97-AF65-F5344CB8AC3E}">
        <p14:creationId xmlns:p14="http://schemas.microsoft.com/office/powerpoint/2010/main" val="280657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3D812-A81C-6845-AB39-AED885BA04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Let’s take a moment to see the steps that have been taken to get us to where we are today.  </a:t>
            </a:r>
          </a:p>
          <a:p>
            <a:endParaRPr lang="en-US" baseline="0"/>
          </a:p>
          <a:p>
            <a:r>
              <a:rPr lang="en-US" baseline="0"/>
              <a:t>The floods of 2016 were historic events that effected all areas of our state.  In Nov. 2017, CPRA, GOHSEP, OCD, and DOTD began an investigation to see where places for alignment of floodplain management existed.  This resulted in a Phase 1 report being completed that is available on our website and we have a few copies to view today in the lobby area. </a:t>
            </a:r>
          </a:p>
          <a:p>
            <a:endParaRPr lang="en-US" baseline="0"/>
          </a:p>
          <a:p>
            <a:r>
              <a:rPr lang="en-US" baseline="0"/>
              <a:t>In May of this year – Governor Edwards issued an executive order that officially formed the Council on Watershed Management.  This has led to the initiation of Phase II that we are currently in that is continuing to gather data and </a:t>
            </a:r>
            <a:r>
              <a:rPr lang="en-US" b="1" baseline="0"/>
              <a:t>establish a coordinated decision-making process that can generate practical recommendations to the Council.</a:t>
            </a:r>
            <a:endParaRPr lang="en-US" baseline="0"/>
          </a:p>
          <a:p>
            <a:r>
              <a:rPr lang="en-US"/>
              <a:t> </a:t>
            </a:r>
          </a:p>
          <a:p>
            <a:pPr defTabSz="3589714"/>
            <a:r>
              <a:rPr lang="en-US"/>
              <a:t>We expect, as we reach</a:t>
            </a:r>
            <a:r>
              <a:rPr lang="en-US" baseline="0"/>
              <a:t> agreements through this process,</a:t>
            </a:r>
            <a:r>
              <a:rPr lang="en-US"/>
              <a:t> that beyond</a:t>
            </a:r>
            <a:r>
              <a:rPr lang="en-US" baseline="0"/>
              <a:t> </a:t>
            </a:r>
            <a:r>
              <a:rPr lang="en-US"/>
              <a:t>2019</a:t>
            </a:r>
            <a:r>
              <a:rPr lang="en-US" baseline="0"/>
              <a:t> we’ll realize a significant shift towards a full watershed based approach that is</a:t>
            </a:r>
            <a:r>
              <a:rPr lang="en-US" b="0" baseline="0"/>
              <a:t> consistent with a </a:t>
            </a:r>
            <a:r>
              <a:rPr lang="en-US" b="1" baseline="0"/>
              <a:t>long-term, holistic vision of floodplain management within the State of Louisiana.</a:t>
            </a:r>
            <a:r>
              <a:rPr lang="en-US" baseline="0"/>
              <a:t> </a:t>
            </a:r>
          </a:p>
          <a:p>
            <a:pPr defTabSz="3589714"/>
            <a:endParaRPr lang="en-US" baseline="0"/>
          </a:p>
          <a:p>
            <a:pPr defTabSz="3589714"/>
            <a:endParaRPr lang="en-US" baseline="0"/>
          </a:p>
          <a:p>
            <a:pPr defTabSz="3589714"/>
            <a:r>
              <a:rPr lang="en-US" baseline="0"/>
              <a:t>Additional notes if needed:</a:t>
            </a:r>
          </a:p>
          <a:p>
            <a:pPr defTabSz="3589714"/>
            <a:endParaRPr lang="en-US" baseline="0"/>
          </a:p>
          <a:p>
            <a:r>
              <a:rPr lang="en-US" sz="1200"/>
              <a:t>2016</a:t>
            </a:r>
          </a:p>
          <a:p>
            <a:r>
              <a:rPr lang="en-US" sz="1200"/>
              <a:t>March and August 2016 flooding damages more than 145,000 homes</a:t>
            </a:r>
          </a:p>
          <a:p>
            <a:r>
              <a:rPr lang="en-US" sz="1200"/>
              <a:t>Gov. Edwards directs state agencies to coordinate programs and efforts toward future flood risk mitigation</a:t>
            </a:r>
          </a:p>
          <a:p>
            <a:pPr defTabSz="3589714"/>
            <a:r>
              <a:rPr lang="en-US" baseline="0"/>
              <a:t>  </a:t>
            </a:r>
          </a:p>
          <a:p>
            <a:pPr defTabSz="3589714"/>
            <a:r>
              <a:rPr lang="en-US" baseline="0"/>
              <a:t>2017</a:t>
            </a:r>
          </a:p>
          <a:p>
            <a:r>
              <a:rPr lang="en-US" sz="1200"/>
              <a:t>OCD and DOTD begin to develop a hydraulic and hydrologic model of the Amite Watershed</a:t>
            </a:r>
          </a:p>
          <a:p>
            <a:r>
              <a:rPr lang="en-US" sz="1200"/>
              <a:t>Cooperating agencies begin Phase I of a process to develop a statewide watershed-based floodplain management program</a:t>
            </a:r>
            <a:endParaRPr lang="en-US"/>
          </a:p>
          <a:p>
            <a:pPr defTabSz="3589714"/>
            <a:endParaRPr lang="en-US"/>
          </a:p>
          <a:p>
            <a:pPr defTabSz="3589714"/>
            <a:r>
              <a:rPr lang="en-US"/>
              <a:t>2018</a:t>
            </a:r>
          </a:p>
          <a:p>
            <a:r>
              <a:rPr lang="en-US" sz="1200"/>
              <a:t>Gov. Edwards issues EO JBE18-16 creating the Council on Watershed Management </a:t>
            </a:r>
          </a:p>
          <a:p>
            <a:r>
              <a:rPr lang="en-US" sz="1200"/>
              <a:t>Cooperating agencies release a multi-phased plan, early actions and initial framework for watershed-based floodplain management</a:t>
            </a:r>
          </a:p>
          <a:p>
            <a:endParaRPr lang="en-US" sz="1200"/>
          </a:p>
          <a:p>
            <a:r>
              <a:rPr lang="en-US" sz="1200"/>
              <a:t>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Final framework and full implementation to be initiated that is consistent with a long-term, holistic vision for floodplain management in Louisiana</a:t>
            </a:r>
          </a:p>
          <a:p>
            <a:endParaRPr lang="en-US"/>
          </a:p>
          <a:p>
            <a:pPr defTabSz="3589714"/>
            <a:endParaRPr lang="en-US"/>
          </a:p>
        </p:txBody>
      </p:sp>
      <p:sp>
        <p:nvSpPr>
          <p:cNvPr id="4" name="Slide Number Placeholder 3"/>
          <p:cNvSpPr>
            <a:spLocks noGrp="1"/>
          </p:cNvSpPr>
          <p:nvPr>
            <p:ph type="sldNum" sz="quarter" idx="5"/>
          </p:nvPr>
        </p:nvSpPr>
        <p:spPr/>
        <p:txBody>
          <a:bodyPr/>
          <a:lstStyle/>
          <a:p>
            <a:fld id="{2A33D812-A81C-6845-AB39-AED885BA040E}" type="slidenum">
              <a:rPr lang="en-US" smtClean="0"/>
              <a:t>6</a:t>
            </a:fld>
            <a:endParaRPr lang="en-US"/>
          </a:p>
        </p:txBody>
      </p:sp>
    </p:spTree>
    <p:extLst>
      <p:ext uri="{BB962C8B-B14F-4D97-AF65-F5344CB8AC3E}">
        <p14:creationId xmlns:p14="http://schemas.microsoft.com/office/powerpoint/2010/main" val="306546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phase I process, 6 specific strategic areas of focus were called out:</a:t>
            </a:r>
          </a:p>
          <a:p>
            <a:endParaRPr lang="en-US" dirty="0"/>
          </a:p>
          <a:p>
            <a:r>
              <a:rPr lang="en-US" dirty="0"/>
              <a:t>Each of these areas coordinate together and create a foundation for sound floodplain management.</a:t>
            </a:r>
          </a:p>
          <a:p>
            <a:endParaRPr lang="en-US" dirty="0"/>
          </a:p>
          <a:p>
            <a:pPr marL="228600" indent="-228600">
              <a:buAutoNum type="arabicPeriod"/>
            </a:pPr>
            <a:r>
              <a:rPr lang="en-US" dirty="0"/>
              <a:t>Data – </a:t>
            </a:r>
          </a:p>
          <a:p>
            <a:pPr marL="228600" indent="-228600">
              <a:buAutoNum type="arabicPeriod"/>
            </a:pPr>
            <a:r>
              <a:rPr lang="en-US" dirty="0"/>
              <a:t>Standards – </a:t>
            </a:r>
          </a:p>
          <a:p>
            <a:pPr marL="228600" indent="-228600">
              <a:buAutoNum type="arabicPeriod"/>
            </a:pPr>
            <a:r>
              <a:rPr lang="en-US" dirty="0"/>
              <a:t>Engagement</a:t>
            </a:r>
          </a:p>
          <a:p>
            <a:pPr marL="228600" indent="-228600">
              <a:buAutoNum type="arabicPeriod"/>
            </a:pPr>
            <a:r>
              <a:rPr lang="en-US" dirty="0"/>
              <a:t>Planning</a:t>
            </a:r>
          </a:p>
          <a:p>
            <a:pPr marL="228600" indent="-228600">
              <a:buAutoNum type="arabicPeriod"/>
            </a:pPr>
            <a:r>
              <a:rPr lang="en-US" dirty="0"/>
              <a:t>Funding</a:t>
            </a:r>
          </a:p>
          <a:p>
            <a:pPr marL="228600" indent="-228600">
              <a:buAutoNum type="arabicPeriod"/>
            </a:pPr>
            <a:r>
              <a:rPr lang="en-US" dirty="0"/>
              <a:t>Capability and Capacity </a:t>
            </a:r>
          </a:p>
        </p:txBody>
      </p:sp>
      <p:sp>
        <p:nvSpPr>
          <p:cNvPr id="4" name="Slide Number Placeholder 3"/>
          <p:cNvSpPr>
            <a:spLocks noGrp="1"/>
          </p:cNvSpPr>
          <p:nvPr>
            <p:ph type="sldNum" sz="quarter" idx="5"/>
          </p:nvPr>
        </p:nvSpPr>
        <p:spPr/>
        <p:txBody>
          <a:bodyPr/>
          <a:lstStyle/>
          <a:p>
            <a:fld id="{D3FEEB65-DE8C-4889-BEF8-A773806C5288}" type="slidenum">
              <a:rPr lang="en-US" smtClean="0"/>
              <a:t>7</a:t>
            </a:fld>
            <a:endParaRPr lang="en-US"/>
          </a:p>
        </p:txBody>
      </p:sp>
    </p:spTree>
    <p:extLst>
      <p:ext uri="{BB962C8B-B14F-4D97-AF65-F5344CB8AC3E}">
        <p14:creationId xmlns:p14="http://schemas.microsoft.com/office/powerpoint/2010/main" val="69611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HUD mitigation </a:t>
            </a:r>
          </a:p>
          <a:p>
            <a:r>
              <a:rPr lang="en-US" dirty="0"/>
              <a:t>Currently preparing for Federal Register Notice from the U.S. Department of Housing and Urban Development to serve as guidance for how congressional allocation of </a:t>
            </a:r>
            <a:r>
              <a:rPr lang="en-US" b="1" dirty="0">
                <a:solidFill>
                  <a:schemeClr val="accent6">
                    <a:lumMod val="25000"/>
                  </a:schemeClr>
                </a:solidFill>
              </a:rPr>
              <a:t>$1.2 billion in flood mitigation dollars</a:t>
            </a:r>
            <a:r>
              <a:rPr lang="en-US" dirty="0">
                <a:solidFill>
                  <a:srgbClr val="41818D"/>
                </a:solidFill>
              </a:rPr>
              <a:t> </a:t>
            </a:r>
            <a:r>
              <a:rPr lang="en-US" dirty="0"/>
              <a:t>can be expended</a:t>
            </a:r>
          </a:p>
          <a:p>
            <a:r>
              <a:rPr lang="en-US" dirty="0"/>
              <a:t>Working on the parameters of an </a:t>
            </a:r>
            <a:r>
              <a:rPr lang="en-US" b="1" dirty="0">
                <a:solidFill>
                  <a:schemeClr val="accent6">
                    <a:lumMod val="25000"/>
                  </a:schemeClr>
                </a:solidFill>
              </a:rPr>
              <a:t>action plan now </a:t>
            </a:r>
            <a:r>
              <a:rPr lang="en-US" dirty="0"/>
              <a:t>to submit back to HUD once this Federal Register Notice has been published</a:t>
            </a:r>
          </a:p>
          <a:p>
            <a:r>
              <a:rPr lang="en-US" dirty="0"/>
              <a:t>Early focus will be on utilizing funds to </a:t>
            </a:r>
            <a:r>
              <a:rPr lang="en-US" b="1" dirty="0">
                <a:solidFill>
                  <a:schemeClr val="accent6">
                    <a:lumMod val="25000"/>
                  </a:schemeClr>
                </a:solidFill>
              </a:rPr>
              <a:t>advance statewide watershed modeling and mapping efforts </a:t>
            </a:r>
            <a:r>
              <a:rPr lang="en-US" dirty="0"/>
              <a:t>to inform science-driven decision making for future planning and projects</a:t>
            </a:r>
          </a:p>
          <a:p>
            <a:endParaRPr lang="en-US" dirty="0"/>
          </a:p>
          <a:p>
            <a:r>
              <a:rPr lang="en-US" dirty="0"/>
              <a:t>The work of all of the TAGs in one way or another will be feeding into how these mitigation funds are used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A33D812-A81C-6845-AB39-AED885BA040E}" type="slidenum">
              <a:rPr lang="en-US" smtClean="0"/>
              <a:t>8</a:t>
            </a:fld>
            <a:endParaRPr lang="en-US"/>
          </a:p>
        </p:txBody>
      </p:sp>
    </p:spTree>
    <p:extLst>
      <p:ext uri="{BB962C8B-B14F-4D97-AF65-F5344CB8AC3E}">
        <p14:creationId xmlns:p14="http://schemas.microsoft.com/office/powerpoint/2010/main" val="13630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trike="sngStrike" baseline="0" dirty="0">
              <a:cs typeface="Calibri"/>
            </a:endParaRPr>
          </a:p>
        </p:txBody>
      </p:sp>
      <p:sp>
        <p:nvSpPr>
          <p:cNvPr id="4" name="Slide Number Placeholder 3"/>
          <p:cNvSpPr>
            <a:spLocks noGrp="1"/>
          </p:cNvSpPr>
          <p:nvPr>
            <p:ph type="sldNum" sz="quarter" idx="5"/>
          </p:nvPr>
        </p:nvSpPr>
        <p:spPr/>
        <p:txBody>
          <a:bodyPr/>
          <a:lstStyle/>
          <a:p>
            <a:fld id="{2A33D812-A81C-6845-AB39-AED885BA040E}" type="slidenum">
              <a:rPr lang="en-US" smtClean="0"/>
              <a:t>9</a:t>
            </a:fld>
            <a:endParaRPr lang="en-US"/>
          </a:p>
        </p:txBody>
      </p:sp>
    </p:spTree>
    <p:extLst>
      <p:ext uri="{BB962C8B-B14F-4D97-AF65-F5344CB8AC3E}">
        <p14:creationId xmlns:p14="http://schemas.microsoft.com/office/powerpoint/2010/main" val="106496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DD8CCAB9-7697-944E-9B4D-8DA91779D448}"/>
              </a:ext>
            </a:extLst>
          </p:cNvPr>
          <p:cNvSpPr>
            <a:spLocks noGrp="1"/>
          </p:cNvSpPr>
          <p:nvPr>
            <p:ph type="ftr" sz="quarter" idx="16"/>
          </p:nvPr>
        </p:nvSpPr>
        <p:spPr/>
        <p:txBody>
          <a:bodyPr/>
          <a:lstStyle/>
          <a:p>
            <a:r>
              <a:rPr lang="en-US"/>
              <a:t>LOUISIANA WATERSHED INITIATIVE</a:t>
            </a:r>
            <a:endParaRPr lang="en-US" dirty="0"/>
          </a:p>
        </p:txBody>
      </p:sp>
      <p:sp>
        <p:nvSpPr>
          <p:cNvPr id="12" name="Slide Number Placeholder 11">
            <a:extLst>
              <a:ext uri="{FF2B5EF4-FFF2-40B4-BE49-F238E27FC236}">
                <a16:creationId xmlns:a16="http://schemas.microsoft.com/office/drawing/2014/main" id="{09D193CA-538B-844B-B32B-ED1EE82EAE37}"/>
              </a:ext>
            </a:extLst>
          </p:cNvPr>
          <p:cNvSpPr>
            <a:spLocks noGrp="1"/>
          </p:cNvSpPr>
          <p:nvPr>
            <p:ph type="sldNum" sz="quarter" idx="17"/>
          </p:nvPr>
        </p:nvSpPr>
        <p:spPr/>
        <p:txBody>
          <a:bodyPr/>
          <a:lstStyle/>
          <a:p>
            <a:fld id="{032A3741-3814-0B4B-9A66-C1B0A3E46F7D}" type="slidenum">
              <a:rPr lang="en-US" smtClean="0"/>
              <a:pPr/>
              <a:t>‹#›</a:t>
            </a:fld>
            <a:endParaRPr lang="en-US" dirty="0"/>
          </a:p>
        </p:txBody>
      </p:sp>
      <p:sp>
        <p:nvSpPr>
          <p:cNvPr id="2" name="Rectangle 1">
            <a:extLst>
              <a:ext uri="{FF2B5EF4-FFF2-40B4-BE49-F238E27FC236}">
                <a16:creationId xmlns:a16="http://schemas.microsoft.com/office/drawing/2014/main" id="{B3CBD0FD-1F4B-E548-BCFD-D7320B8CABAB}"/>
              </a:ext>
            </a:extLst>
          </p:cNvPr>
          <p:cNvSpPr/>
          <p:nvPr userDrawn="1"/>
        </p:nvSpPr>
        <p:spPr>
          <a:xfrm>
            <a:off x="338328" y="0"/>
            <a:ext cx="11853672"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F5562D4-9A26-E44D-A99F-2BEED561017F}"/>
              </a:ext>
            </a:extLst>
          </p:cNvPr>
          <p:cNvSpPr/>
          <p:nvPr userDrawn="1"/>
        </p:nvSpPr>
        <p:spPr>
          <a:xfrm>
            <a:off x="3968496" y="0"/>
            <a:ext cx="8223504" cy="4417798"/>
          </a:xfrm>
          <a:prstGeom prst="rect">
            <a:avLst/>
          </a:prstGeom>
          <a:solidFill>
            <a:schemeClr val="accent1">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E4A39D85-0DA4-5542-88BF-104793020BFC}"/>
              </a:ext>
            </a:extLst>
          </p:cNvPr>
          <p:cNvSpPr>
            <a:spLocks noGrp="1"/>
          </p:cNvSpPr>
          <p:nvPr>
            <p:ph type="body" idx="1" hasCustomPrompt="1"/>
          </p:nvPr>
        </p:nvSpPr>
        <p:spPr>
          <a:xfrm>
            <a:off x="6415441" y="1225668"/>
            <a:ext cx="5172930" cy="1073886"/>
          </a:xfrm>
          <a:noFill/>
        </p:spPr>
        <p:txBody>
          <a:bodyPr lIns="0" rIns="0" anchor="ctr">
            <a:noAutofit/>
          </a:bodyPr>
          <a:lstStyle>
            <a:lvl1pPr marL="0" indent="0" algn="ctr">
              <a:buNone/>
              <a:defRPr sz="4000" b="0"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TITLE</a:t>
            </a:r>
          </a:p>
        </p:txBody>
      </p:sp>
      <p:sp>
        <p:nvSpPr>
          <p:cNvPr id="22" name="Text Placeholder 3">
            <a:extLst>
              <a:ext uri="{FF2B5EF4-FFF2-40B4-BE49-F238E27FC236}">
                <a16:creationId xmlns:a16="http://schemas.microsoft.com/office/drawing/2014/main" id="{3046072B-1FB1-ED42-9462-F3C2BD823FD6}"/>
              </a:ext>
            </a:extLst>
          </p:cNvPr>
          <p:cNvSpPr>
            <a:spLocks noGrp="1"/>
          </p:cNvSpPr>
          <p:nvPr>
            <p:ph type="body" sz="half" idx="2" hasCustomPrompt="1"/>
          </p:nvPr>
        </p:nvSpPr>
        <p:spPr>
          <a:xfrm>
            <a:off x="6415441" y="2493500"/>
            <a:ext cx="5172930" cy="483979"/>
          </a:xfrm>
        </p:spPr>
        <p:txBody>
          <a:bodyPr>
            <a:spAutoFit/>
          </a:bodyPr>
          <a:lstStyle>
            <a:lvl1pPr marL="0" indent="0" algn="ctr">
              <a:buNone/>
              <a:defRPr sz="2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PRESENTER’S NAME</a:t>
            </a:r>
          </a:p>
        </p:txBody>
      </p:sp>
      <p:sp>
        <p:nvSpPr>
          <p:cNvPr id="13" name="Text Placeholder 3">
            <a:extLst>
              <a:ext uri="{FF2B5EF4-FFF2-40B4-BE49-F238E27FC236}">
                <a16:creationId xmlns:a16="http://schemas.microsoft.com/office/drawing/2014/main" id="{D149EE5D-8796-B34D-81F2-7CB3FDF4A15E}"/>
              </a:ext>
            </a:extLst>
          </p:cNvPr>
          <p:cNvSpPr>
            <a:spLocks noGrp="1"/>
          </p:cNvSpPr>
          <p:nvPr>
            <p:ph type="body" sz="half" idx="18" hasCustomPrompt="1"/>
          </p:nvPr>
        </p:nvSpPr>
        <p:spPr>
          <a:xfrm>
            <a:off x="6415441" y="3149966"/>
            <a:ext cx="5172930" cy="483979"/>
          </a:xfrm>
        </p:spPr>
        <p:txBody>
          <a:bodyPr>
            <a:spAutoFit/>
          </a:bodyPr>
          <a:lstStyle>
            <a:lvl1pPr marL="0" indent="0" algn="ctr">
              <a:buNone/>
              <a:defRPr sz="28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Day, Year</a:t>
            </a:r>
          </a:p>
        </p:txBody>
      </p:sp>
      <p:pic>
        <p:nvPicPr>
          <p:cNvPr id="10" name="Picture 9">
            <a:extLst>
              <a:ext uri="{FF2B5EF4-FFF2-40B4-BE49-F238E27FC236}">
                <a16:creationId xmlns:a16="http://schemas.microsoft.com/office/drawing/2014/main" id="{0AFEC065-794F-BC45-B089-AD09C9EE8552}"/>
              </a:ext>
            </a:extLst>
          </p:cNvPr>
          <p:cNvPicPr>
            <a:picLocks noChangeAspect="1"/>
          </p:cNvPicPr>
          <p:nvPr userDrawn="1"/>
        </p:nvPicPr>
        <p:blipFill rotWithShape="1">
          <a:blip r:embed="rId2"/>
          <a:srcRect l="36692"/>
          <a:stretch/>
        </p:blipFill>
        <p:spPr>
          <a:xfrm>
            <a:off x="8943514" y="4685721"/>
            <a:ext cx="2777507" cy="1716775"/>
          </a:xfrm>
          <a:prstGeom prst="rect">
            <a:avLst/>
          </a:prstGeom>
        </p:spPr>
      </p:pic>
      <p:pic>
        <p:nvPicPr>
          <p:cNvPr id="14" name="Graphic 13">
            <a:extLst>
              <a:ext uri="{FF2B5EF4-FFF2-40B4-BE49-F238E27FC236}">
                <a16:creationId xmlns:a16="http://schemas.microsoft.com/office/drawing/2014/main" id="{85505EBE-FB7F-495F-BA6D-C7AB2728368D}"/>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5030" t="10802" r="-1671" b="8858"/>
          <a:stretch/>
        </p:blipFill>
        <p:spPr>
          <a:xfrm>
            <a:off x="-11662" y="-3460"/>
            <a:ext cx="6085139" cy="6858000"/>
          </a:xfrm>
          <a:prstGeom prst="rect">
            <a:avLst/>
          </a:prstGeom>
        </p:spPr>
      </p:pic>
    </p:spTree>
    <p:extLst>
      <p:ext uri="{BB962C8B-B14F-4D97-AF65-F5344CB8AC3E}">
        <p14:creationId xmlns:p14="http://schemas.microsoft.com/office/powerpoint/2010/main" val="47612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ver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85F414-54B9-9848-9EEC-39B55E0D0D23}"/>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id="{0956DB1E-6A3D-DD4A-9707-EC1B74871A4D}"/>
              </a:ext>
            </a:extLst>
          </p:cNvPr>
          <p:cNvSpPr>
            <a:spLocks noGrp="1"/>
          </p:cNvSpPr>
          <p:nvPr>
            <p:ph type="ftr" sz="quarter" idx="12"/>
          </p:nvPr>
        </p:nvSpPr>
        <p:spPr/>
        <p:txBody>
          <a:bodyPr/>
          <a:lstStyle/>
          <a:p>
            <a:r>
              <a:rPr lang="en-US"/>
              <a:t>LOUISIANA WATERSHED INITIATIVE</a:t>
            </a:r>
            <a:endParaRPr lang="en-US" dirty="0"/>
          </a:p>
        </p:txBody>
      </p:sp>
      <p:sp>
        <p:nvSpPr>
          <p:cNvPr id="6" name="Rectangle 5">
            <a:extLst>
              <a:ext uri="{FF2B5EF4-FFF2-40B4-BE49-F238E27FC236}">
                <a16:creationId xmlns:a16="http://schemas.microsoft.com/office/drawing/2014/main" id="{CE2D9F79-7E16-544B-877C-905C7908E0E0}"/>
              </a:ext>
            </a:extLst>
          </p:cNvPr>
          <p:cNvSpPr/>
          <p:nvPr userDrawn="1"/>
        </p:nvSpPr>
        <p:spPr>
          <a:xfrm>
            <a:off x="0" y="679939"/>
            <a:ext cx="2876061" cy="4930776"/>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73DF3F-AF47-9841-A227-C253090C4955}"/>
              </a:ext>
            </a:extLst>
          </p:cNvPr>
          <p:cNvSpPr/>
          <p:nvPr/>
        </p:nvSpPr>
        <p:spPr>
          <a:xfrm>
            <a:off x="11120284" y="815645"/>
            <a:ext cx="1111541" cy="4795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12F35023-8B3F-054D-ACBF-546EA87257D0}"/>
              </a:ext>
            </a:extLst>
          </p:cNvPr>
          <p:cNvSpPr>
            <a:spLocks noGrp="1"/>
          </p:cNvSpPr>
          <p:nvPr userDrawn="1">
            <p:ph type="pic" sz="quarter" idx="13"/>
          </p:nvPr>
        </p:nvSpPr>
        <p:spPr>
          <a:xfrm>
            <a:off x="5085347" y="815645"/>
            <a:ext cx="6034937" cy="4795069"/>
          </a:xfrm>
          <a:noFill/>
        </p:spPr>
      </p:sp>
      <p:sp>
        <p:nvSpPr>
          <p:cNvPr id="15" name="Text Placeholder 3">
            <a:extLst>
              <a:ext uri="{FF2B5EF4-FFF2-40B4-BE49-F238E27FC236}">
                <a16:creationId xmlns:a16="http://schemas.microsoft.com/office/drawing/2014/main" id="{74BC7AA4-DE1D-974A-B1CC-19C1AC572DDC}"/>
              </a:ext>
            </a:extLst>
          </p:cNvPr>
          <p:cNvSpPr>
            <a:spLocks noGrp="1"/>
          </p:cNvSpPr>
          <p:nvPr userDrawn="1">
            <p:ph type="body" sz="half" idx="2"/>
          </p:nvPr>
        </p:nvSpPr>
        <p:spPr>
          <a:xfrm>
            <a:off x="758482" y="2547257"/>
            <a:ext cx="3951232" cy="548035"/>
          </a:xfrm>
        </p:spPr>
        <p:txBody>
          <a:bodyPr tIns="0">
            <a:spAutoFit/>
          </a:bodyPr>
          <a:lstStyle>
            <a:lvl1pPr marL="0" indent="0" algn="l">
              <a:lnSpc>
                <a:spcPct val="150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6" name="Text Placeholder 2">
            <a:extLst>
              <a:ext uri="{FF2B5EF4-FFF2-40B4-BE49-F238E27FC236}">
                <a16:creationId xmlns:a16="http://schemas.microsoft.com/office/drawing/2014/main" id="{653539D4-B995-0A4C-BF2C-BE32BA6AAFE8}"/>
              </a:ext>
            </a:extLst>
          </p:cNvPr>
          <p:cNvSpPr>
            <a:spLocks noGrp="1"/>
          </p:cNvSpPr>
          <p:nvPr userDrawn="1">
            <p:ph type="body" idx="1" hasCustomPrompt="1"/>
          </p:nvPr>
        </p:nvSpPr>
        <p:spPr>
          <a:xfrm>
            <a:off x="758482" y="1374662"/>
            <a:ext cx="3951232" cy="1074624"/>
          </a:xfrm>
          <a:noFill/>
        </p:spPr>
        <p:txBody>
          <a:bodyPr lIns="0" rIns="0" anchor="t">
            <a:noAutofit/>
          </a:bodyPr>
          <a:lstStyle>
            <a:lvl1pPr marL="0" indent="0" algn="l">
              <a:buNone/>
              <a:defRPr sz="3600" b="0" spc="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Sub-Section Title</a:t>
            </a:r>
          </a:p>
        </p:txBody>
      </p:sp>
      <p:sp>
        <p:nvSpPr>
          <p:cNvPr id="17" name="Text Placeholder 2">
            <a:extLst>
              <a:ext uri="{FF2B5EF4-FFF2-40B4-BE49-F238E27FC236}">
                <a16:creationId xmlns:a16="http://schemas.microsoft.com/office/drawing/2014/main" id="{53F87390-8F26-1948-9FAB-E53E88A934E9}"/>
              </a:ext>
            </a:extLst>
          </p:cNvPr>
          <p:cNvSpPr>
            <a:spLocks noGrp="1"/>
          </p:cNvSpPr>
          <p:nvPr userDrawn="1">
            <p:ph type="body" idx="14" hasCustomPrompt="1"/>
          </p:nvPr>
        </p:nvSpPr>
        <p:spPr>
          <a:xfrm rot="5400000">
            <a:off x="9277066" y="2655956"/>
            <a:ext cx="4795069" cy="1114449"/>
          </a:xfrm>
          <a:noFill/>
        </p:spPr>
        <p:txBody>
          <a:bodyPr lIns="0" rIns="0" anchor="ctr">
            <a:noAutofit/>
          </a:bodyPr>
          <a:lstStyle>
            <a:lvl1pPr marL="0" indent="0" algn="ctr">
              <a:buNone/>
              <a:defRPr sz="2000" b="1" spc="3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TITLE</a:t>
            </a:r>
          </a:p>
        </p:txBody>
      </p:sp>
    </p:spTree>
    <p:extLst>
      <p:ext uri="{BB962C8B-B14F-4D97-AF65-F5344CB8AC3E}">
        <p14:creationId xmlns:p14="http://schemas.microsoft.com/office/powerpoint/2010/main" val="138250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Slide - 3 Mileston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69D038-2DC2-4147-9064-1016FC25CACE}"/>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id="{9A848A46-D907-0C48-81FB-6B7D72317796}"/>
              </a:ext>
            </a:extLst>
          </p:cNvPr>
          <p:cNvSpPr>
            <a:spLocks noGrp="1"/>
          </p:cNvSpPr>
          <p:nvPr>
            <p:ph type="ftr" sz="quarter" idx="12"/>
          </p:nvPr>
        </p:nvSpPr>
        <p:spPr/>
        <p:txBody>
          <a:bodyPr/>
          <a:lstStyle/>
          <a:p>
            <a:r>
              <a:rPr lang="en-US"/>
              <a:t>LOUISIANA WATERSHED INITIATIVE</a:t>
            </a:r>
            <a:endParaRPr lang="en-US" dirty="0"/>
          </a:p>
        </p:txBody>
      </p:sp>
      <p:sp>
        <p:nvSpPr>
          <p:cNvPr id="24" name="Title 1">
            <a:extLst>
              <a:ext uri="{FF2B5EF4-FFF2-40B4-BE49-F238E27FC236}">
                <a16:creationId xmlns:a16="http://schemas.microsoft.com/office/drawing/2014/main" id="{5AFFB38E-D4EB-D942-987E-632BE0E54B08}"/>
              </a:ext>
            </a:extLst>
          </p:cNvPr>
          <p:cNvSpPr>
            <a:spLocks noGrp="1"/>
          </p:cNvSpPr>
          <p:nvPr userDrawn="1">
            <p:ph type="title"/>
          </p:nvPr>
        </p:nvSpPr>
        <p:spPr>
          <a:xfrm>
            <a:off x="338328" y="365125"/>
            <a:ext cx="11484864" cy="1325563"/>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4" name="Text Placeholder 2">
            <a:extLst>
              <a:ext uri="{FF2B5EF4-FFF2-40B4-BE49-F238E27FC236}">
                <a16:creationId xmlns:a16="http://schemas.microsoft.com/office/drawing/2014/main" id="{87C8E562-A974-5945-A6D2-84C088D8F793}"/>
              </a:ext>
            </a:extLst>
          </p:cNvPr>
          <p:cNvSpPr>
            <a:spLocks noGrp="1"/>
          </p:cNvSpPr>
          <p:nvPr>
            <p:ph type="body" idx="1" hasCustomPrompt="1"/>
          </p:nvPr>
        </p:nvSpPr>
        <p:spPr>
          <a:xfrm>
            <a:off x="355592" y="1944019"/>
            <a:ext cx="290881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2014</a:t>
            </a:r>
          </a:p>
        </p:txBody>
      </p:sp>
      <p:sp>
        <p:nvSpPr>
          <p:cNvPr id="35" name="Text Placeholder 2">
            <a:extLst>
              <a:ext uri="{FF2B5EF4-FFF2-40B4-BE49-F238E27FC236}">
                <a16:creationId xmlns:a16="http://schemas.microsoft.com/office/drawing/2014/main" id="{3FA6C477-FE9A-5F4F-B7A4-FBA834DFF550}"/>
              </a:ext>
            </a:extLst>
          </p:cNvPr>
          <p:cNvSpPr>
            <a:spLocks noGrp="1"/>
          </p:cNvSpPr>
          <p:nvPr>
            <p:ph type="body" idx="13" hasCustomPrompt="1"/>
          </p:nvPr>
        </p:nvSpPr>
        <p:spPr>
          <a:xfrm>
            <a:off x="4545462" y="1944019"/>
            <a:ext cx="290881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2016</a:t>
            </a:r>
          </a:p>
        </p:txBody>
      </p:sp>
      <p:sp>
        <p:nvSpPr>
          <p:cNvPr id="36" name="Text Placeholder 2">
            <a:extLst>
              <a:ext uri="{FF2B5EF4-FFF2-40B4-BE49-F238E27FC236}">
                <a16:creationId xmlns:a16="http://schemas.microsoft.com/office/drawing/2014/main" id="{D94F214D-2BBF-A048-A181-58C00AF3B76E}"/>
              </a:ext>
            </a:extLst>
          </p:cNvPr>
          <p:cNvSpPr>
            <a:spLocks noGrp="1"/>
          </p:cNvSpPr>
          <p:nvPr>
            <p:ph type="body" idx="14" hasCustomPrompt="1"/>
          </p:nvPr>
        </p:nvSpPr>
        <p:spPr>
          <a:xfrm>
            <a:off x="8914376" y="1944019"/>
            <a:ext cx="290881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2017</a:t>
            </a:r>
          </a:p>
        </p:txBody>
      </p:sp>
      <p:sp>
        <p:nvSpPr>
          <p:cNvPr id="37" name="Text Placeholder 3">
            <a:extLst>
              <a:ext uri="{FF2B5EF4-FFF2-40B4-BE49-F238E27FC236}">
                <a16:creationId xmlns:a16="http://schemas.microsoft.com/office/drawing/2014/main" id="{F3990DA2-00F3-D34B-83C8-AA2D4D5827DA}"/>
              </a:ext>
            </a:extLst>
          </p:cNvPr>
          <p:cNvSpPr>
            <a:spLocks noGrp="1"/>
          </p:cNvSpPr>
          <p:nvPr>
            <p:ph type="body" sz="half" idx="2"/>
          </p:nvPr>
        </p:nvSpPr>
        <p:spPr>
          <a:xfrm>
            <a:off x="338328" y="4040976"/>
            <a:ext cx="2926080"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8" name="Text Placeholder 3">
            <a:extLst>
              <a:ext uri="{FF2B5EF4-FFF2-40B4-BE49-F238E27FC236}">
                <a16:creationId xmlns:a16="http://schemas.microsoft.com/office/drawing/2014/main" id="{9BF9B8E0-3337-4E4A-87E7-C1F8F1C74515}"/>
              </a:ext>
            </a:extLst>
          </p:cNvPr>
          <p:cNvSpPr>
            <a:spLocks noGrp="1"/>
          </p:cNvSpPr>
          <p:nvPr>
            <p:ph type="body" sz="half" idx="15"/>
          </p:nvPr>
        </p:nvSpPr>
        <p:spPr>
          <a:xfrm>
            <a:off x="338328" y="3378182"/>
            <a:ext cx="2926080"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
        <p:nvSpPr>
          <p:cNvPr id="39" name="Text Placeholder 3">
            <a:extLst>
              <a:ext uri="{FF2B5EF4-FFF2-40B4-BE49-F238E27FC236}">
                <a16:creationId xmlns:a16="http://schemas.microsoft.com/office/drawing/2014/main" id="{F7C7FAF7-BA90-E544-83F0-4B2A6068FB05}"/>
              </a:ext>
            </a:extLst>
          </p:cNvPr>
          <p:cNvSpPr>
            <a:spLocks noGrp="1"/>
          </p:cNvSpPr>
          <p:nvPr>
            <p:ph type="body" sz="half" idx="16"/>
          </p:nvPr>
        </p:nvSpPr>
        <p:spPr>
          <a:xfrm>
            <a:off x="4545462" y="4040976"/>
            <a:ext cx="2926080"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0" name="Text Placeholder 3">
            <a:extLst>
              <a:ext uri="{FF2B5EF4-FFF2-40B4-BE49-F238E27FC236}">
                <a16:creationId xmlns:a16="http://schemas.microsoft.com/office/drawing/2014/main" id="{94E1B5DD-88E4-C542-B650-77A42097DC21}"/>
              </a:ext>
            </a:extLst>
          </p:cNvPr>
          <p:cNvSpPr>
            <a:spLocks noGrp="1"/>
          </p:cNvSpPr>
          <p:nvPr>
            <p:ph type="body" sz="half" idx="17"/>
          </p:nvPr>
        </p:nvSpPr>
        <p:spPr>
          <a:xfrm>
            <a:off x="4545462" y="3378182"/>
            <a:ext cx="2926080"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
        <p:nvSpPr>
          <p:cNvPr id="41" name="Text Placeholder 3">
            <a:extLst>
              <a:ext uri="{FF2B5EF4-FFF2-40B4-BE49-F238E27FC236}">
                <a16:creationId xmlns:a16="http://schemas.microsoft.com/office/drawing/2014/main" id="{9BCE7224-DD33-8147-AE8E-D0098F8F01C2}"/>
              </a:ext>
            </a:extLst>
          </p:cNvPr>
          <p:cNvSpPr>
            <a:spLocks noGrp="1"/>
          </p:cNvSpPr>
          <p:nvPr>
            <p:ph type="body" sz="half" idx="18"/>
          </p:nvPr>
        </p:nvSpPr>
        <p:spPr>
          <a:xfrm>
            <a:off x="8914376" y="4040975"/>
            <a:ext cx="2926080" cy="478785"/>
          </a:xfrm>
        </p:spPr>
        <p:txBody>
          <a:bodyPr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2" name="Text Placeholder 3">
            <a:extLst>
              <a:ext uri="{FF2B5EF4-FFF2-40B4-BE49-F238E27FC236}">
                <a16:creationId xmlns:a16="http://schemas.microsoft.com/office/drawing/2014/main" id="{6E41638A-60F9-0A44-AFE1-92380B3EA052}"/>
              </a:ext>
            </a:extLst>
          </p:cNvPr>
          <p:cNvSpPr>
            <a:spLocks noGrp="1"/>
          </p:cNvSpPr>
          <p:nvPr>
            <p:ph type="body" sz="half" idx="19"/>
          </p:nvPr>
        </p:nvSpPr>
        <p:spPr>
          <a:xfrm>
            <a:off x="8914376" y="3378182"/>
            <a:ext cx="2926080" cy="576825"/>
          </a:xfrm>
        </p:spPr>
        <p:txBody>
          <a:bodyPr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a:t>
            </a:r>
          </a:p>
        </p:txBody>
      </p:sp>
    </p:spTree>
    <p:extLst>
      <p:ext uri="{BB962C8B-B14F-4D97-AF65-F5344CB8AC3E}">
        <p14:creationId xmlns:p14="http://schemas.microsoft.com/office/powerpoint/2010/main" val="223271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69D038-2DC2-4147-9064-1016FC25CACE}"/>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id="{9A848A46-D907-0C48-81FB-6B7D72317796}"/>
              </a:ext>
            </a:extLst>
          </p:cNvPr>
          <p:cNvSpPr>
            <a:spLocks noGrp="1"/>
          </p:cNvSpPr>
          <p:nvPr>
            <p:ph type="ftr" sz="quarter" idx="12"/>
          </p:nvPr>
        </p:nvSpPr>
        <p:spPr/>
        <p:txBody>
          <a:bodyPr/>
          <a:lstStyle/>
          <a:p>
            <a:r>
              <a:rPr lang="en-US"/>
              <a:t>LOUISIANA WATERSHED INITIATIVE</a:t>
            </a:r>
            <a:endParaRPr lang="en-US" dirty="0"/>
          </a:p>
        </p:txBody>
      </p:sp>
      <p:sp>
        <p:nvSpPr>
          <p:cNvPr id="24" name="Title 1">
            <a:extLst>
              <a:ext uri="{FF2B5EF4-FFF2-40B4-BE49-F238E27FC236}">
                <a16:creationId xmlns:a16="http://schemas.microsoft.com/office/drawing/2014/main" id="{5AFFB38E-D4EB-D942-987E-632BE0E54B08}"/>
              </a:ext>
            </a:extLst>
          </p:cNvPr>
          <p:cNvSpPr>
            <a:spLocks noGrp="1"/>
          </p:cNvSpPr>
          <p:nvPr userDrawn="1">
            <p:ph type="title"/>
          </p:nvPr>
        </p:nvSpPr>
        <p:spPr>
          <a:xfrm>
            <a:off x="338328" y="365125"/>
            <a:ext cx="11484864" cy="1325563"/>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4" name="Text Placeholder 2">
            <a:extLst>
              <a:ext uri="{FF2B5EF4-FFF2-40B4-BE49-F238E27FC236}">
                <a16:creationId xmlns:a16="http://schemas.microsoft.com/office/drawing/2014/main" id="{87C8E562-A974-5945-A6D2-84C088D8F793}"/>
              </a:ext>
            </a:extLst>
          </p:cNvPr>
          <p:cNvSpPr>
            <a:spLocks noGrp="1"/>
          </p:cNvSpPr>
          <p:nvPr>
            <p:ph type="body" idx="1" hasCustomPrompt="1"/>
          </p:nvPr>
        </p:nvSpPr>
        <p:spPr>
          <a:xfrm>
            <a:off x="355592" y="1944019"/>
            <a:ext cx="5029200"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2014</a:t>
            </a:r>
          </a:p>
        </p:txBody>
      </p:sp>
      <p:sp>
        <p:nvSpPr>
          <p:cNvPr id="35" name="Text Placeholder 2">
            <a:extLst>
              <a:ext uri="{FF2B5EF4-FFF2-40B4-BE49-F238E27FC236}">
                <a16:creationId xmlns:a16="http://schemas.microsoft.com/office/drawing/2014/main" id="{3FA6C477-FE9A-5F4F-B7A4-FBA834DFF550}"/>
              </a:ext>
            </a:extLst>
          </p:cNvPr>
          <p:cNvSpPr>
            <a:spLocks noGrp="1"/>
          </p:cNvSpPr>
          <p:nvPr>
            <p:ph type="body" idx="13" hasCustomPrompt="1"/>
          </p:nvPr>
        </p:nvSpPr>
        <p:spPr>
          <a:xfrm>
            <a:off x="6792686" y="1944019"/>
            <a:ext cx="5030506" cy="1383981"/>
          </a:xfrm>
          <a:solidFill>
            <a:schemeClr val="accent6"/>
          </a:solidFill>
        </p:spPr>
        <p:txBody>
          <a:bodyPr lIns="0" rIns="0" anchor="ctr">
            <a:noAutofit/>
          </a:bodyPr>
          <a:lstStyle>
            <a:lvl1pPr marL="0" indent="0" algn="ctr">
              <a:buNone/>
              <a:defRPr sz="4400" b="1" spc="3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2016</a:t>
            </a:r>
          </a:p>
        </p:txBody>
      </p:sp>
      <p:sp>
        <p:nvSpPr>
          <p:cNvPr id="37" name="Text Placeholder 3">
            <a:extLst>
              <a:ext uri="{FF2B5EF4-FFF2-40B4-BE49-F238E27FC236}">
                <a16:creationId xmlns:a16="http://schemas.microsoft.com/office/drawing/2014/main" id="{F3990DA2-00F3-D34B-83C8-AA2D4D5827DA}"/>
              </a:ext>
            </a:extLst>
          </p:cNvPr>
          <p:cNvSpPr>
            <a:spLocks noGrp="1"/>
          </p:cNvSpPr>
          <p:nvPr>
            <p:ph type="body" sz="half" idx="2"/>
          </p:nvPr>
        </p:nvSpPr>
        <p:spPr>
          <a:xfrm>
            <a:off x="338328" y="4173179"/>
            <a:ext cx="5046464"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8" name="Text Placeholder 3">
            <a:extLst>
              <a:ext uri="{FF2B5EF4-FFF2-40B4-BE49-F238E27FC236}">
                <a16:creationId xmlns:a16="http://schemas.microsoft.com/office/drawing/2014/main" id="{9BF9B8E0-3337-4E4A-87E7-C1F8F1C74515}"/>
              </a:ext>
            </a:extLst>
          </p:cNvPr>
          <p:cNvSpPr>
            <a:spLocks noGrp="1"/>
          </p:cNvSpPr>
          <p:nvPr>
            <p:ph type="body" sz="half" idx="15"/>
          </p:nvPr>
        </p:nvSpPr>
        <p:spPr>
          <a:xfrm>
            <a:off x="338328" y="3462177"/>
            <a:ext cx="5046464"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9" name="Text Placeholder 3">
            <a:extLst>
              <a:ext uri="{FF2B5EF4-FFF2-40B4-BE49-F238E27FC236}">
                <a16:creationId xmlns:a16="http://schemas.microsoft.com/office/drawing/2014/main" id="{F7C7FAF7-BA90-E544-83F0-4B2A6068FB05}"/>
              </a:ext>
            </a:extLst>
          </p:cNvPr>
          <p:cNvSpPr>
            <a:spLocks noGrp="1"/>
          </p:cNvSpPr>
          <p:nvPr>
            <p:ph type="body" sz="half" idx="16"/>
          </p:nvPr>
        </p:nvSpPr>
        <p:spPr>
          <a:xfrm>
            <a:off x="6792686" y="4173178"/>
            <a:ext cx="5030506" cy="478785"/>
          </a:xfrm>
        </p:spPr>
        <p:txBody>
          <a:bodyPr wrap="square" lIns="0" tIns="0">
            <a:spAutoFit/>
          </a:bodyPr>
          <a:lstStyle>
            <a:lvl1pPr marL="171450" indent="-171450" algn="l">
              <a:lnSpc>
                <a:spcPct val="125000"/>
              </a:lnSpc>
              <a:spcBef>
                <a:spcPts val="400"/>
              </a:spcBef>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0" name="Text Placeholder 3">
            <a:extLst>
              <a:ext uri="{FF2B5EF4-FFF2-40B4-BE49-F238E27FC236}">
                <a16:creationId xmlns:a16="http://schemas.microsoft.com/office/drawing/2014/main" id="{94E1B5DD-88E4-C542-B650-77A42097DC21}"/>
              </a:ext>
            </a:extLst>
          </p:cNvPr>
          <p:cNvSpPr>
            <a:spLocks noGrp="1"/>
          </p:cNvSpPr>
          <p:nvPr>
            <p:ph type="body" sz="half" idx="17"/>
          </p:nvPr>
        </p:nvSpPr>
        <p:spPr>
          <a:xfrm>
            <a:off x="6792686" y="3462177"/>
            <a:ext cx="5030506" cy="576825"/>
          </a:xfrm>
        </p:spPr>
        <p:txBody>
          <a:bodyPr wrap="square" lIns="0" tIns="0" rIns="0" bIns="0" anchor="t">
            <a:spAutoFit/>
          </a:bodyPr>
          <a:lstStyle>
            <a:lvl1pPr marL="0" indent="0" algn="l">
              <a:lnSpc>
                <a:spcPct val="125000"/>
              </a:lnSpc>
              <a:buNone/>
              <a:defRPr sz="32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3" name="Rectangle 42">
            <a:extLst>
              <a:ext uri="{FF2B5EF4-FFF2-40B4-BE49-F238E27FC236}">
                <a16:creationId xmlns:a16="http://schemas.microsoft.com/office/drawing/2014/main" id="{1E85B977-ED58-9546-8F1A-66F174DE782A}"/>
              </a:ext>
            </a:extLst>
          </p:cNvPr>
          <p:cNvSpPr/>
          <p:nvPr userDrawn="1"/>
        </p:nvSpPr>
        <p:spPr>
          <a:xfrm>
            <a:off x="5762168" y="2655125"/>
            <a:ext cx="653142" cy="119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FA6D-78A5-2448-B462-CB2CE770D167}"/>
              </a:ext>
            </a:extLst>
          </p:cNvPr>
          <p:cNvSpPr>
            <a:spLocks noGrp="1"/>
          </p:cNvSpPr>
          <p:nvPr>
            <p:ph type="title"/>
          </p:nvPr>
        </p:nvSpPr>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7452B22-EFF0-1947-8D58-5E88A253EB35}"/>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id="{0FCCBA4D-87A3-9443-9254-7F71E2952F00}"/>
              </a:ext>
            </a:extLst>
          </p:cNvPr>
          <p:cNvSpPr>
            <a:spLocks noGrp="1"/>
          </p:cNvSpPr>
          <p:nvPr>
            <p:ph type="ftr" sz="quarter" idx="12"/>
          </p:nvPr>
        </p:nvSpPr>
        <p:spPr/>
        <p:txBody>
          <a:bodyPr/>
          <a:lstStyle/>
          <a:p>
            <a:r>
              <a:rPr lang="en-US"/>
              <a:t>LOUISIANA WATERSHED INITIATIVE</a:t>
            </a:r>
            <a:endParaRPr lang="en-US" dirty="0"/>
          </a:p>
        </p:txBody>
      </p:sp>
      <p:sp>
        <p:nvSpPr>
          <p:cNvPr id="31" name="Text Placeholder 2">
            <a:extLst>
              <a:ext uri="{FF2B5EF4-FFF2-40B4-BE49-F238E27FC236}">
                <a16:creationId xmlns:a16="http://schemas.microsoft.com/office/drawing/2014/main" id="{AC62C609-4FCF-0F46-83A7-8793ADABF3AA}"/>
              </a:ext>
            </a:extLst>
          </p:cNvPr>
          <p:cNvSpPr>
            <a:spLocks noGrp="1"/>
          </p:cNvSpPr>
          <p:nvPr>
            <p:ph type="body" idx="1" hasCustomPrompt="1"/>
          </p:nvPr>
        </p:nvSpPr>
        <p:spPr>
          <a:xfrm>
            <a:off x="1237961" y="2159459"/>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a:t>
            </a:r>
          </a:p>
        </p:txBody>
      </p:sp>
      <p:sp>
        <p:nvSpPr>
          <p:cNvPr id="32" name="Text Placeholder 2">
            <a:extLst>
              <a:ext uri="{FF2B5EF4-FFF2-40B4-BE49-F238E27FC236}">
                <a16:creationId xmlns:a16="http://schemas.microsoft.com/office/drawing/2014/main" id="{A3721F7C-4CFB-D14A-9944-79024759E220}"/>
              </a:ext>
            </a:extLst>
          </p:cNvPr>
          <p:cNvSpPr>
            <a:spLocks noGrp="1"/>
          </p:cNvSpPr>
          <p:nvPr>
            <p:ph type="body" idx="13" hasCustomPrompt="1"/>
          </p:nvPr>
        </p:nvSpPr>
        <p:spPr>
          <a:xfrm>
            <a:off x="1239007" y="2570680"/>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33" name="Text Placeholder 2">
            <a:extLst>
              <a:ext uri="{FF2B5EF4-FFF2-40B4-BE49-F238E27FC236}">
                <a16:creationId xmlns:a16="http://schemas.microsoft.com/office/drawing/2014/main" id="{163113D0-CA63-9D43-8F22-274C7F09225B}"/>
              </a:ext>
            </a:extLst>
          </p:cNvPr>
          <p:cNvSpPr>
            <a:spLocks noGrp="1"/>
          </p:cNvSpPr>
          <p:nvPr>
            <p:ph type="body" idx="14" hasCustomPrompt="1"/>
          </p:nvPr>
        </p:nvSpPr>
        <p:spPr>
          <a:xfrm>
            <a:off x="338328" y="2140033"/>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01</a:t>
            </a:r>
          </a:p>
        </p:txBody>
      </p:sp>
      <p:sp>
        <p:nvSpPr>
          <p:cNvPr id="34" name="Text Placeholder 3">
            <a:extLst>
              <a:ext uri="{FF2B5EF4-FFF2-40B4-BE49-F238E27FC236}">
                <a16:creationId xmlns:a16="http://schemas.microsoft.com/office/drawing/2014/main" id="{9FA5D57C-3C70-5843-85F3-E75693EB2ACA}"/>
              </a:ext>
            </a:extLst>
          </p:cNvPr>
          <p:cNvSpPr>
            <a:spLocks noGrp="1"/>
          </p:cNvSpPr>
          <p:nvPr>
            <p:ph type="body" sz="half" idx="2"/>
          </p:nvPr>
        </p:nvSpPr>
        <p:spPr>
          <a:xfrm>
            <a:off x="338328" y="3043078"/>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5" name="Text Placeholder 2">
            <a:extLst>
              <a:ext uri="{FF2B5EF4-FFF2-40B4-BE49-F238E27FC236}">
                <a16:creationId xmlns:a16="http://schemas.microsoft.com/office/drawing/2014/main" id="{EE122B35-C07C-DC4F-BFB4-F1F8C0C8410C}"/>
              </a:ext>
            </a:extLst>
          </p:cNvPr>
          <p:cNvSpPr>
            <a:spLocks noGrp="1"/>
          </p:cNvSpPr>
          <p:nvPr>
            <p:ph type="body" idx="15" hasCustomPrompt="1"/>
          </p:nvPr>
        </p:nvSpPr>
        <p:spPr>
          <a:xfrm>
            <a:off x="5220261" y="2159459"/>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POLICY</a:t>
            </a:r>
          </a:p>
        </p:txBody>
      </p:sp>
      <p:sp>
        <p:nvSpPr>
          <p:cNvPr id="36" name="Text Placeholder 2">
            <a:extLst>
              <a:ext uri="{FF2B5EF4-FFF2-40B4-BE49-F238E27FC236}">
                <a16:creationId xmlns:a16="http://schemas.microsoft.com/office/drawing/2014/main" id="{2435DA0D-55F8-F440-8587-52E70D6B6F94}"/>
              </a:ext>
            </a:extLst>
          </p:cNvPr>
          <p:cNvSpPr>
            <a:spLocks noGrp="1"/>
          </p:cNvSpPr>
          <p:nvPr>
            <p:ph type="body" idx="16" hasCustomPrompt="1"/>
          </p:nvPr>
        </p:nvSpPr>
        <p:spPr>
          <a:xfrm>
            <a:off x="5221307" y="2570680"/>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37" name="Text Placeholder 2">
            <a:extLst>
              <a:ext uri="{FF2B5EF4-FFF2-40B4-BE49-F238E27FC236}">
                <a16:creationId xmlns:a16="http://schemas.microsoft.com/office/drawing/2014/main" id="{3437591C-66C8-A94F-A0AE-6C2D3E3A9A22}"/>
              </a:ext>
            </a:extLst>
          </p:cNvPr>
          <p:cNvSpPr>
            <a:spLocks noGrp="1"/>
          </p:cNvSpPr>
          <p:nvPr>
            <p:ph type="body" idx="17" hasCustomPrompt="1"/>
          </p:nvPr>
        </p:nvSpPr>
        <p:spPr>
          <a:xfrm>
            <a:off x="4320628" y="2140033"/>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03</a:t>
            </a:r>
          </a:p>
        </p:txBody>
      </p:sp>
      <p:sp>
        <p:nvSpPr>
          <p:cNvPr id="38" name="Text Placeholder 3">
            <a:extLst>
              <a:ext uri="{FF2B5EF4-FFF2-40B4-BE49-F238E27FC236}">
                <a16:creationId xmlns:a16="http://schemas.microsoft.com/office/drawing/2014/main" id="{216A2546-24D6-CD40-AB48-8D72B791F2EB}"/>
              </a:ext>
            </a:extLst>
          </p:cNvPr>
          <p:cNvSpPr>
            <a:spLocks noGrp="1"/>
          </p:cNvSpPr>
          <p:nvPr>
            <p:ph type="body" sz="half" idx="18"/>
          </p:nvPr>
        </p:nvSpPr>
        <p:spPr>
          <a:xfrm>
            <a:off x="4320628" y="3043078"/>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9" name="Text Placeholder 2">
            <a:extLst>
              <a:ext uri="{FF2B5EF4-FFF2-40B4-BE49-F238E27FC236}">
                <a16:creationId xmlns:a16="http://schemas.microsoft.com/office/drawing/2014/main" id="{841C20EF-227D-C449-BEB6-7E7951FC93A1}"/>
              </a:ext>
            </a:extLst>
          </p:cNvPr>
          <p:cNvSpPr>
            <a:spLocks noGrp="1"/>
          </p:cNvSpPr>
          <p:nvPr>
            <p:ph type="body" idx="19" hasCustomPrompt="1"/>
          </p:nvPr>
        </p:nvSpPr>
        <p:spPr>
          <a:xfrm>
            <a:off x="1237961" y="4230687"/>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DATA</a:t>
            </a:r>
          </a:p>
        </p:txBody>
      </p:sp>
      <p:sp>
        <p:nvSpPr>
          <p:cNvPr id="40" name="Text Placeholder 2">
            <a:extLst>
              <a:ext uri="{FF2B5EF4-FFF2-40B4-BE49-F238E27FC236}">
                <a16:creationId xmlns:a16="http://schemas.microsoft.com/office/drawing/2014/main" id="{D469E6CE-D25D-5242-8F6F-E5656629F581}"/>
              </a:ext>
            </a:extLst>
          </p:cNvPr>
          <p:cNvSpPr>
            <a:spLocks noGrp="1"/>
          </p:cNvSpPr>
          <p:nvPr>
            <p:ph type="body" idx="20" hasCustomPrompt="1"/>
          </p:nvPr>
        </p:nvSpPr>
        <p:spPr>
          <a:xfrm>
            <a:off x="1239007" y="4641908"/>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41" name="Text Placeholder 2">
            <a:extLst>
              <a:ext uri="{FF2B5EF4-FFF2-40B4-BE49-F238E27FC236}">
                <a16:creationId xmlns:a16="http://schemas.microsoft.com/office/drawing/2014/main" id="{570925F5-D8E4-1F49-A83B-E2FE4B2579C0}"/>
              </a:ext>
            </a:extLst>
          </p:cNvPr>
          <p:cNvSpPr>
            <a:spLocks noGrp="1"/>
          </p:cNvSpPr>
          <p:nvPr>
            <p:ph type="body" idx="21" hasCustomPrompt="1"/>
          </p:nvPr>
        </p:nvSpPr>
        <p:spPr>
          <a:xfrm>
            <a:off x="338328" y="4211261"/>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02</a:t>
            </a:r>
          </a:p>
        </p:txBody>
      </p:sp>
      <p:sp>
        <p:nvSpPr>
          <p:cNvPr id="42" name="Text Placeholder 3">
            <a:extLst>
              <a:ext uri="{FF2B5EF4-FFF2-40B4-BE49-F238E27FC236}">
                <a16:creationId xmlns:a16="http://schemas.microsoft.com/office/drawing/2014/main" id="{0819E187-7A72-1548-8FF8-5614A265E7CF}"/>
              </a:ext>
            </a:extLst>
          </p:cNvPr>
          <p:cNvSpPr>
            <a:spLocks noGrp="1"/>
          </p:cNvSpPr>
          <p:nvPr>
            <p:ph type="body" sz="half" idx="22"/>
          </p:nvPr>
        </p:nvSpPr>
        <p:spPr>
          <a:xfrm>
            <a:off x="338328" y="5114306"/>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3" name="Text Placeholder 2">
            <a:extLst>
              <a:ext uri="{FF2B5EF4-FFF2-40B4-BE49-F238E27FC236}">
                <a16:creationId xmlns:a16="http://schemas.microsoft.com/office/drawing/2014/main" id="{C99D6212-C88E-8A4F-9F0C-10FBF3A9A6FA}"/>
              </a:ext>
            </a:extLst>
          </p:cNvPr>
          <p:cNvSpPr>
            <a:spLocks noGrp="1"/>
          </p:cNvSpPr>
          <p:nvPr>
            <p:ph type="body" idx="23" hasCustomPrompt="1"/>
          </p:nvPr>
        </p:nvSpPr>
        <p:spPr>
          <a:xfrm>
            <a:off x="5220261" y="4230687"/>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ENGAGEMENT</a:t>
            </a:r>
          </a:p>
        </p:txBody>
      </p:sp>
      <p:sp>
        <p:nvSpPr>
          <p:cNvPr id="44" name="Text Placeholder 2">
            <a:extLst>
              <a:ext uri="{FF2B5EF4-FFF2-40B4-BE49-F238E27FC236}">
                <a16:creationId xmlns:a16="http://schemas.microsoft.com/office/drawing/2014/main" id="{815BBB38-66AA-A341-BBF6-9287662C10AE}"/>
              </a:ext>
            </a:extLst>
          </p:cNvPr>
          <p:cNvSpPr>
            <a:spLocks noGrp="1"/>
          </p:cNvSpPr>
          <p:nvPr>
            <p:ph type="body" idx="24" hasCustomPrompt="1"/>
          </p:nvPr>
        </p:nvSpPr>
        <p:spPr>
          <a:xfrm>
            <a:off x="5221307" y="4641908"/>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45" name="Text Placeholder 2">
            <a:extLst>
              <a:ext uri="{FF2B5EF4-FFF2-40B4-BE49-F238E27FC236}">
                <a16:creationId xmlns:a16="http://schemas.microsoft.com/office/drawing/2014/main" id="{7D63D774-24A1-C444-B102-8A37734A2542}"/>
              </a:ext>
            </a:extLst>
          </p:cNvPr>
          <p:cNvSpPr>
            <a:spLocks noGrp="1"/>
          </p:cNvSpPr>
          <p:nvPr>
            <p:ph type="body" idx="25" hasCustomPrompt="1"/>
          </p:nvPr>
        </p:nvSpPr>
        <p:spPr>
          <a:xfrm>
            <a:off x="4320628" y="4211261"/>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04</a:t>
            </a:r>
          </a:p>
        </p:txBody>
      </p:sp>
      <p:sp>
        <p:nvSpPr>
          <p:cNvPr id="46" name="Text Placeholder 3">
            <a:extLst>
              <a:ext uri="{FF2B5EF4-FFF2-40B4-BE49-F238E27FC236}">
                <a16:creationId xmlns:a16="http://schemas.microsoft.com/office/drawing/2014/main" id="{E7C7A900-433E-D54C-A53B-B62A3FDE9C4D}"/>
              </a:ext>
            </a:extLst>
          </p:cNvPr>
          <p:cNvSpPr>
            <a:spLocks noGrp="1"/>
          </p:cNvSpPr>
          <p:nvPr>
            <p:ph type="body" sz="half" idx="26"/>
          </p:nvPr>
        </p:nvSpPr>
        <p:spPr>
          <a:xfrm>
            <a:off x="4320628" y="5114306"/>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7" name="Text Placeholder 2">
            <a:extLst>
              <a:ext uri="{FF2B5EF4-FFF2-40B4-BE49-F238E27FC236}">
                <a16:creationId xmlns:a16="http://schemas.microsoft.com/office/drawing/2014/main" id="{2CE007C4-BED1-0F45-9395-CC0ABF2834DA}"/>
              </a:ext>
            </a:extLst>
          </p:cNvPr>
          <p:cNvSpPr>
            <a:spLocks noGrp="1"/>
          </p:cNvSpPr>
          <p:nvPr>
            <p:ph type="body" idx="27" hasCustomPrompt="1"/>
          </p:nvPr>
        </p:nvSpPr>
        <p:spPr>
          <a:xfrm>
            <a:off x="9124771" y="2146239"/>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PROJECTS</a:t>
            </a:r>
          </a:p>
        </p:txBody>
      </p:sp>
      <p:sp>
        <p:nvSpPr>
          <p:cNvPr id="48" name="Text Placeholder 2">
            <a:extLst>
              <a:ext uri="{FF2B5EF4-FFF2-40B4-BE49-F238E27FC236}">
                <a16:creationId xmlns:a16="http://schemas.microsoft.com/office/drawing/2014/main" id="{AF044FA0-8AB0-364D-938C-880AE4CB72A2}"/>
              </a:ext>
            </a:extLst>
          </p:cNvPr>
          <p:cNvSpPr>
            <a:spLocks noGrp="1"/>
          </p:cNvSpPr>
          <p:nvPr>
            <p:ph type="body" idx="28" hasCustomPrompt="1"/>
          </p:nvPr>
        </p:nvSpPr>
        <p:spPr>
          <a:xfrm>
            <a:off x="9125817" y="2557460"/>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a:t>
            </a:r>
          </a:p>
        </p:txBody>
      </p:sp>
      <p:sp>
        <p:nvSpPr>
          <p:cNvPr id="49" name="Text Placeholder 2">
            <a:extLst>
              <a:ext uri="{FF2B5EF4-FFF2-40B4-BE49-F238E27FC236}">
                <a16:creationId xmlns:a16="http://schemas.microsoft.com/office/drawing/2014/main" id="{379A0A5F-9101-2B4C-A660-4798B8287FAD}"/>
              </a:ext>
            </a:extLst>
          </p:cNvPr>
          <p:cNvSpPr>
            <a:spLocks noGrp="1"/>
          </p:cNvSpPr>
          <p:nvPr>
            <p:ph type="body" idx="29" hasCustomPrompt="1"/>
          </p:nvPr>
        </p:nvSpPr>
        <p:spPr>
          <a:xfrm>
            <a:off x="8225138" y="2126813"/>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05</a:t>
            </a:r>
          </a:p>
        </p:txBody>
      </p:sp>
      <p:sp>
        <p:nvSpPr>
          <p:cNvPr id="50" name="Text Placeholder 3">
            <a:extLst>
              <a:ext uri="{FF2B5EF4-FFF2-40B4-BE49-F238E27FC236}">
                <a16:creationId xmlns:a16="http://schemas.microsoft.com/office/drawing/2014/main" id="{D6A8D611-D67C-A34C-AAB1-72D81694267B}"/>
              </a:ext>
            </a:extLst>
          </p:cNvPr>
          <p:cNvSpPr>
            <a:spLocks noGrp="1"/>
          </p:cNvSpPr>
          <p:nvPr>
            <p:ph type="body" sz="half" idx="30"/>
          </p:nvPr>
        </p:nvSpPr>
        <p:spPr>
          <a:xfrm>
            <a:off x="8225138" y="3029858"/>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1" name="Text Placeholder 2">
            <a:extLst>
              <a:ext uri="{FF2B5EF4-FFF2-40B4-BE49-F238E27FC236}">
                <a16:creationId xmlns:a16="http://schemas.microsoft.com/office/drawing/2014/main" id="{F8B02770-F8B3-AB45-AFA9-AB23492D834D}"/>
              </a:ext>
            </a:extLst>
          </p:cNvPr>
          <p:cNvSpPr>
            <a:spLocks noGrp="1"/>
          </p:cNvSpPr>
          <p:nvPr>
            <p:ph type="body" idx="31" hasCustomPrompt="1"/>
          </p:nvPr>
        </p:nvSpPr>
        <p:spPr>
          <a:xfrm>
            <a:off x="9123725" y="4230687"/>
            <a:ext cx="2698421" cy="347081"/>
          </a:xfrm>
          <a:noFill/>
        </p:spPr>
        <p:txBody>
          <a:bodyPr lIns="0" rIns="0" anchor="t">
            <a:noAutofit/>
          </a:bodyPr>
          <a:lstStyle>
            <a:lvl1pPr marL="0" indent="0" algn="l">
              <a:buNone/>
              <a:defRPr sz="2400" b="1"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OTHER</a:t>
            </a:r>
          </a:p>
        </p:txBody>
      </p:sp>
      <p:sp>
        <p:nvSpPr>
          <p:cNvPr id="52" name="Text Placeholder 2">
            <a:extLst>
              <a:ext uri="{FF2B5EF4-FFF2-40B4-BE49-F238E27FC236}">
                <a16:creationId xmlns:a16="http://schemas.microsoft.com/office/drawing/2014/main" id="{52F1BAF9-7ACB-5B48-B0A2-8DA8BEAD96E3}"/>
              </a:ext>
            </a:extLst>
          </p:cNvPr>
          <p:cNvSpPr>
            <a:spLocks noGrp="1"/>
          </p:cNvSpPr>
          <p:nvPr>
            <p:ph type="body" idx="32" hasCustomPrompt="1"/>
          </p:nvPr>
        </p:nvSpPr>
        <p:spPr>
          <a:xfrm>
            <a:off x="9124771" y="4641908"/>
            <a:ext cx="2698421" cy="347081"/>
          </a:xfrm>
          <a:noFill/>
        </p:spPr>
        <p:txBody>
          <a:bodyPr lIns="0" rIns="0" anchor="t">
            <a:noAutofit/>
          </a:bodyPr>
          <a:lstStyle>
            <a:lvl1pPr marL="0" indent="0" algn="l">
              <a:buNone/>
              <a:defRPr sz="2400" b="0" spc="200"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TAGS</a:t>
            </a:r>
          </a:p>
        </p:txBody>
      </p:sp>
      <p:sp>
        <p:nvSpPr>
          <p:cNvPr id="53" name="Text Placeholder 2">
            <a:extLst>
              <a:ext uri="{FF2B5EF4-FFF2-40B4-BE49-F238E27FC236}">
                <a16:creationId xmlns:a16="http://schemas.microsoft.com/office/drawing/2014/main" id="{BEB3C81B-3FAD-3846-802E-E683A17C78B0}"/>
              </a:ext>
            </a:extLst>
          </p:cNvPr>
          <p:cNvSpPr>
            <a:spLocks noGrp="1"/>
          </p:cNvSpPr>
          <p:nvPr>
            <p:ph type="body" idx="33" hasCustomPrompt="1"/>
          </p:nvPr>
        </p:nvSpPr>
        <p:spPr>
          <a:xfrm>
            <a:off x="8224092" y="4211261"/>
            <a:ext cx="880321" cy="777728"/>
          </a:xfrm>
          <a:noFill/>
        </p:spPr>
        <p:txBody>
          <a:bodyPr lIns="0" rIns="0" anchor="t">
            <a:noAutofit/>
          </a:bodyPr>
          <a:lstStyle>
            <a:lvl1pPr marL="0" indent="0" algn="l">
              <a:buNone/>
              <a:defRPr sz="4800" b="1" spc="200" baseline="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06</a:t>
            </a:r>
          </a:p>
        </p:txBody>
      </p:sp>
      <p:sp>
        <p:nvSpPr>
          <p:cNvPr id="54" name="Text Placeholder 3">
            <a:extLst>
              <a:ext uri="{FF2B5EF4-FFF2-40B4-BE49-F238E27FC236}">
                <a16:creationId xmlns:a16="http://schemas.microsoft.com/office/drawing/2014/main" id="{928B67DA-BDD9-9C4A-9D5F-B95FB778BB68}"/>
              </a:ext>
            </a:extLst>
          </p:cNvPr>
          <p:cNvSpPr>
            <a:spLocks noGrp="1"/>
          </p:cNvSpPr>
          <p:nvPr>
            <p:ph type="body" sz="half" idx="34"/>
          </p:nvPr>
        </p:nvSpPr>
        <p:spPr>
          <a:xfrm>
            <a:off x="8224092" y="5114306"/>
            <a:ext cx="3598054" cy="432619"/>
          </a:xfrm>
        </p:spPr>
        <p:txBody>
          <a:bodyPr lIns="0" tIns="0" rIns="0" bIns="0">
            <a:spAutoFit/>
          </a:bodyPr>
          <a:lstStyle>
            <a:lvl1pPr marL="0" indent="0" algn="l">
              <a:lnSpc>
                <a:spcPct val="125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8186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B85F-5FF6-5845-9B9A-8583E0AF2323}"/>
              </a:ext>
            </a:extLst>
          </p:cNvPr>
          <p:cNvSpPr>
            <a:spLocks noGrp="1"/>
          </p:cNvSpPr>
          <p:nvPr>
            <p:ph type="title"/>
          </p:nvPr>
        </p:nvSpPr>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6C56957C-EF0B-9443-947D-2EDEF8FFAE40}"/>
              </a:ext>
            </a:extLst>
          </p:cNvPr>
          <p:cNvSpPr>
            <a:spLocks noGrp="1"/>
          </p:cNvSpPr>
          <p:nvPr>
            <p:ph type="sldNum" sz="quarter" idx="10"/>
          </p:nvPr>
        </p:nvSpPr>
        <p:spPr/>
        <p:txBody>
          <a:body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id="{B5AD9EFF-C7EC-2447-B4F7-C98E7BEDDBB2}"/>
              </a:ext>
            </a:extLst>
          </p:cNvPr>
          <p:cNvSpPr>
            <a:spLocks noGrp="1"/>
          </p:cNvSpPr>
          <p:nvPr>
            <p:ph type="ftr" sz="quarter" idx="12"/>
          </p:nvPr>
        </p:nvSpPr>
        <p:spPr/>
        <p:txBody>
          <a:bodyPr/>
          <a:lstStyle/>
          <a:p>
            <a:r>
              <a:rPr lang="en-US"/>
              <a:t>LOUISIANA WATERSHED INITIATIVE</a:t>
            </a:r>
            <a:endParaRPr lang="en-US" dirty="0"/>
          </a:p>
        </p:txBody>
      </p:sp>
      <p:sp>
        <p:nvSpPr>
          <p:cNvPr id="11" name="Content Placeholder 2">
            <a:extLst>
              <a:ext uri="{FF2B5EF4-FFF2-40B4-BE49-F238E27FC236}">
                <a16:creationId xmlns:a16="http://schemas.microsoft.com/office/drawing/2014/main" id="{9956E037-9BA0-F242-B394-10853F0AC9C0}"/>
              </a:ext>
            </a:extLst>
          </p:cNvPr>
          <p:cNvSpPr>
            <a:spLocks noGrp="1"/>
          </p:cNvSpPr>
          <p:nvPr>
            <p:ph sz="half" idx="1"/>
          </p:nvPr>
        </p:nvSpPr>
        <p:spPr>
          <a:xfrm>
            <a:off x="338328" y="1825625"/>
            <a:ext cx="5472950" cy="1847044"/>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a:extLst>
              <a:ext uri="{FF2B5EF4-FFF2-40B4-BE49-F238E27FC236}">
                <a16:creationId xmlns:a16="http://schemas.microsoft.com/office/drawing/2014/main" id="{174F8DF6-7C50-BC43-97F2-40AD4197DF89}"/>
              </a:ext>
            </a:extLst>
          </p:cNvPr>
          <p:cNvSpPr>
            <a:spLocks noGrp="1"/>
          </p:cNvSpPr>
          <p:nvPr>
            <p:ph type="pic" sz="quarter" idx="13"/>
          </p:nvPr>
        </p:nvSpPr>
        <p:spPr>
          <a:xfrm>
            <a:off x="5932145" y="1825625"/>
            <a:ext cx="2885090" cy="1579727"/>
          </a:xfrm>
          <a:noFill/>
        </p:spPr>
      </p:sp>
      <p:sp>
        <p:nvSpPr>
          <p:cNvPr id="13" name="Picture Placeholder 2">
            <a:extLst>
              <a:ext uri="{FF2B5EF4-FFF2-40B4-BE49-F238E27FC236}">
                <a16:creationId xmlns:a16="http://schemas.microsoft.com/office/drawing/2014/main" id="{8EAF43FE-C453-7845-8979-85E54FD00AB3}"/>
              </a:ext>
            </a:extLst>
          </p:cNvPr>
          <p:cNvSpPr>
            <a:spLocks noGrp="1"/>
          </p:cNvSpPr>
          <p:nvPr>
            <p:ph type="pic" sz="quarter" idx="14"/>
          </p:nvPr>
        </p:nvSpPr>
        <p:spPr>
          <a:xfrm>
            <a:off x="5932145" y="3540289"/>
            <a:ext cx="2885090" cy="2636674"/>
          </a:xfrm>
          <a:noFill/>
        </p:spPr>
      </p:sp>
      <p:sp>
        <p:nvSpPr>
          <p:cNvPr id="15" name="Picture Placeholder 2">
            <a:extLst>
              <a:ext uri="{FF2B5EF4-FFF2-40B4-BE49-F238E27FC236}">
                <a16:creationId xmlns:a16="http://schemas.microsoft.com/office/drawing/2014/main" id="{5521C717-EDE9-0B49-A08F-D2C129737B08}"/>
              </a:ext>
            </a:extLst>
          </p:cNvPr>
          <p:cNvSpPr>
            <a:spLocks noGrp="1"/>
          </p:cNvSpPr>
          <p:nvPr>
            <p:ph type="pic" sz="quarter" idx="15"/>
          </p:nvPr>
        </p:nvSpPr>
        <p:spPr>
          <a:xfrm>
            <a:off x="8938102" y="4584026"/>
            <a:ext cx="2885090" cy="1592937"/>
          </a:xfrm>
          <a:noFill/>
        </p:spPr>
      </p:sp>
      <p:sp>
        <p:nvSpPr>
          <p:cNvPr id="16" name="Picture Placeholder 2">
            <a:extLst>
              <a:ext uri="{FF2B5EF4-FFF2-40B4-BE49-F238E27FC236}">
                <a16:creationId xmlns:a16="http://schemas.microsoft.com/office/drawing/2014/main" id="{1D2050DD-90EE-8C41-872F-04DE74F92EED}"/>
              </a:ext>
            </a:extLst>
          </p:cNvPr>
          <p:cNvSpPr>
            <a:spLocks noGrp="1"/>
          </p:cNvSpPr>
          <p:nvPr>
            <p:ph type="pic" sz="quarter" idx="16"/>
          </p:nvPr>
        </p:nvSpPr>
        <p:spPr>
          <a:xfrm>
            <a:off x="8938102" y="1819020"/>
            <a:ext cx="2885090" cy="2636674"/>
          </a:xfrm>
          <a:noFill/>
        </p:spPr>
      </p:sp>
    </p:spTree>
    <p:extLst>
      <p:ext uri="{BB962C8B-B14F-4D97-AF65-F5344CB8AC3E}">
        <p14:creationId xmlns:p14="http://schemas.microsoft.com/office/powerpoint/2010/main" val="3707587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B17A32-69CB-9A4F-968D-E8BFA3FE86FC}"/>
              </a:ext>
            </a:extLst>
          </p:cNvPr>
          <p:cNvSpPr>
            <a:spLocks noGrp="1"/>
          </p:cNvSpPr>
          <p:nvPr>
            <p:ph type="ftr" sz="quarter" idx="11"/>
          </p:nvPr>
        </p:nvSpPr>
        <p:spPr/>
        <p:txBody>
          <a:bodyPr/>
          <a:lstStyle/>
          <a:p>
            <a:r>
              <a:rPr lang="en-US"/>
              <a:t>LOUISIANA WATERSHED INITIATIVE</a:t>
            </a:r>
            <a:endParaRPr lang="en-US" dirty="0"/>
          </a:p>
        </p:txBody>
      </p:sp>
      <p:sp>
        <p:nvSpPr>
          <p:cNvPr id="5" name="TextBox 4">
            <a:extLst>
              <a:ext uri="{FF2B5EF4-FFF2-40B4-BE49-F238E27FC236}">
                <a16:creationId xmlns:a16="http://schemas.microsoft.com/office/drawing/2014/main" id="{44CF54FD-E4C8-CC40-A5F8-992148442BB4}"/>
              </a:ext>
            </a:extLst>
          </p:cNvPr>
          <p:cNvSpPr txBox="1"/>
          <p:nvPr userDrawn="1"/>
        </p:nvSpPr>
        <p:spPr>
          <a:xfrm>
            <a:off x="2882151" y="3394787"/>
            <a:ext cx="6427695" cy="1015663"/>
          </a:xfrm>
          <a:prstGeom prst="rect">
            <a:avLst/>
          </a:prstGeom>
          <a:noFill/>
        </p:spPr>
        <p:txBody>
          <a:bodyPr wrap="square" rtlCol="0">
            <a:spAutoFit/>
          </a:bodyPr>
          <a:lstStyle/>
          <a:p>
            <a:pPr algn="ctr"/>
            <a:r>
              <a:rPr lang="en-US" sz="6000" b="1" spc="300" dirty="0">
                <a:solidFill>
                  <a:schemeClr val="accent1">
                    <a:lumMod val="75000"/>
                  </a:schemeClr>
                </a:solidFill>
                <a:latin typeface="Arial" panose="020B0604020202020204" pitchFamily="34" charset="0"/>
                <a:cs typeface="Arial" panose="020B0604020202020204" pitchFamily="34" charset="0"/>
              </a:rPr>
              <a:t>QUESTIONS?</a:t>
            </a:r>
          </a:p>
        </p:txBody>
      </p:sp>
      <p:sp>
        <p:nvSpPr>
          <p:cNvPr id="6" name="TextBox 5">
            <a:extLst>
              <a:ext uri="{FF2B5EF4-FFF2-40B4-BE49-F238E27FC236}">
                <a16:creationId xmlns:a16="http://schemas.microsoft.com/office/drawing/2014/main" id="{81307E61-3524-F04A-A2AF-D07247E26F7C}"/>
              </a:ext>
            </a:extLst>
          </p:cNvPr>
          <p:cNvSpPr txBox="1"/>
          <p:nvPr userDrawn="1"/>
        </p:nvSpPr>
        <p:spPr>
          <a:xfrm>
            <a:off x="3325904" y="4425881"/>
            <a:ext cx="5540188" cy="523220"/>
          </a:xfrm>
          <a:prstGeom prst="rect">
            <a:avLst/>
          </a:prstGeom>
          <a:noFill/>
        </p:spPr>
        <p:txBody>
          <a:bodyPr wrap="square" rtlCol="0">
            <a:spAutoFit/>
          </a:bodyPr>
          <a:lstStyle/>
          <a:p>
            <a:pPr algn="ctr"/>
            <a:r>
              <a:rPr lang="en-US" sz="2800" dirty="0" err="1">
                <a:solidFill>
                  <a:schemeClr val="accent2">
                    <a:lumMod val="75000"/>
                  </a:schemeClr>
                </a:solidFill>
              </a:rPr>
              <a:t>watershed@la.gov</a:t>
            </a:r>
            <a:endParaRPr lang="en-US" sz="2800" dirty="0">
              <a:solidFill>
                <a:schemeClr val="accent2">
                  <a:lumMod val="75000"/>
                </a:schemeClr>
              </a:solidFill>
            </a:endParaRPr>
          </a:p>
        </p:txBody>
      </p:sp>
      <p:pic>
        <p:nvPicPr>
          <p:cNvPr id="7" name="Picture 6">
            <a:extLst>
              <a:ext uri="{FF2B5EF4-FFF2-40B4-BE49-F238E27FC236}">
                <a16:creationId xmlns:a16="http://schemas.microsoft.com/office/drawing/2014/main" id="{AE238543-4711-8744-BE91-0396E126585D}"/>
              </a:ext>
            </a:extLst>
          </p:cNvPr>
          <p:cNvPicPr>
            <a:picLocks noChangeAspect="1"/>
          </p:cNvPicPr>
          <p:nvPr userDrawn="1"/>
        </p:nvPicPr>
        <p:blipFill rotWithShape="1">
          <a:blip r:embed="rId2"/>
          <a:srcRect l="-704" t="-966" r="-721" b="-3625"/>
          <a:stretch/>
        </p:blipFill>
        <p:spPr>
          <a:xfrm>
            <a:off x="5165164" y="1227507"/>
            <a:ext cx="1861671" cy="1928820"/>
          </a:xfrm>
          <a:prstGeom prst="rect">
            <a:avLst/>
          </a:prstGeom>
        </p:spPr>
      </p:pic>
      <p:sp>
        <p:nvSpPr>
          <p:cNvPr id="8" name="Rectangle 7">
            <a:extLst>
              <a:ext uri="{FF2B5EF4-FFF2-40B4-BE49-F238E27FC236}">
                <a16:creationId xmlns:a16="http://schemas.microsoft.com/office/drawing/2014/main" id="{FF940811-BF37-8A42-A1E5-E9397F89199F}"/>
              </a:ext>
            </a:extLst>
          </p:cNvPr>
          <p:cNvSpPr/>
          <p:nvPr userDrawn="1"/>
        </p:nvSpPr>
        <p:spPr>
          <a:xfrm>
            <a:off x="10752667" y="1"/>
            <a:ext cx="14393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497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B17A32-69CB-9A4F-968D-E8BFA3FE86FC}"/>
              </a:ext>
            </a:extLst>
          </p:cNvPr>
          <p:cNvSpPr>
            <a:spLocks noGrp="1"/>
          </p:cNvSpPr>
          <p:nvPr>
            <p:ph type="ftr" sz="quarter" idx="11"/>
          </p:nvPr>
        </p:nvSpPr>
        <p:spPr/>
        <p:txBody>
          <a:bodyPr/>
          <a:lstStyle/>
          <a:p>
            <a:r>
              <a:rPr lang="en-US"/>
              <a:t>LOUISIANA WATERSHED INITIATIVE</a:t>
            </a:r>
            <a:endParaRPr lang="en-US" dirty="0"/>
          </a:p>
        </p:txBody>
      </p:sp>
      <p:sp>
        <p:nvSpPr>
          <p:cNvPr id="5" name="TextBox 4">
            <a:extLst>
              <a:ext uri="{FF2B5EF4-FFF2-40B4-BE49-F238E27FC236}">
                <a16:creationId xmlns:a16="http://schemas.microsoft.com/office/drawing/2014/main" id="{44CF54FD-E4C8-CC40-A5F8-992148442BB4}"/>
              </a:ext>
            </a:extLst>
          </p:cNvPr>
          <p:cNvSpPr txBox="1"/>
          <p:nvPr userDrawn="1"/>
        </p:nvSpPr>
        <p:spPr>
          <a:xfrm>
            <a:off x="2882152" y="3429000"/>
            <a:ext cx="6427695" cy="1015663"/>
          </a:xfrm>
          <a:prstGeom prst="rect">
            <a:avLst/>
          </a:prstGeom>
          <a:noFill/>
        </p:spPr>
        <p:txBody>
          <a:bodyPr wrap="square" rtlCol="0">
            <a:spAutoFit/>
          </a:bodyPr>
          <a:lstStyle/>
          <a:p>
            <a:pPr algn="ctr"/>
            <a:r>
              <a:rPr lang="en-US" sz="6000" b="1" spc="300" dirty="0">
                <a:solidFill>
                  <a:schemeClr val="accent1">
                    <a:lumMod val="75000"/>
                  </a:schemeClr>
                </a:solidFill>
                <a:latin typeface="Arial" panose="020B0604020202020204" pitchFamily="34" charset="0"/>
                <a:cs typeface="Arial" panose="020B0604020202020204" pitchFamily="34" charset="0"/>
              </a:rPr>
              <a:t>THANK YOU</a:t>
            </a:r>
          </a:p>
        </p:txBody>
      </p:sp>
      <p:sp>
        <p:nvSpPr>
          <p:cNvPr id="6" name="TextBox 5">
            <a:extLst>
              <a:ext uri="{FF2B5EF4-FFF2-40B4-BE49-F238E27FC236}">
                <a16:creationId xmlns:a16="http://schemas.microsoft.com/office/drawing/2014/main" id="{81307E61-3524-F04A-A2AF-D07247E26F7C}"/>
              </a:ext>
            </a:extLst>
          </p:cNvPr>
          <p:cNvSpPr txBox="1"/>
          <p:nvPr userDrawn="1"/>
        </p:nvSpPr>
        <p:spPr>
          <a:xfrm>
            <a:off x="3325906" y="4519833"/>
            <a:ext cx="5540188" cy="523220"/>
          </a:xfrm>
          <a:prstGeom prst="rect">
            <a:avLst/>
          </a:prstGeom>
          <a:noFill/>
        </p:spPr>
        <p:txBody>
          <a:bodyPr wrap="square" rtlCol="0">
            <a:spAutoFit/>
          </a:bodyPr>
          <a:lstStyle/>
          <a:p>
            <a:pPr algn="ctr"/>
            <a:r>
              <a:rPr lang="en-US" sz="2800" dirty="0" err="1">
                <a:solidFill>
                  <a:schemeClr val="accent2">
                    <a:lumMod val="75000"/>
                  </a:schemeClr>
                </a:solidFill>
              </a:rPr>
              <a:t>watershed@la.gov</a:t>
            </a:r>
            <a:endParaRPr lang="en-US" sz="2800" dirty="0">
              <a:solidFill>
                <a:schemeClr val="accent2">
                  <a:lumMod val="75000"/>
                </a:schemeClr>
              </a:solidFill>
            </a:endParaRPr>
          </a:p>
        </p:txBody>
      </p:sp>
      <p:pic>
        <p:nvPicPr>
          <p:cNvPr id="7" name="Picture 6">
            <a:extLst>
              <a:ext uri="{FF2B5EF4-FFF2-40B4-BE49-F238E27FC236}">
                <a16:creationId xmlns:a16="http://schemas.microsoft.com/office/drawing/2014/main" id="{AE238543-4711-8744-BE91-0396E126585D}"/>
              </a:ext>
            </a:extLst>
          </p:cNvPr>
          <p:cNvPicPr>
            <a:picLocks noChangeAspect="1"/>
          </p:cNvPicPr>
          <p:nvPr userDrawn="1"/>
        </p:nvPicPr>
        <p:blipFill rotWithShape="1">
          <a:blip r:embed="rId2"/>
          <a:srcRect l="-704" t="-966" r="-721" b="-3625"/>
          <a:stretch/>
        </p:blipFill>
        <p:spPr>
          <a:xfrm>
            <a:off x="5165163" y="1227507"/>
            <a:ext cx="1861671" cy="1928820"/>
          </a:xfrm>
          <a:prstGeom prst="rect">
            <a:avLst/>
          </a:prstGeom>
        </p:spPr>
      </p:pic>
      <p:sp>
        <p:nvSpPr>
          <p:cNvPr id="8" name="Rectangle 7">
            <a:extLst>
              <a:ext uri="{FF2B5EF4-FFF2-40B4-BE49-F238E27FC236}">
                <a16:creationId xmlns:a16="http://schemas.microsoft.com/office/drawing/2014/main" id="{FF940811-BF37-8A42-A1E5-E9397F89199F}"/>
              </a:ext>
            </a:extLst>
          </p:cNvPr>
          <p:cNvSpPr/>
          <p:nvPr userDrawn="1"/>
        </p:nvSpPr>
        <p:spPr>
          <a:xfrm>
            <a:off x="10752667" y="1"/>
            <a:ext cx="14393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86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9073-A040-CD40-824F-DC34C896E204}"/>
              </a:ext>
            </a:extLst>
          </p:cNvPr>
          <p:cNvSpPr>
            <a:spLocks noGrp="1"/>
          </p:cNvSpPr>
          <p:nvPr>
            <p:ph type="ctrTitle"/>
          </p:nvPr>
        </p:nvSpPr>
        <p:spPr>
          <a:xfrm>
            <a:off x="338328" y="388620"/>
            <a:ext cx="11494008" cy="3121343"/>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E02D57B-E0C5-CC4E-B56C-66969C262CC5}"/>
              </a:ext>
            </a:extLst>
          </p:cNvPr>
          <p:cNvSpPr>
            <a:spLocks noGrp="1"/>
          </p:cNvSpPr>
          <p:nvPr>
            <p:ph type="subTitle" idx="1"/>
          </p:nvPr>
        </p:nvSpPr>
        <p:spPr>
          <a:xfrm>
            <a:off x="338328" y="3689130"/>
            <a:ext cx="11494008" cy="424732"/>
          </a:xfrm>
        </p:spPr>
        <p:txBody>
          <a:bodyPr/>
          <a:lstStyle>
            <a:lvl1pPr marL="0" indent="0" algn="ctr">
              <a:buNone/>
              <a:defRPr sz="2400" b="1" i="0" spc="200" baseline="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2DF9922-D51C-FE43-ACF1-5C1D60D9104F}"/>
              </a:ext>
            </a:extLst>
          </p:cNvPr>
          <p:cNvSpPr>
            <a:spLocks noGrp="1"/>
          </p:cNvSpPr>
          <p:nvPr>
            <p:ph type="ftr" sz="quarter" idx="11"/>
          </p:nvPr>
        </p:nvSpPr>
        <p:spPr/>
        <p:txBody>
          <a:bodyPr/>
          <a:lstStyle/>
          <a:p>
            <a:r>
              <a:rPr lang="en-US" dirty="0"/>
              <a:t>LOUISIANA WATERSHED INITIATIVE</a:t>
            </a:r>
          </a:p>
        </p:txBody>
      </p:sp>
      <p:sp>
        <p:nvSpPr>
          <p:cNvPr id="6" name="Slide Number Placeholder 5">
            <a:extLst>
              <a:ext uri="{FF2B5EF4-FFF2-40B4-BE49-F238E27FC236}">
                <a16:creationId xmlns:a16="http://schemas.microsoft.com/office/drawing/2014/main" id="{79382F20-E4FD-1E40-B35F-4C856B4FA077}"/>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161777458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1382-B081-3B46-A63E-83C19F7A2E21}"/>
              </a:ext>
            </a:extLst>
          </p:cNvPr>
          <p:cNvSpPr>
            <a:spLocks noGrp="1"/>
          </p:cNvSpPr>
          <p:nvPr>
            <p:ph type="title"/>
          </p:nvPr>
        </p:nvSpPr>
        <p:spPr/>
        <p:txBody>
          <a:bodyPr anchor="t"/>
          <a:lstStyle>
            <a:lvl1pPr>
              <a:lnSpc>
                <a:spcPct val="114000"/>
              </a:lnSpc>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90B17E8-0975-C043-93AA-45BB4ACF0029}"/>
              </a:ext>
            </a:extLst>
          </p:cNvPr>
          <p:cNvSpPr>
            <a:spLocks noGrp="1"/>
          </p:cNvSpPr>
          <p:nvPr>
            <p:ph idx="1"/>
          </p:nvPr>
        </p:nvSpPr>
        <p:spPr>
          <a:xfrm>
            <a:off x="338328" y="1825625"/>
            <a:ext cx="11484864" cy="1847044"/>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3FEF6F1-0F70-C442-B112-2E9BB968D4BD}"/>
              </a:ext>
            </a:extLst>
          </p:cNvPr>
          <p:cNvSpPr>
            <a:spLocks noGrp="1"/>
          </p:cNvSpPr>
          <p:nvPr>
            <p:ph type="ftr" sz="quarter" idx="11"/>
          </p:nvPr>
        </p:nvSpPr>
        <p:spPr/>
        <p:txBody>
          <a:bodyPr/>
          <a:lstStyle/>
          <a:p>
            <a:r>
              <a:rPr lang="en-US"/>
              <a:t>LOUISIANA WATERSHED INITIATIVE</a:t>
            </a:r>
          </a:p>
        </p:txBody>
      </p:sp>
      <p:sp>
        <p:nvSpPr>
          <p:cNvPr id="6" name="Slide Number Placeholder 5">
            <a:extLst>
              <a:ext uri="{FF2B5EF4-FFF2-40B4-BE49-F238E27FC236}">
                <a16:creationId xmlns:a16="http://schemas.microsoft.com/office/drawing/2014/main" id="{D60091FD-B640-0D41-9691-83FA82E3D95B}"/>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283933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F44F-25DB-F347-A217-ADE83751B2C2}"/>
              </a:ext>
            </a:extLst>
          </p:cNvPr>
          <p:cNvSpPr>
            <a:spLocks noGrp="1"/>
          </p:cNvSpPr>
          <p:nvPr>
            <p:ph type="title"/>
          </p:nvPr>
        </p:nvSpPr>
        <p:spPr>
          <a:xfrm>
            <a:off x="338328" y="365124"/>
            <a:ext cx="11484864" cy="1325880"/>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8D150F3-AB91-D240-B705-A2D0C9878B98}"/>
              </a:ext>
            </a:extLst>
          </p:cNvPr>
          <p:cNvSpPr>
            <a:spLocks noGrp="1"/>
          </p:cNvSpPr>
          <p:nvPr>
            <p:ph type="body" idx="1"/>
          </p:nvPr>
        </p:nvSpPr>
        <p:spPr>
          <a:xfrm>
            <a:off x="338328" y="1923393"/>
            <a:ext cx="5659247" cy="479366"/>
          </a:xfrm>
        </p:spPr>
        <p:txBody>
          <a:bodyPr anchor="t">
            <a:noAutofit/>
          </a:bodyPr>
          <a:lstStyle>
            <a:lvl1pPr marL="0" indent="0">
              <a:buNone/>
              <a:defRPr sz="3200" b="1" spc="10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7D6657-0E5A-3748-A64C-1CA8FBECDD12}"/>
              </a:ext>
            </a:extLst>
          </p:cNvPr>
          <p:cNvSpPr>
            <a:spLocks noGrp="1"/>
          </p:cNvSpPr>
          <p:nvPr>
            <p:ph sz="half" idx="2"/>
          </p:nvPr>
        </p:nvSpPr>
        <p:spPr>
          <a:xfrm>
            <a:off x="338328" y="2635147"/>
            <a:ext cx="5659247" cy="2069477"/>
          </a:xfrm>
        </p:spPr>
        <p:txBody>
          <a:bodyPr>
            <a:spAutoFit/>
          </a:bodyPr>
          <a:lstStyle>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861690-BCF4-8E47-B2B0-FB4BF01470E8}"/>
              </a:ext>
            </a:extLst>
          </p:cNvPr>
          <p:cNvSpPr>
            <a:spLocks noGrp="1"/>
          </p:cNvSpPr>
          <p:nvPr>
            <p:ph type="body" sz="quarter" idx="3"/>
          </p:nvPr>
        </p:nvSpPr>
        <p:spPr>
          <a:xfrm>
            <a:off x="6172200" y="1923393"/>
            <a:ext cx="5650992" cy="479366"/>
          </a:xfrm>
        </p:spPr>
        <p:txBody>
          <a:bodyPr anchor="t">
            <a:noAutofit/>
          </a:bodyPr>
          <a:lstStyle>
            <a:lvl1pPr marL="0" indent="0">
              <a:buNone/>
              <a:defRPr sz="3200" b="1" spc="100"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01F0CC7-CF77-8E42-87BF-CD2A4B26BEC0}"/>
              </a:ext>
            </a:extLst>
          </p:cNvPr>
          <p:cNvSpPr>
            <a:spLocks noGrp="1"/>
          </p:cNvSpPr>
          <p:nvPr>
            <p:ph sz="quarter" idx="4"/>
          </p:nvPr>
        </p:nvSpPr>
        <p:spPr>
          <a:xfrm>
            <a:off x="6172200" y="2635147"/>
            <a:ext cx="5650992" cy="2069477"/>
          </a:xfrm>
        </p:spPr>
        <p:txBody>
          <a:bodyPr>
            <a:spAutoFit/>
          </a:bodyPr>
          <a:lstStyle>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BC6112B-5F19-8344-82B6-0AF97DF31A1C}"/>
              </a:ext>
            </a:extLst>
          </p:cNvPr>
          <p:cNvSpPr>
            <a:spLocks noGrp="1"/>
          </p:cNvSpPr>
          <p:nvPr>
            <p:ph type="ftr" sz="quarter" idx="11"/>
          </p:nvPr>
        </p:nvSpPr>
        <p:spPr/>
        <p:txBody>
          <a:bodyPr/>
          <a:lstStyle/>
          <a:p>
            <a:r>
              <a:rPr lang="en-US"/>
              <a:t>LOUISIANA WATERSHED INITIATIVE</a:t>
            </a:r>
          </a:p>
        </p:txBody>
      </p:sp>
      <p:sp>
        <p:nvSpPr>
          <p:cNvPr id="9" name="Slide Number Placeholder 8">
            <a:extLst>
              <a:ext uri="{FF2B5EF4-FFF2-40B4-BE49-F238E27FC236}">
                <a16:creationId xmlns:a16="http://schemas.microsoft.com/office/drawing/2014/main" id="{89FF1F11-79D4-AB4F-876A-79FC0A814295}"/>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403006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F44F-25DB-F347-A217-ADE83751B2C2}"/>
              </a:ext>
            </a:extLst>
          </p:cNvPr>
          <p:cNvSpPr>
            <a:spLocks noGrp="1"/>
          </p:cNvSpPr>
          <p:nvPr>
            <p:ph type="title"/>
          </p:nvPr>
        </p:nvSpPr>
        <p:spPr>
          <a:xfrm>
            <a:off x="338328" y="365124"/>
            <a:ext cx="11484864" cy="1325880"/>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8D150F3-AB91-D240-B705-A2D0C9878B98}"/>
              </a:ext>
            </a:extLst>
          </p:cNvPr>
          <p:cNvSpPr>
            <a:spLocks noGrp="1"/>
          </p:cNvSpPr>
          <p:nvPr>
            <p:ph type="body" idx="1"/>
          </p:nvPr>
        </p:nvSpPr>
        <p:spPr>
          <a:xfrm>
            <a:off x="338328" y="1923393"/>
            <a:ext cx="3630169" cy="479366"/>
          </a:xfrm>
          <a:solidFill>
            <a:schemeClr val="accent1"/>
          </a:solidFill>
        </p:spPr>
        <p:txBody>
          <a:bodyPr lIns="0" rIns="0" anchor="ctr">
            <a:noAutofit/>
          </a:bodyPr>
          <a:lstStyle>
            <a:lvl1pPr marL="0" indent="0" algn="ctr">
              <a:buNone/>
              <a:defRPr sz="2000" b="1"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7D6657-0E5A-3748-A64C-1CA8FBECDD12}"/>
              </a:ext>
            </a:extLst>
          </p:cNvPr>
          <p:cNvSpPr>
            <a:spLocks noGrp="1"/>
          </p:cNvSpPr>
          <p:nvPr>
            <p:ph sz="half" idx="2"/>
          </p:nvPr>
        </p:nvSpPr>
        <p:spPr>
          <a:xfrm>
            <a:off x="338328" y="2635147"/>
            <a:ext cx="3630169" cy="4393190"/>
          </a:xfrm>
        </p:spPr>
        <p:txBody>
          <a:bodyPr>
            <a:spAutoFit/>
          </a:bodyPr>
          <a:lstStyle>
            <a:lvl1pPr>
              <a:defRPr sz="2400"/>
            </a:lvl1pPr>
            <a:lvl2pPr>
              <a:defRPr sz="2400"/>
            </a:lvl2pPr>
            <a:lvl3pPr>
              <a:defRPr sz="2400"/>
            </a:lvl3pPr>
            <a:lvl4pPr>
              <a:defRPr sz="2400"/>
            </a:lvl4pPr>
            <a:lvl5pPr marL="1828800" indent="0">
              <a:buNone/>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Footer Placeholder 7">
            <a:extLst>
              <a:ext uri="{FF2B5EF4-FFF2-40B4-BE49-F238E27FC236}">
                <a16:creationId xmlns:a16="http://schemas.microsoft.com/office/drawing/2014/main" id="{3BC6112B-5F19-8344-82B6-0AF97DF31A1C}"/>
              </a:ext>
            </a:extLst>
          </p:cNvPr>
          <p:cNvSpPr>
            <a:spLocks noGrp="1"/>
          </p:cNvSpPr>
          <p:nvPr>
            <p:ph type="ftr" sz="quarter" idx="11"/>
          </p:nvPr>
        </p:nvSpPr>
        <p:spPr/>
        <p:txBody>
          <a:bodyPr/>
          <a:lstStyle/>
          <a:p>
            <a:r>
              <a:rPr lang="en-US"/>
              <a:t>LOUISIANA WATERSHED INITIATIVE</a:t>
            </a:r>
          </a:p>
        </p:txBody>
      </p:sp>
      <p:sp>
        <p:nvSpPr>
          <p:cNvPr id="9" name="Slide Number Placeholder 8">
            <a:extLst>
              <a:ext uri="{FF2B5EF4-FFF2-40B4-BE49-F238E27FC236}">
                <a16:creationId xmlns:a16="http://schemas.microsoft.com/office/drawing/2014/main" id="{89FF1F11-79D4-AB4F-876A-79FC0A814295}"/>
              </a:ext>
            </a:extLst>
          </p:cNvPr>
          <p:cNvSpPr>
            <a:spLocks noGrp="1"/>
          </p:cNvSpPr>
          <p:nvPr>
            <p:ph type="sldNum" sz="quarter" idx="12"/>
          </p:nvPr>
        </p:nvSpPr>
        <p:spPr/>
        <p:txBody>
          <a:bodyPr/>
          <a:lstStyle/>
          <a:p>
            <a:fld id="{032A3741-3814-0B4B-9A66-C1B0A3E46F7D}" type="slidenum">
              <a:rPr lang="en-US" smtClean="0"/>
              <a:t>‹#›</a:t>
            </a:fld>
            <a:endParaRPr lang="en-US"/>
          </a:p>
        </p:txBody>
      </p:sp>
      <p:sp>
        <p:nvSpPr>
          <p:cNvPr id="12" name="Text Placeholder 2">
            <a:extLst>
              <a:ext uri="{FF2B5EF4-FFF2-40B4-BE49-F238E27FC236}">
                <a16:creationId xmlns:a16="http://schemas.microsoft.com/office/drawing/2014/main" id="{DA3F0ABB-920C-FA42-9046-EBB21401C516}"/>
              </a:ext>
            </a:extLst>
          </p:cNvPr>
          <p:cNvSpPr>
            <a:spLocks noGrp="1"/>
          </p:cNvSpPr>
          <p:nvPr>
            <p:ph type="body" idx="13"/>
          </p:nvPr>
        </p:nvSpPr>
        <p:spPr>
          <a:xfrm>
            <a:off x="4280916" y="1923393"/>
            <a:ext cx="3630168" cy="479366"/>
          </a:xfrm>
          <a:solidFill>
            <a:schemeClr val="accent3"/>
          </a:solidFill>
        </p:spPr>
        <p:txBody>
          <a:bodyPr lIns="0" rIns="0" anchor="ctr">
            <a:noAutofit/>
          </a:bodyPr>
          <a:lstStyle>
            <a:lvl1pPr marL="0" indent="0" algn="ctr">
              <a:buNone/>
              <a:defRPr sz="2000" b="1"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3">
            <a:extLst>
              <a:ext uri="{FF2B5EF4-FFF2-40B4-BE49-F238E27FC236}">
                <a16:creationId xmlns:a16="http://schemas.microsoft.com/office/drawing/2014/main" id="{AE01AE10-8C04-AE4F-ADD3-70BDE9D3DC62}"/>
              </a:ext>
            </a:extLst>
          </p:cNvPr>
          <p:cNvSpPr>
            <a:spLocks noGrp="1"/>
          </p:cNvSpPr>
          <p:nvPr>
            <p:ph sz="half" idx="14"/>
          </p:nvPr>
        </p:nvSpPr>
        <p:spPr>
          <a:xfrm>
            <a:off x="4280916" y="2635147"/>
            <a:ext cx="3630168" cy="4393190"/>
          </a:xfrm>
        </p:spPr>
        <p:txBody>
          <a:bodyPr>
            <a:spAutoFit/>
          </a:bodyPr>
          <a:lstStyle>
            <a:lvl1pPr>
              <a:defRPr sz="2400"/>
            </a:lvl1pPr>
            <a:lvl2pPr>
              <a:defRPr sz="2400"/>
            </a:lvl2pPr>
            <a:lvl3pPr>
              <a:defRPr sz="2400"/>
            </a:lvl3pPr>
            <a:lvl4pPr>
              <a:defRPr sz="2400"/>
            </a:lvl4pPr>
            <a:lvl5pPr marL="1828800" indent="0">
              <a:buNone/>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14" name="Text Placeholder 2">
            <a:extLst>
              <a:ext uri="{FF2B5EF4-FFF2-40B4-BE49-F238E27FC236}">
                <a16:creationId xmlns:a16="http://schemas.microsoft.com/office/drawing/2014/main" id="{50068182-062C-F14A-9422-7FCD94A8F8BE}"/>
              </a:ext>
            </a:extLst>
          </p:cNvPr>
          <p:cNvSpPr>
            <a:spLocks noGrp="1"/>
          </p:cNvSpPr>
          <p:nvPr>
            <p:ph type="body" idx="15"/>
          </p:nvPr>
        </p:nvSpPr>
        <p:spPr>
          <a:xfrm>
            <a:off x="8193024" y="1923393"/>
            <a:ext cx="3630168" cy="479366"/>
          </a:xfrm>
          <a:solidFill>
            <a:schemeClr val="accent5"/>
          </a:solidFill>
        </p:spPr>
        <p:txBody>
          <a:bodyPr lIns="0" rIns="0" anchor="ctr">
            <a:noAutofit/>
          </a:bodyPr>
          <a:lstStyle>
            <a:lvl1pPr marL="0" indent="0" algn="ctr">
              <a:buNone/>
              <a:defRPr sz="2000" b="1" spc="10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5F0E4742-107F-1943-BDD2-1AFAF10B7032}"/>
              </a:ext>
            </a:extLst>
          </p:cNvPr>
          <p:cNvSpPr>
            <a:spLocks noGrp="1"/>
          </p:cNvSpPr>
          <p:nvPr>
            <p:ph sz="half" idx="16"/>
          </p:nvPr>
        </p:nvSpPr>
        <p:spPr>
          <a:xfrm>
            <a:off x="8193024" y="2635147"/>
            <a:ext cx="3630168" cy="4393190"/>
          </a:xfrm>
        </p:spPr>
        <p:txBody>
          <a:bodyPr>
            <a:spAutoFit/>
          </a:bodyPr>
          <a:lstStyle>
            <a:lvl1pPr>
              <a:defRPr sz="2400"/>
            </a:lvl1pPr>
            <a:lvl2pPr>
              <a:defRPr sz="2400"/>
            </a:lvl2pPr>
            <a:lvl3pPr>
              <a:defRPr sz="2400"/>
            </a:lvl3pPr>
            <a:lvl4pPr>
              <a:defRPr sz="2400"/>
            </a:lvl4pPr>
            <a:lvl5pPr marL="1828800" indent="0">
              <a:buNone/>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Tree>
    <p:extLst>
      <p:ext uri="{BB962C8B-B14F-4D97-AF65-F5344CB8AC3E}">
        <p14:creationId xmlns:p14="http://schemas.microsoft.com/office/powerpoint/2010/main" val="40924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6291-AE7E-4B4E-952D-B321AAA030CA}"/>
              </a:ext>
            </a:extLst>
          </p:cNvPr>
          <p:cNvSpPr>
            <a:spLocks noGrp="1"/>
          </p:cNvSpPr>
          <p:nvPr>
            <p:ph type="title"/>
          </p:nvPr>
        </p:nvSpPr>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56B82F5-810D-A34D-BFE9-A218F2D5B1F7}"/>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id="{1ABF6A3F-AFC1-F44C-AF4F-FEEDD9933A23}"/>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289342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43DA01-125D-C448-BFCE-DAF5361D60DF}"/>
              </a:ext>
            </a:extLst>
          </p:cNvPr>
          <p:cNvSpPr>
            <a:spLocks noGrp="1"/>
          </p:cNvSpPr>
          <p:nvPr>
            <p:ph type="ftr" sz="quarter" idx="11"/>
          </p:nvPr>
        </p:nvSpPr>
        <p:spPr/>
        <p:txBody>
          <a:bodyPr/>
          <a:lstStyle/>
          <a:p>
            <a:r>
              <a:rPr lang="en-US"/>
              <a:t>LOUISIANA WATERSHED INITIATIVE</a:t>
            </a:r>
          </a:p>
        </p:txBody>
      </p:sp>
      <p:sp>
        <p:nvSpPr>
          <p:cNvPr id="4" name="Slide Number Placeholder 3">
            <a:extLst>
              <a:ext uri="{FF2B5EF4-FFF2-40B4-BE49-F238E27FC236}">
                <a16:creationId xmlns:a16="http://schemas.microsoft.com/office/drawing/2014/main" id="{ED4F028E-8A5F-0B4F-957E-6DA385475488}"/>
              </a:ext>
            </a:extLst>
          </p:cNvPr>
          <p:cNvSpPr>
            <a:spLocks noGrp="1"/>
          </p:cNvSpPr>
          <p:nvPr>
            <p:ph type="sldNum" sz="quarter" idx="12"/>
          </p:nvPr>
        </p:nvSpPr>
        <p:spPr/>
        <p:txBody>
          <a:bodyPr/>
          <a:lstStyle/>
          <a:p>
            <a:fld id="{032A3741-3814-0B4B-9A66-C1B0A3E46F7D}" type="slidenum">
              <a:rPr lang="en-US" smtClean="0"/>
              <a:t>‹#›</a:t>
            </a:fld>
            <a:endParaRPr lang="en-US"/>
          </a:p>
        </p:txBody>
      </p:sp>
      <p:sp>
        <p:nvSpPr>
          <p:cNvPr id="5" name="Picture Placeholder 7">
            <a:extLst>
              <a:ext uri="{FF2B5EF4-FFF2-40B4-BE49-F238E27FC236}">
                <a16:creationId xmlns:a16="http://schemas.microsoft.com/office/drawing/2014/main" id="{A1127BBC-6F8E-2F4D-B822-72E931E53E7D}"/>
              </a:ext>
            </a:extLst>
          </p:cNvPr>
          <p:cNvSpPr>
            <a:spLocks noGrp="1"/>
          </p:cNvSpPr>
          <p:nvPr>
            <p:ph type="pic" sz="quarter" idx="13"/>
          </p:nvPr>
        </p:nvSpPr>
        <p:spPr>
          <a:xfrm>
            <a:off x="0" y="0"/>
            <a:ext cx="12192000" cy="6080760"/>
          </a:xfrm>
          <a:noFill/>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305239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620C5-63D6-604D-BA3E-99E9EA5E7F0C}"/>
              </a:ext>
            </a:extLst>
          </p:cNvPr>
          <p:cNvSpPr>
            <a:spLocks noGrp="1"/>
          </p:cNvSpPr>
          <p:nvPr>
            <p:ph idx="1"/>
          </p:nvPr>
        </p:nvSpPr>
        <p:spPr>
          <a:xfrm>
            <a:off x="4934607" y="457201"/>
            <a:ext cx="6899431" cy="2124877"/>
          </a:xfrm>
        </p:spPr>
        <p:txBody>
          <a:bodyPr/>
          <a:lstStyle>
            <a:lvl1pPr>
              <a:defRPr sz="32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29DFF46-63A1-4A4F-8B93-BE65465F31CE}"/>
              </a:ext>
            </a:extLst>
          </p:cNvPr>
          <p:cNvSpPr>
            <a:spLocks noGrp="1"/>
          </p:cNvSpPr>
          <p:nvPr>
            <p:ph type="ftr" sz="quarter" idx="11"/>
          </p:nvPr>
        </p:nvSpPr>
        <p:spPr/>
        <p:txBody>
          <a:bodyPr/>
          <a:lstStyle/>
          <a:p>
            <a:r>
              <a:rPr lang="en-US"/>
              <a:t>LOUISIANA WATERSHED INITIATIVE</a:t>
            </a:r>
          </a:p>
        </p:txBody>
      </p:sp>
      <p:sp>
        <p:nvSpPr>
          <p:cNvPr id="7" name="Slide Number Placeholder 6">
            <a:extLst>
              <a:ext uri="{FF2B5EF4-FFF2-40B4-BE49-F238E27FC236}">
                <a16:creationId xmlns:a16="http://schemas.microsoft.com/office/drawing/2014/main" id="{41093F0D-7D60-6948-966A-5E32E62A1C03}"/>
              </a:ext>
            </a:extLst>
          </p:cNvPr>
          <p:cNvSpPr>
            <a:spLocks noGrp="1"/>
          </p:cNvSpPr>
          <p:nvPr>
            <p:ph type="sldNum" sz="quarter" idx="12"/>
          </p:nvPr>
        </p:nvSpPr>
        <p:spPr/>
        <p:txBody>
          <a:bodyPr/>
          <a:lstStyle/>
          <a:p>
            <a:fld id="{032A3741-3814-0B4B-9A66-C1B0A3E46F7D}" type="slidenum">
              <a:rPr lang="en-US" smtClean="0"/>
              <a:t>‹#›</a:t>
            </a:fld>
            <a:endParaRPr lang="en-US"/>
          </a:p>
        </p:txBody>
      </p:sp>
      <p:sp>
        <p:nvSpPr>
          <p:cNvPr id="8" name="Title 1">
            <a:extLst>
              <a:ext uri="{FF2B5EF4-FFF2-40B4-BE49-F238E27FC236}">
                <a16:creationId xmlns:a16="http://schemas.microsoft.com/office/drawing/2014/main" id="{DF9F8CBD-15D8-DE47-A6F6-5EA2A4C82B3C}"/>
              </a:ext>
            </a:extLst>
          </p:cNvPr>
          <p:cNvSpPr>
            <a:spLocks noGrp="1"/>
          </p:cNvSpPr>
          <p:nvPr>
            <p:ph type="title"/>
          </p:nvPr>
        </p:nvSpPr>
        <p:spPr>
          <a:xfrm>
            <a:off x="338328" y="457200"/>
            <a:ext cx="4433697" cy="1040524"/>
          </a:xfrm>
        </p:spPr>
        <p:txBody>
          <a:bodyPr anchor="t"/>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FB8C5E0B-47FC-A74A-911B-96ECD58AA70A}"/>
              </a:ext>
            </a:extLst>
          </p:cNvPr>
          <p:cNvSpPr>
            <a:spLocks noGrp="1"/>
          </p:cNvSpPr>
          <p:nvPr>
            <p:ph type="body" sz="half" idx="2"/>
          </p:nvPr>
        </p:nvSpPr>
        <p:spPr>
          <a:xfrm>
            <a:off x="338328" y="1686910"/>
            <a:ext cx="4433697" cy="428002"/>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5893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4346-DA08-EE46-8A21-DD0309EAC518}"/>
              </a:ext>
            </a:extLst>
          </p:cNvPr>
          <p:cNvSpPr>
            <a:spLocks noGrp="1"/>
          </p:cNvSpPr>
          <p:nvPr>
            <p:ph type="title"/>
          </p:nvPr>
        </p:nvSpPr>
        <p:spPr>
          <a:xfrm>
            <a:off x="338328" y="457200"/>
            <a:ext cx="4433697" cy="1040524"/>
          </a:xfrm>
        </p:spPr>
        <p:txBody>
          <a:bodyPr anchor="t"/>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67C966A-3034-1541-9BDE-E099A674EE5F}"/>
              </a:ext>
            </a:extLst>
          </p:cNvPr>
          <p:cNvSpPr>
            <a:spLocks noGrp="1"/>
          </p:cNvSpPr>
          <p:nvPr>
            <p:ph type="pic" idx="1"/>
          </p:nvPr>
        </p:nvSpPr>
        <p:spPr>
          <a:xfrm>
            <a:off x="4934607" y="457201"/>
            <a:ext cx="6899429" cy="540385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FB5C17-39F0-F647-8033-C475B8AF9D22}"/>
              </a:ext>
            </a:extLst>
          </p:cNvPr>
          <p:cNvSpPr>
            <a:spLocks noGrp="1"/>
          </p:cNvSpPr>
          <p:nvPr>
            <p:ph type="body" sz="half" idx="2"/>
          </p:nvPr>
        </p:nvSpPr>
        <p:spPr>
          <a:xfrm>
            <a:off x="338328" y="1686910"/>
            <a:ext cx="4433697" cy="428002"/>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D250BD0A-9906-2841-A1CF-5A136C0E65E9}"/>
              </a:ext>
            </a:extLst>
          </p:cNvPr>
          <p:cNvSpPr>
            <a:spLocks noGrp="1"/>
          </p:cNvSpPr>
          <p:nvPr>
            <p:ph type="ftr" sz="quarter" idx="11"/>
          </p:nvPr>
        </p:nvSpPr>
        <p:spPr/>
        <p:txBody>
          <a:bodyPr/>
          <a:lstStyle/>
          <a:p>
            <a:r>
              <a:rPr lang="en-US"/>
              <a:t>LOUISIANA WATERSHED INITIATIVE</a:t>
            </a:r>
          </a:p>
        </p:txBody>
      </p:sp>
      <p:sp>
        <p:nvSpPr>
          <p:cNvPr id="7" name="Slide Number Placeholder 6">
            <a:extLst>
              <a:ext uri="{FF2B5EF4-FFF2-40B4-BE49-F238E27FC236}">
                <a16:creationId xmlns:a16="http://schemas.microsoft.com/office/drawing/2014/main" id="{5BFB31BE-6401-5B4A-9754-F6D0092F9A00}"/>
              </a:ext>
            </a:extLst>
          </p:cNvPr>
          <p:cNvSpPr>
            <a:spLocks noGrp="1"/>
          </p:cNvSpPr>
          <p:nvPr>
            <p:ph type="sldNum" sz="quarter" idx="12"/>
          </p:nvPr>
        </p:nvSpPr>
        <p:spPr/>
        <p:txBody>
          <a:bodyPr/>
          <a:lstStyle/>
          <a:p>
            <a:fld id="{032A3741-3814-0B4B-9A66-C1B0A3E46F7D}" type="slidenum">
              <a:rPr lang="en-US" smtClean="0"/>
              <a:t>‹#›</a:t>
            </a:fld>
            <a:endParaRPr lang="en-US"/>
          </a:p>
        </p:txBody>
      </p:sp>
    </p:spTree>
    <p:extLst>
      <p:ext uri="{BB962C8B-B14F-4D97-AF65-F5344CB8AC3E}">
        <p14:creationId xmlns:p14="http://schemas.microsoft.com/office/powerpoint/2010/main" val="285836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C53305-2DDE-1542-BE3B-A91D03CCB350}"/>
              </a:ext>
            </a:extLst>
          </p:cNvPr>
          <p:cNvPicPr>
            <a:picLocks noChangeAspect="1"/>
          </p:cNvPicPr>
          <p:nvPr userDrawn="1"/>
        </p:nvPicPr>
        <p:blipFill rotWithShape="1">
          <a:blip r:embed="rId18">
            <a:alphaModFix amt="31000"/>
          </a:blip>
          <a:srcRect l="4110" t="4722" r="-404" b="1651"/>
          <a:stretch/>
        </p:blipFill>
        <p:spPr>
          <a:xfrm>
            <a:off x="-1" y="0"/>
            <a:ext cx="6106333" cy="6858000"/>
          </a:xfrm>
          <a:prstGeom prst="rect">
            <a:avLst/>
          </a:prstGeom>
        </p:spPr>
      </p:pic>
      <p:sp>
        <p:nvSpPr>
          <p:cNvPr id="9" name="Rectangle 8">
            <a:extLst>
              <a:ext uri="{FF2B5EF4-FFF2-40B4-BE49-F238E27FC236}">
                <a16:creationId xmlns:a16="http://schemas.microsoft.com/office/drawing/2014/main" id="{24ABC551-6729-7A44-9413-535A66910022}"/>
              </a:ext>
            </a:extLst>
          </p:cNvPr>
          <p:cNvSpPr/>
          <p:nvPr userDrawn="1"/>
        </p:nvSpPr>
        <p:spPr>
          <a:xfrm>
            <a:off x="0" y="6258552"/>
            <a:ext cx="4343852" cy="458611"/>
          </a:xfrm>
          <a:custGeom>
            <a:avLst/>
            <a:gdLst>
              <a:gd name="connsiteX0" fmla="*/ 0 w 4343852"/>
              <a:gd name="connsiteY0" fmla="*/ 0 h 458611"/>
              <a:gd name="connsiteX1" fmla="*/ 4343852 w 4343852"/>
              <a:gd name="connsiteY1" fmla="*/ 0 h 458611"/>
              <a:gd name="connsiteX2" fmla="*/ 4343852 w 4343852"/>
              <a:gd name="connsiteY2" fmla="*/ 458611 h 458611"/>
              <a:gd name="connsiteX3" fmla="*/ 0 w 4343852"/>
              <a:gd name="connsiteY3" fmla="*/ 458611 h 458611"/>
              <a:gd name="connsiteX4" fmla="*/ 0 w 4343852"/>
              <a:gd name="connsiteY4" fmla="*/ 0 h 458611"/>
              <a:gd name="connsiteX0" fmla="*/ 0 w 4343852"/>
              <a:gd name="connsiteY0" fmla="*/ 0 h 458611"/>
              <a:gd name="connsiteX1" fmla="*/ 4343852 w 4343852"/>
              <a:gd name="connsiteY1" fmla="*/ 0 h 458611"/>
              <a:gd name="connsiteX2" fmla="*/ 3970711 w 4343852"/>
              <a:gd name="connsiteY2" fmla="*/ 458611 h 458611"/>
              <a:gd name="connsiteX3" fmla="*/ 0 w 4343852"/>
              <a:gd name="connsiteY3" fmla="*/ 458611 h 458611"/>
              <a:gd name="connsiteX4" fmla="*/ 0 w 4343852"/>
              <a:gd name="connsiteY4" fmla="*/ 0 h 45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852" h="458611">
                <a:moveTo>
                  <a:pt x="0" y="0"/>
                </a:moveTo>
                <a:lnTo>
                  <a:pt x="4343852" y="0"/>
                </a:lnTo>
                <a:lnTo>
                  <a:pt x="3970711" y="458611"/>
                </a:lnTo>
                <a:lnTo>
                  <a:pt x="0" y="45861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0257EAA-22F0-C240-BD40-6F2FB437DA97}"/>
              </a:ext>
            </a:extLst>
          </p:cNvPr>
          <p:cNvSpPr>
            <a:spLocks noGrp="1"/>
          </p:cNvSpPr>
          <p:nvPr>
            <p:ph type="title"/>
          </p:nvPr>
        </p:nvSpPr>
        <p:spPr>
          <a:xfrm>
            <a:off x="338328" y="365125"/>
            <a:ext cx="11484864" cy="1325563"/>
          </a:xfrm>
          <a:prstGeom prst="rect">
            <a:avLst/>
          </a:prstGeom>
        </p:spPr>
        <p:txBody>
          <a:bodyPr vert="horz" lIns="91440" tIns="45720" rIns="91440" bIns="45720" rtlCol="0" anchor="t">
            <a:normAutofit/>
          </a:bodyPr>
          <a:lstStyle/>
          <a:p>
            <a:endParaRPr lang="en-US" dirty="0"/>
          </a:p>
        </p:txBody>
      </p:sp>
      <p:sp>
        <p:nvSpPr>
          <p:cNvPr id="3" name="Text Placeholder 2">
            <a:extLst>
              <a:ext uri="{FF2B5EF4-FFF2-40B4-BE49-F238E27FC236}">
                <a16:creationId xmlns:a16="http://schemas.microsoft.com/office/drawing/2014/main" id="{2676AEF3-4A09-9249-9177-77DFBE779850}"/>
              </a:ext>
            </a:extLst>
          </p:cNvPr>
          <p:cNvSpPr>
            <a:spLocks noGrp="1"/>
          </p:cNvSpPr>
          <p:nvPr>
            <p:ph type="body" idx="1"/>
          </p:nvPr>
        </p:nvSpPr>
        <p:spPr>
          <a:xfrm>
            <a:off x="338328" y="1825625"/>
            <a:ext cx="11484864" cy="2124877"/>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00A788-B52E-1244-9355-544EDB09E86C}"/>
              </a:ext>
            </a:extLst>
          </p:cNvPr>
          <p:cNvPicPr>
            <a:picLocks noChangeAspect="1"/>
          </p:cNvPicPr>
          <p:nvPr userDrawn="1"/>
        </p:nvPicPr>
        <p:blipFill>
          <a:blip r:embed="rId19"/>
          <a:stretch>
            <a:fillRect/>
          </a:stretch>
        </p:blipFill>
        <p:spPr>
          <a:xfrm>
            <a:off x="11594592" y="6258552"/>
            <a:ext cx="457707" cy="458611"/>
          </a:xfrm>
          <a:prstGeom prst="rect">
            <a:avLst/>
          </a:prstGeom>
        </p:spPr>
      </p:pic>
      <p:sp>
        <p:nvSpPr>
          <p:cNvPr id="6" name="Slide Number Placeholder 5">
            <a:extLst>
              <a:ext uri="{FF2B5EF4-FFF2-40B4-BE49-F238E27FC236}">
                <a16:creationId xmlns:a16="http://schemas.microsoft.com/office/drawing/2014/main" id="{76A30F21-4657-0D42-ADA7-451EF1EBC757}"/>
              </a:ext>
            </a:extLst>
          </p:cNvPr>
          <p:cNvSpPr>
            <a:spLocks noGrp="1"/>
          </p:cNvSpPr>
          <p:nvPr>
            <p:ph type="sldNum" sz="quarter" idx="4"/>
          </p:nvPr>
        </p:nvSpPr>
        <p:spPr>
          <a:xfrm>
            <a:off x="10737564" y="6305295"/>
            <a:ext cx="728531" cy="365125"/>
          </a:xfrm>
          <a:prstGeom prst="rect">
            <a:avLst/>
          </a:prstGeom>
        </p:spPr>
        <p:txBody>
          <a:bodyPr vert="horz" lIns="91440" tIns="45720" rIns="91440" bIns="45720" rtlCol="0" anchor="ctr"/>
          <a:lstStyle>
            <a:lvl1pPr algn="r">
              <a:defRPr sz="1800" b="1" i="0">
                <a:solidFill>
                  <a:schemeClr val="bg2"/>
                </a:solidFill>
                <a:latin typeface="Helvetica" pitchFamily="2" charset="0"/>
              </a:defRPr>
            </a:lvl1pPr>
          </a:lstStyle>
          <a:p>
            <a:fld id="{032A3741-3814-0B4B-9A66-C1B0A3E46F7D}" type="slidenum">
              <a:rPr lang="en-US" smtClean="0"/>
              <a:pPr/>
              <a:t>‹#›</a:t>
            </a:fld>
            <a:endParaRPr lang="en-US" dirty="0"/>
          </a:p>
        </p:txBody>
      </p:sp>
      <p:sp>
        <p:nvSpPr>
          <p:cNvPr id="5" name="Footer Placeholder 4">
            <a:extLst>
              <a:ext uri="{FF2B5EF4-FFF2-40B4-BE49-F238E27FC236}">
                <a16:creationId xmlns:a16="http://schemas.microsoft.com/office/drawing/2014/main" id="{0DAA8D1B-5E67-5545-9E0B-C13F3B6AC2EE}"/>
              </a:ext>
            </a:extLst>
          </p:cNvPr>
          <p:cNvSpPr>
            <a:spLocks noGrp="1"/>
          </p:cNvSpPr>
          <p:nvPr>
            <p:ph type="ftr" sz="quarter" idx="3"/>
          </p:nvPr>
        </p:nvSpPr>
        <p:spPr>
          <a:xfrm>
            <a:off x="338328" y="6305295"/>
            <a:ext cx="3630168" cy="365125"/>
          </a:xfrm>
          <a:prstGeom prst="rect">
            <a:avLst/>
          </a:prstGeom>
        </p:spPr>
        <p:txBody>
          <a:bodyPr vert="horz" lIns="0" tIns="0" rIns="0" bIns="0" rtlCol="0" anchor="ctr"/>
          <a:lstStyle>
            <a:lvl1pPr algn="l">
              <a:defRPr sz="1100" b="1" i="0" spc="300">
                <a:solidFill>
                  <a:schemeClr val="bg1"/>
                </a:solidFill>
                <a:latin typeface="Arial" panose="020B0604020202020204" pitchFamily="34" charset="0"/>
                <a:cs typeface="Arial" panose="020B0604020202020204" pitchFamily="34" charset="0"/>
              </a:defRPr>
            </a:lvl1pPr>
          </a:lstStyle>
          <a:p>
            <a:r>
              <a:rPr lang="en-US"/>
              <a:t>LOUISIANA WATERSHED INITIATIVE</a:t>
            </a:r>
            <a:endParaRPr lang="en-US" dirty="0"/>
          </a:p>
        </p:txBody>
      </p:sp>
      <p:sp>
        <p:nvSpPr>
          <p:cNvPr id="11" name="TextBox 10">
            <a:extLst>
              <a:ext uri="{FF2B5EF4-FFF2-40B4-BE49-F238E27FC236}">
                <a16:creationId xmlns:a16="http://schemas.microsoft.com/office/drawing/2014/main" id="{A8A46DC6-01B2-AC49-92DD-0070060123F8}"/>
              </a:ext>
            </a:extLst>
          </p:cNvPr>
          <p:cNvSpPr txBox="1"/>
          <p:nvPr userDrawn="1"/>
        </p:nvSpPr>
        <p:spPr>
          <a:xfrm>
            <a:off x="4306824" y="6305295"/>
            <a:ext cx="6366492" cy="365125"/>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spc="300" dirty="0">
                <a:solidFill>
                  <a:schemeClr val="accent1"/>
                </a:solidFill>
                <a:latin typeface="Arial" panose="020B0604020202020204" pitchFamily="34" charset="0"/>
                <a:cs typeface="Arial" panose="020B0604020202020204" pitchFamily="34" charset="0"/>
              </a:rPr>
              <a:t>WORKING TOGETHER FOR SUSTAINABILITY AND RESILIENCE </a:t>
            </a:r>
          </a:p>
        </p:txBody>
      </p:sp>
    </p:spTree>
    <p:extLst>
      <p:ext uri="{BB962C8B-B14F-4D97-AF65-F5344CB8AC3E}">
        <p14:creationId xmlns:p14="http://schemas.microsoft.com/office/powerpoint/2010/main" val="263526052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66" r:id="rId5"/>
    <p:sldLayoutId id="2147483654" r:id="rId6"/>
    <p:sldLayoutId id="2147483655" r:id="rId7"/>
    <p:sldLayoutId id="2147483656" r:id="rId8"/>
    <p:sldLayoutId id="2147483657" r:id="rId9"/>
    <p:sldLayoutId id="2147483661" r:id="rId10"/>
    <p:sldLayoutId id="2147483662" r:id="rId11"/>
    <p:sldLayoutId id="2147483667" r:id="rId12"/>
    <p:sldLayoutId id="2147483663" r:id="rId13"/>
    <p:sldLayoutId id="2147483664" r:id="rId14"/>
    <p:sldLayoutId id="2147483669" r:id="rId15"/>
    <p:sldLayoutId id="2147483668" r:id="rId16"/>
  </p:sldLayoutIdLst>
  <p:hf hdr="0" dt="0"/>
  <p:txStyles>
    <p:titleStyle>
      <a:lvl1pPr algn="l" defTabSz="914400" rtl="0" eaLnBrk="1" latinLnBrk="0" hangingPunct="1">
        <a:lnSpc>
          <a:spcPct val="114000"/>
        </a:lnSpc>
        <a:spcBef>
          <a:spcPct val="0"/>
        </a:spcBef>
        <a:buNone/>
        <a:defRPr sz="4000" kern="1200" spc="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6.sv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8D2C4-B470-1549-8F91-5335E0A03A59}"/>
              </a:ext>
            </a:extLst>
          </p:cNvPr>
          <p:cNvSpPr>
            <a:spLocks noGrp="1"/>
          </p:cNvSpPr>
          <p:nvPr>
            <p:ph type="body" idx="1"/>
          </p:nvPr>
        </p:nvSpPr>
        <p:spPr>
          <a:xfrm>
            <a:off x="5902960" y="661788"/>
            <a:ext cx="6096000" cy="1073886"/>
          </a:xfrm>
        </p:spPr>
        <p:txBody>
          <a:bodyPr anchor="ctr"/>
          <a:lstStyle/>
          <a:p>
            <a:r>
              <a:rPr lang="en-US" sz="3600" dirty="0"/>
              <a:t>LA Water Resources Commission Meeting</a:t>
            </a:r>
          </a:p>
        </p:txBody>
      </p:sp>
      <p:sp>
        <p:nvSpPr>
          <p:cNvPr id="3" name="Text Placeholder 2">
            <a:extLst>
              <a:ext uri="{FF2B5EF4-FFF2-40B4-BE49-F238E27FC236}">
                <a16:creationId xmlns:a16="http://schemas.microsoft.com/office/drawing/2014/main" id="{C354BEB1-46F4-4145-A849-0A61D55F28AD}"/>
              </a:ext>
            </a:extLst>
          </p:cNvPr>
          <p:cNvSpPr>
            <a:spLocks noGrp="1"/>
          </p:cNvSpPr>
          <p:nvPr>
            <p:ph type="body" sz="half" idx="2"/>
          </p:nvPr>
        </p:nvSpPr>
        <p:spPr>
          <a:xfrm>
            <a:off x="6065771" y="1757813"/>
            <a:ext cx="5770375" cy="1512209"/>
          </a:xfrm>
        </p:spPr>
        <p:txBody>
          <a:bodyPr anchor="ctr"/>
          <a:lstStyle/>
          <a:p>
            <a:r>
              <a:rPr lang="en-US" dirty="0" smtClean="0"/>
              <a:t>Patrick W. Forbes, P.E.</a:t>
            </a:r>
          </a:p>
          <a:p>
            <a:r>
              <a:rPr lang="en-US" dirty="0" smtClean="0"/>
              <a:t>Executive Director</a:t>
            </a:r>
            <a:endParaRPr lang="en-US" dirty="0"/>
          </a:p>
          <a:p>
            <a:r>
              <a:rPr lang="en-US" dirty="0" smtClean="0"/>
              <a:t>Office </a:t>
            </a:r>
            <a:r>
              <a:rPr lang="en-US" dirty="0"/>
              <a:t>of Community Development</a:t>
            </a:r>
          </a:p>
        </p:txBody>
      </p:sp>
      <p:sp>
        <p:nvSpPr>
          <p:cNvPr id="4" name="Text Placeholder 3">
            <a:extLst>
              <a:ext uri="{FF2B5EF4-FFF2-40B4-BE49-F238E27FC236}">
                <a16:creationId xmlns:a16="http://schemas.microsoft.com/office/drawing/2014/main" id="{99C44BF4-F25E-0540-97C9-7D9A8DAB3181}"/>
              </a:ext>
            </a:extLst>
          </p:cNvPr>
          <p:cNvSpPr>
            <a:spLocks noGrp="1"/>
          </p:cNvSpPr>
          <p:nvPr>
            <p:ph type="body" sz="half" idx="18"/>
          </p:nvPr>
        </p:nvSpPr>
        <p:spPr>
          <a:xfrm>
            <a:off x="6364493" y="3270022"/>
            <a:ext cx="5172930" cy="483979"/>
          </a:xfrm>
        </p:spPr>
        <p:txBody>
          <a:bodyPr anchor="ctr"/>
          <a:lstStyle/>
          <a:p>
            <a:r>
              <a:rPr lang="en-US" dirty="0"/>
              <a:t>November </a:t>
            </a:r>
            <a:r>
              <a:rPr lang="en-US" dirty="0" smtClean="0"/>
              <a:t>29</a:t>
            </a:r>
            <a:r>
              <a:rPr lang="en-US" dirty="0"/>
              <a:t>, 2018</a:t>
            </a:r>
          </a:p>
        </p:txBody>
      </p:sp>
    </p:spTree>
    <p:extLst>
      <p:ext uri="{BB962C8B-B14F-4D97-AF65-F5344CB8AC3E}">
        <p14:creationId xmlns:p14="http://schemas.microsoft.com/office/powerpoint/2010/main" val="2018871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D89FBA-E712-42EC-B3A6-B41C1EC32E29}"/>
              </a:ext>
            </a:extLst>
          </p:cNvPr>
          <p:cNvSpPr>
            <a:spLocks noGrp="1"/>
          </p:cNvSpPr>
          <p:nvPr>
            <p:ph type="title"/>
          </p:nvPr>
        </p:nvSpPr>
        <p:spPr>
          <a:xfrm>
            <a:off x="338328" y="365125"/>
            <a:ext cx="11484864" cy="1325563"/>
          </a:xfrm>
        </p:spPr>
        <p:txBody>
          <a:bodyPr/>
          <a:lstStyle/>
          <a:p>
            <a:r>
              <a:rPr lang="en-US"/>
              <a:t>Technical Workshops and Listening Sessions</a:t>
            </a:r>
          </a:p>
        </p:txBody>
      </p:sp>
      <p:sp>
        <p:nvSpPr>
          <p:cNvPr id="2" name="Footer Placeholder 1">
            <a:extLst>
              <a:ext uri="{FF2B5EF4-FFF2-40B4-BE49-F238E27FC236}">
                <a16:creationId xmlns:a16="http://schemas.microsoft.com/office/drawing/2014/main" id="{32F65907-3CAC-4AE4-9FFD-117A57FD21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LOUISIANA WATERSHED INITIATIVE</a:t>
            </a:r>
          </a:p>
        </p:txBody>
      </p:sp>
      <p:sp>
        <p:nvSpPr>
          <p:cNvPr id="3" name="Slide Number Placeholder 2">
            <a:extLst>
              <a:ext uri="{FF2B5EF4-FFF2-40B4-BE49-F238E27FC236}">
                <a16:creationId xmlns:a16="http://schemas.microsoft.com/office/drawing/2014/main" id="{0FD6D479-F6AA-4276-AF5D-DFDF2B9C6D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A3741-3814-0B4B-9A66-C1B0A3E46F7D}" type="slidenum">
              <a:rPr kumimoji="0" lang="en-US" sz="1800" b="1" i="0" u="none" strike="noStrike" kern="1200" cap="none" spc="0" normalizeH="0" baseline="0" noProof="0" smtClean="0">
                <a:ln>
                  <a:noFill/>
                </a:ln>
                <a:solidFill>
                  <a:srgbClr val="E7E6E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E7E6E6"/>
              </a:solidFill>
              <a:effectLst/>
              <a:uLnTx/>
              <a:uFillTx/>
              <a:latin typeface="Helvetica" pitchFamily="2" charset="0"/>
              <a:ea typeface="+mn-ea"/>
              <a:cs typeface="+mn-cs"/>
            </a:endParaRPr>
          </a:p>
        </p:txBody>
      </p:sp>
      <p:graphicFrame>
        <p:nvGraphicFramePr>
          <p:cNvPr id="5" name="Table 4">
            <a:extLst>
              <a:ext uri="{FF2B5EF4-FFF2-40B4-BE49-F238E27FC236}">
                <a16:creationId xmlns:a16="http://schemas.microsoft.com/office/drawing/2014/main" id="{17084983-AC50-481E-B642-5796ECE26392}"/>
              </a:ext>
            </a:extLst>
          </p:cNvPr>
          <p:cNvGraphicFramePr>
            <a:graphicFrameLocks noGrp="1"/>
          </p:cNvGraphicFramePr>
          <p:nvPr>
            <p:extLst/>
          </p:nvPr>
        </p:nvGraphicFramePr>
        <p:xfrm>
          <a:off x="427703" y="1444594"/>
          <a:ext cx="11425969" cy="4541520"/>
        </p:xfrm>
        <a:graphic>
          <a:graphicData uri="http://schemas.openxmlformats.org/drawingml/2006/table">
            <a:tbl>
              <a:tblPr firstRow="1" bandRow="1">
                <a:tableStyleId>{17292A2E-F333-43FB-9621-5CBBE7FDCDCB}</a:tableStyleId>
              </a:tblPr>
              <a:tblGrid>
                <a:gridCol w="2067681">
                  <a:extLst>
                    <a:ext uri="{9D8B030D-6E8A-4147-A177-3AD203B41FA5}">
                      <a16:colId xmlns:a16="http://schemas.microsoft.com/office/drawing/2014/main" val="2469956570"/>
                    </a:ext>
                  </a:extLst>
                </a:gridCol>
                <a:gridCol w="2822713">
                  <a:extLst>
                    <a:ext uri="{9D8B030D-6E8A-4147-A177-3AD203B41FA5}">
                      <a16:colId xmlns:a16="http://schemas.microsoft.com/office/drawing/2014/main" val="1850673939"/>
                    </a:ext>
                  </a:extLst>
                </a:gridCol>
                <a:gridCol w="6535575">
                  <a:extLst>
                    <a:ext uri="{9D8B030D-6E8A-4147-A177-3AD203B41FA5}">
                      <a16:colId xmlns:a16="http://schemas.microsoft.com/office/drawing/2014/main" val="2729820888"/>
                    </a:ext>
                  </a:extLst>
                </a:gridCol>
              </a:tblGrid>
              <a:tr h="370840">
                <a:tc>
                  <a:txBody>
                    <a:bodyPr/>
                    <a:lstStyle/>
                    <a:p>
                      <a:pPr>
                        <a:buNone/>
                      </a:pPr>
                      <a:r>
                        <a:rPr lang="en-US" sz="2400"/>
                        <a:t>Date</a:t>
                      </a:r>
                    </a:p>
                  </a:txBody>
                  <a:tcPr/>
                </a:tc>
                <a:tc>
                  <a:txBody>
                    <a:bodyPr/>
                    <a:lstStyle/>
                    <a:p>
                      <a:pPr>
                        <a:buNone/>
                      </a:pPr>
                      <a:r>
                        <a:rPr lang="en-US" sz="2400"/>
                        <a:t>Location</a:t>
                      </a:r>
                    </a:p>
                  </a:txBody>
                  <a:tcPr/>
                </a:tc>
                <a:tc>
                  <a:txBody>
                    <a:bodyPr/>
                    <a:lstStyle/>
                    <a:p>
                      <a:pPr>
                        <a:buNone/>
                      </a:pPr>
                      <a:r>
                        <a:rPr lang="en-US" sz="2400"/>
                        <a:t>Topic</a:t>
                      </a:r>
                    </a:p>
                  </a:txBody>
                  <a:tcPr/>
                </a:tc>
                <a:extLst>
                  <a:ext uri="{0D108BD9-81ED-4DB2-BD59-A6C34878D82A}">
                    <a16:rowId xmlns:a16="http://schemas.microsoft.com/office/drawing/2014/main" val="2614485439"/>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8</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Lafayette</a:t>
                      </a:r>
                    </a:p>
                  </a:txBody>
                  <a:tcPr/>
                </a:tc>
                <a:tc>
                  <a:txBody>
                    <a:bodyPr/>
                    <a:lstStyle/>
                    <a:p>
                      <a:pPr>
                        <a:buNone/>
                      </a:pPr>
                      <a:r>
                        <a:rPr lang="en-US" sz="2000" b="0" dirty="0">
                          <a:solidFill>
                            <a:schemeClr val="tx2"/>
                          </a:solidFill>
                          <a:latin typeface="Arial" panose="020B0604020202020204" pitchFamily="34" charset="0"/>
                          <a:cs typeface="Arial" panose="020B0604020202020204" pitchFamily="34" charset="0"/>
                        </a:rPr>
                        <a:t>National Hydrography Dataset, Watershed Boundary Dataset, and LiDAR</a:t>
                      </a:r>
                    </a:p>
                  </a:txBody>
                  <a:tcPr/>
                </a:tc>
                <a:extLst>
                  <a:ext uri="{0D108BD9-81ED-4DB2-BD59-A6C34878D82A}">
                    <a16:rowId xmlns:a16="http://schemas.microsoft.com/office/drawing/2014/main" val="3811858015"/>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16</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Monroe</a:t>
                      </a:r>
                    </a:p>
                  </a:txBody>
                  <a:tcPr/>
                </a:tc>
                <a:tc>
                  <a:txBody>
                    <a:bodyPr/>
                    <a:lstStyle/>
                    <a:p>
                      <a:pPr>
                        <a:buNone/>
                      </a:pPr>
                      <a:r>
                        <a:rPr lang="en-US" sz="2000" dirty="0">
                          <a:solidFill>
                            <a:schemeClr val="tx2"/>
                          </a:solidFill>
                          <a:latin typeface="Arial" panose="020B0604020202020204" pitchFamily="34" charset="0"/>
                          <a:cs typeface="Arial" panose="020B0604020202020204" pitchFamily="34" charset="0"/>
                        </a:rPr>
                        <a:t>Historical flood data</a:t>
                      </a:r>
                      <a:endParaRPr lang="en-US" sz="20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3075453"/>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solidFill>
                          <a:latin typeface="Arial" panose="020B0604020202020204" pitchFamily="34" charset="0"/>
                          <a:cs typeface="Arial" panose="020B0604020202020204" pitchFamily="34" charset="0"/>
                        </a:rPr>
                        <a:t>Alexandria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2"/>
                          </a:solidFill>
                          <a:latin typeface="Arial" panose="020B0604020202020204" pitchFamily="34" charset="0"/>
                          <a:ea typeface="+mn-ea"/>
                          <a:cs typeface="Arial" panose="020B0604020202020204" pitchFamily="34" charset="0"/>
                        </a:rPr>
                        <a:t>Water quality data, salinity, dissolved oxygen, point source discharges/OSDS</a:t>
                      </a:r>
                    </a:p>
                  </a:txBody>
                  <a:tcPr/>
                </a:tc>
                <a:extLst>
                  <a:ext uri="{0D108BD9-81ED-4DB2-BD59-A6C34878D82A}">
                    <a16:rowId xmlns:a16="http://schemas.microsoft.com/office/drawing/2014/main" val="2069610340"/>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3"/>
                          </a:solidFill>
                          <a:latin typeface="Arial" panose="020B0604020202020204" pitchFamily="34" charset="0"/>
                          <a:cs typeface="Arial" panose="020B0604020202020204" pitchFamily="34" charset="0"/>
                        </a:rPr>
                        <a:t>Shreveport</a:t>
                      </a:r>
                    </a:p>
                  </a:txBody>
                  <a:tcPr/>
                </a:tc>
                <a:tc>
                  <a:txBody>
                    <a:bodyPr/>
                    <a:lstStyle/>
                    <a:p>
                      <a:pPr>
                        <a:buNone/>
                      </a:pPr>
                      <a:r>
                        <a:rPr lang="en-US" sz="2000" u="none" strike="noStrike" kern="1200" dirty="0">
                          <a:solidFill>
                            <a:schemeClr val="tx2"/>
                          </a:solidFill>
                          <a:effectLst/>
                          <a:latin typeface="Arial" panose="020B0604020202020204" pitchFamily="34" charset="0"/>
                          <a:cs typeface="Arial" panose="020B0604020202020204" pitchFamily="34" charset="0"/>
                        </a:rPr>
                        <a:t>River and Rain Gauges</a:t>
                      </a:r>
                      <a:endParaRPr lang="en-US" sz="2000"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4357558"/>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October 23</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Houma / Thibodaux</a:t>
                      </a:r>
                    </a:p>
                  </a:txBody>
                  <a:tcPr/>
                </a:tc>
                <a:tc>
                  <a:txBody>
                    <a:bodyPr/>
                    <a:lstStyle/>
                    <a:p>
                      <a:pPr>
                        <a:buNone/>
                      </a:pPr>
                      <a:r>
                        <a:rPr lang="en-US" sz="2000" u="none" strike="noStrike" kern="1200" dirty="0">
                          <a:solidFill>
                            <a:schemeClr val="tx2"/>
                          </a:solidFill>
                          <a:effectLst/>
                          <a:latin typeface="Arial" panose="020B0604020202020204" pitchFamily="34" charset="0"/>
                          <a:cs typeface="Arial" panose="020B0604020202020204" pitchFamily="34" charset="0"/>
                        </a:rPr>
                        <a:t>Ecological and Biological Impacts</a:t>
                      </a:r>
                      <a:endParaRPr lang="en-US" sz="20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9869836"/>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November 7</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Lake Charles</a:t>
                      </a:r>
                    </a:p>
                  </a:txBody>
                  <a:tcPr/>
                </a:tc>
                <a:tc>
                  <a:txBody>
                    <a:bodyPr/>
                    <a:lstStyle/>
                    <a:p>
                      <a:pPr>
                        <a:buNone/>
                      </a:pPr>
                      <a:r>
                        <a:rPr lang="en-US" sz="2000" dirty="0">
                          <a:solidFill>
                            <a:schemeClr val="tx2"/>
                          </a:solidFill>
                          <a:latin typeface="Arial" panose="020B0604020202020204" pitchFamily="34" charset="0"/>
                          <a:cs typeface="Arial" panose="020B0604020202020204" pitchFamily="34" charset="0"/>
                        </a:rPr>
                        <a:t>Modeling approaches: Transition zones</a:t>
                      </a:r>
                    </a:p>
                  </a:txBody>
                  <a:tcPr/>
                </a:tc>
                <a:extLst>
                  <a:ext uri="{0D108BD9-81ED-4DB2-BD59-A6C34878D82A}">
                    <a16:rowId xmlns:a16="http://schemas.microsoft.com/office/drawing/2014/main" val="4081993960"/>
                  </a:ext>
                </a:extLst>
              </a:tr>
              <a:tr h="370840">
                <a:tc>
                  <a:txBody>
                    <a:bodyPr/>
                    <a:lstStyle/>
                    <a:p>
                      <a:pPr>
                        <a:buNone/>
                      </a:pPr>
                      <a:r>
                        <a:rPr lang="en-US" sz="2000" dirty="0">
                          <a:solidFill>
                            <a:schemeClr val="accent4"/>
                          </a:solidFill>
                          <a:latin typeface="Arial" panose="020B0604020202020204" pitchFamily="34" charset="0"/>
                          <a:cs typeface="Arial" panose="020B0604020202020204" pitchFamily="34" charset="0"/>
                        </a:rPr>
                        <a:t>November 14</a:t>
                      </a:r>
                    </a:p>
                  </a:txBody>
                  <a:tcPr/>
                </a:tc>
                <a:tc>
                  <a:txBody>
                    <a:bodyPr/>
                    <a:lstStyle/>
                    <a:p>
                      <a:pPr>
                        <a:buNone/>
                      </a:pPr>
                      <a:r>
                        <a:rPr lang="en-US" sz="2000" dirty="0">
                          <a:solidFill>
                            <a:schemeClr val="accent3"/>
                          </a:solidFill>
                          <a:latin typeface="Arial" panose="020B0604020202020204" pitchFamily="34" charset="0"/>
                          <a:cs typeface="Arial" panose="020B0604020202020204" pitchFamily="34" charset="0"/>
                        </a:rPr>
                        <a:t>Hammond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2"/>
                          </a:solidFill>
                          <a:latin typeface="Arial" panose="020B0604020202020204" pitchFamily="34" charset="0"/>
                          <a:cs typeface="Arial" panose="020B0604020202020204" pitchFamily="34" charset="0"/>
                        </a:rPr>
                        <a:t>Conveyance and hydraulic structures</a:t>
                      </a:r>
                    </a:p>
                  </a:txBody>
                  <a:tcPr/>
                </a:tc>
                <a:extLst>
                  <a:ext uri="{0D108BD9-81ED-4DB2-BD59-A6C34878D82A}">
                    <a16:rowId xmlns:a16="http://schemas.microsoft.com/office/drawing/2014/main" val="3625358793"/>
                  </a:ext>
                </a:extLst>
              </a:tr>
              <a:tr h="270137">
                <a:tc>
                  <a:txBody>
                    <a:bodyPr/>
                    <a:lstStyle/>
                    <a:p>
                      <a:pPr>
                        <a:buNone/>
                      </a:pPr>
                      <a:r>
                        <a:rPr lang="en-US" sz="2000" dirty="0">
                          <a:solidFill>
                            <a:schemeClr val="accent4"/>
                          </a:solidFill>
                          <a:latin typeface="Arial" panose="020B0604020202020204" pitchFamily="34" charset="0"/>
                          <a:cs typeface="Arial" panose="020B0604020202020204" pitchFamily="34" charset="0"/>
                        </a:rPr>
                        <a:t>November 15</a:t>
                      </a:r>
                    </a:p>
                  </a:txBody>
                  <a:tcPr/>
                </a:tc>
                <a:tc>
                  <a:txBody>
                    <a:bodyPr/>
                    <a:lstStyle/>
                    <a:p>
                      <a:pPr lvl="0" algn="l">
                        <a:buNone/>
                      </a:pPr>
                      <a:r>
                        <a:rPr lang="en-US" sz="2000" b="0" i="0" u="none" strike="noStrike" noProof="0" dirty="0">
                          <a:solidFill>
                            <a:schemeClr val="accent3"/>
                          </a:solidFill>
                          <a:latin typeface="Arial" panose="020B0604020202020204" pitchFamily="34" charset="0"/>
                          <a:cs typeface="Arial" panose="020B0604020202020204" pitchFamily="34" charset="0"/>
                        </a:rPr>
                        <a:t>Baton Rouge</a:t>
                      </a:r>
                      <a:endParaRPr lang="en-US" sz="2000" dirty="0">
                        <a:solidFill>
                          <a:schemeClr val="accent3"/>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Arial" panose="020B0604020202020204" pitchFamily="34" charset="0"/>
                          <a:cs typeface="Arial" panose="020B0604020202020204" pitchFamily="34" charset="0"/>
                        </a:rPr>
                        <a:t>Modeling approaches: Watershed modeling and Amite River basin model case study</a:t>
                      </a:r>
                      <a:endParaRPr lang="en-US" sz="20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5578289"/>
                  </a:ext>
                </a:extLst>
              </a:tr>
            </a:tbl>
          </a:graphicData>
        </a:graphic>
      </p:graphicFrame>
    </p:spTree>
    <p:extLst>
      <p:ext uri="{BB962C8B-B14F-4D97-AF65-F5344CB8AC3E}">
        <p14:creationId xmlns:p14="http://schemas.microsoft.com/office/powerpoint/2010/main" val="1119972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EB397-B993-4894-9BDB-D2256F61D370}"/>
              </a:ext>
            </a:extLst>
          </p:cNvPr>
          <p:cNvSpPr>
            <a:spLocks noGrp="1"/>
          </p:cNvSpPr>
          <p:nvPr>
            <p:ph type="sldNum" sz="quarter" idx="10"/>
          </p:nvPr>
        </p:nvSpPr>
        <p:spPr/>
        <p:txBody>
          <a:bodyPr/>
          <a:lstStyle/>
          <a:p>
            <a:fld id="{032A3741-3814-0B4B-9A66-C1B0A3E46F7D}" type="slidenum">
              <a:rPr lang="en-US" smtClean="0"/>
              <a:pPr/>
              <a:t>11</a:t>
            </a:fld>
            <a:endParaRPr lang="en-US"/>
          </a:p>
        </p:txBody>
      </p:sp>
      <p:sp>
        <p:nvSpPr>
          <p:cNvPr id="4" name="Footer Placeholder 3">
            <a:extLst>
              <a:ext uri="{FF2B5EF4-FFF2-40B4-BE49-F238E27FC236}">
                <a16:creationId xmlns:a16="http://schemas.microsoft.com/office/drawing/2014/main"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id="{5DC7A7C0-E184-4A21-BFF1-7BB05665CCE9}"/>
              </a:ext>
            </a:extLst>
          </p:cNvPr>
          <p:cNvSpPr>
            <a:spLocks noGrp="1"/>
          </p:cNvSpPr>
          <p:nvPr>
            <p:ph type="body" sz="half" idx="2"/>
          </p:nvPr>
        </p:nvSpPr>
        <p:spPr>
          <a:xfrm>
            <a:off x="700642" y="1727574"/>
            <a:ext cx="5540718" cy="4252446"/>
          </a:xfrm>
        </p:spPr>
        <p:txBody>
          <a:bodyPr vert="horz" lIns="91440" tIns="0" rIns="91440" bIns="45720" rtlCol="0" anchor="t">
            <a:spAutoFit/>
          </a:bodyPr>
          <a:lstStyle/>
          <a:p>
            <a:pPr marL="342900" indent="-342900">
              <a:lnSpc>
                <a:spcPct val="100000"/>
              </a:lnSpc>
              <a:spcBef>
                <a:spcPts val="400"/>
              </a:spcBef>
              <a:spcAft>
                <a:spcPts val="400"/>
              </a:spcAft>
              <a:buFont typeface="Arial" panose="020B0604020202020204" pitchFamily="34" charset="0"/>
              <a:buChar char="•"/>
            </a:pPr>
            <a:r>
              <a:rPr lang="en-US" dirty="0"/>
              <a:t>Locals want to be involved</a:t>
            </a:r>
          </a:p>
          <a:p>
            <a:pPr marL="342900" indent="-342900">
              <a:lnSpc>
                <a:spcPct val="100000"/>
              </a:lnSpc>
              <a:spcBef>
                <a:spcPts val="400"/>
              </a:spcBef>
              <a:spcAft>
                <a:spcPts val="400"/>
              </a:spcAft>
              <a:buFont typeface="Arial" panose="020B0604020202020204" pitchFamily="34" charset="0"/>
              <a:buChar char="•"/>
            </a:pPr>
            <a:r>
              <a:rPr lang="en-US" dirty="0"/>
              <a:t>Need for technical assistance and improved capacity to fully participate</a:t>
            </a:r>
          </a:p>
          <a:p>
            <a:pPr marL="342900" indent="-342900">
              <a:lnSpc>
                <a:spcPct val="100000"/>
              </a:lnSpc>
              <a:spcBef>
                <a:spcPts val="400"/>
              </a:spcBef>
              <a:spcAft>
                <a:spcPts val="400"/>
              </a:spcAft>
              <a:buFont typeface="Arial" panose="020B0604020202020204" pitchFamily="34" charset="0"/>
              <a:buChar char="•"/>
            </a:pPr>
            <a:r>
              <a:rPr lang="en-US" dirty="0"/>
              <a:t>Many jurisdictions could benefit from resources already available</a:t>
            </a:r>
          </a:p>
          <a:p>
            <a:pPr marL="342900" indent="-342900">
              <a:lnSpc>
                <a:spcPct val="100000"/>
              </a:lnSpc>
              <a:spcBef>
                <a:spcPts val="400"/>
              </a:spcBef>
              <a:spcAft>
                <a:spcPts val="400"/>
              </a:spcAft>
              <a:buChar char="•"/>
            </a:pPr>
            <a:r>
              <a:rPr lang="en-US" dirty="0"/>
              <a:t>Local expertise varies</a:t>
            </a:r>
          </a:p>
          <a:p>
            <a:pPr marL="342900" indent="-342900">
              <a:lnSpc>
                <a:spcPct val="100000"/>
              </a:lnSpc>
              <a:spcBef>
                <a:spcPts val="400"/>
              </a:spcBef>
              <a:spcAft>
                <a:spcPts val="400"/>
              </a:spcAft>
              <a:buChar char="•"/>
            </a:pPr>
            <a:r>
              <a:rPr lang="en-US" dirty="0"/>
              <a:t>Need for more outreach on flood mitigation programs </a:t>
            </a:r>
          </a:p>
          <a:p>
            <a:pPr marL="342900" indent="-342900">
              <a:lnSpc>
                <a:spcPct val="100000"/>
              </a:lnSpc>
              <a:spcBef>
                <a:spcPts val="400"/>
              </a:spcBef>
              <a:spcAft>
                <a:spcPts val="400"/>
              </a:spcAft>
              <a:buChar char="•"/>
            </a:pPr>
            <a:r>
              <a:rPr lang="en-US" dirty="0"/>
              <a:t>Jurisdictions support outreach and education at the local level</a:t>
            </a:r>
          </a:p>
        </p:txBody>
      </p:sp>
      <p:sp>
        <p:nvSpPr>
          <p:cNvPr id="15" name="Text Placeholder 14">
            <a:extLst>
              <a:ext uri="{FF2B5EF4-FFF2-40B4-BE49-F238E27FC236}">
                <a16:creationId xmlns:a16="http://schemas.microsoft.com/office/drawing/2014/main" id="{17B87158-19CD-45B6-9F02-6272A64A2771}"/>
              </a:ext>
            </a:extLst>
          </p:cNvPr>
          <p:cNvSpPr>
            <a:spLocks noGrp="1"/>
          </p:cNvSpPr>
          <p:nvPr>
            <p:ph type="body" idx="1"/>
          </p:nvPr>
        </p:nvSpPr>
        <p:spPr>
          <a:xfrm>
            <a:off x="700642" y="652950"/>
            <a:ext cx="6639957" cy="1074624"/>
          </a:xfrm>
        </p:spPr>
        <p:txBody>
          <a:bodyPr/>
          <a:lstStyle/>
          <a:p>
            <a:r>
              <a:rPr lang="en-US" sz="2800" dirty="0"/>
              <a:t>ENGAGEMENT</a:t>
            </a:r>
          </a:p>
          <a:p>
            <a:r>
              <a:rPr lang="en-US" sz="2800" b="1" dirty="0"/>
              <a:t>WHAT WE HEARD</a:t>
            </a:r>
          </a:p>
        </p:txBody>
      </p:sp>
      <p:sp>
        <p:nvSpPr>
          <p:cNvPr id="14" name="Text Placeholder 13">
            <a:extLst>
              <a:ext uri="{FF2B5EF4-FFF2-40B4-BE49-F238E27FC236}">
                <a16:creationId xmlns:a16="http://schemas.microsoft.com/office/drawing/2014/main" id="{351E8E56-1FEF-4E33-A4FB-6B1D8EA3AE39}"/>
              </a:ext>
            </a:extLst>
          </p:cNvPr>
          <p:cNvSpPr>
            <a:spLocks noGrp="1"/>
          </p:cNvSpPr>
          <p:nvPr>
            <p:ph type="body" idx="14"/>
          </p:nvPr>
        </p:nvSpPr>
        <p:spPr/>
        <p:txBody>
          <a:bodyPr/>
          <a:lstStyle/>
          <a:p>
            <a:r>
              <a:rPr lang="en-US"/>
              <a:t>Statewide Listening Tour</a:t>
            </a:r>
          </a:p>
        </p:txBody>
      </p:sp>
      <p:pic>
        <p:nvPicPr>
          <p:cNvPr id="10" name="Picture 9">
            <a:extLst>
              <a:ext uri="{FF2B5EF4-FFF2-40B4-BE49-F238E27FC236}">
                <a16:creationId xmlns:a16="http://schemas.microsoft.com/office/drawing/2014/main" id="{8D1AA3CF-ED21-4564-940B-B2808274C4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0492" y="815647"/>
            <a:ext cx="4726883" cy="4795068"/>
          </a:xfrm>
          <a:prstGeom prst="rect">
            <a:avLst/>
          </a:prstGeom>
        </p:spPr>
      </p:pic>
    </p:spTree>
    <p:extLst>
      <p:ext uri="{BB962C8B-B14F-4D97-AF65-F5344CB8AC3E}">
        <p14:creationId xmlns:p14="http://schemas.microsoft.com/office/powerpoint/2010/main" val="1195212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EB397-B993-4894-9BDB-D2256F61D370}"/>
              </a:ext>
            </a:extLst>
          </p:cNvPr>
          <p:cNvSpPr>
            <a:spLocks noGrp="1"/>
          </p:cNvSpPr>
          <p:nvPr>
            <p:ph type="sldNum" sz="quarter" idx="10"/>
          </p:nvPr>
        </p:nvSpPr>
        <p:spPr/>
        <p:txBody>
          <a:bodyPr/>
          <a:lstStyle/>
          <a:p>
            <a:fld id="{032A3741-3814-0B4B-9A66-C1B0A3E46F7D}" type="slidenum">
              <a:rPr lang="en-US" smtClean="0"/>
              <a:pPr/>
              <a:t>12</a:t>
            </a:fld>
            <a:endParaRPr lang="en-US"/>
          </a:p>
        </p:txBody>
      </p:sp>
      <p:sp>
        <p:nvSpPr>
          <p:cNvPr id="4" name="Footer Placeholder 3">
            <a:extLst>
              <a:ext uri="{FF2B5EF4-FFF2-40B4-BE49-F238E27FC236}">
                <a16:creationId xmlns:a16="http://schemas.microsoft.com/office/drawing/2014/main"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id="{5DC7A7C0-E184-4A21-BFF1-7BB05665CCE9}"/>
              </a:ext>
            </a:extLst>
          </p:cNvPr>
          <p:cNvSpPr>
            <a:spLocks noGrp="1"/>
          </p:cNvSpPr>
          <p:nvPr>
            <p:ph type="body" sz="half" idx="2"/>
          </p:nvPr>
        </p:nvSpPr>
        <p:spPr>
          <a:xfrm>
            <a:off x="700642" y="2010560"/>
            <a:ext cx="5540718" cy="3600153"/>
          </a:xfrm>
        </p:spPr>
        <p:txBody>
          <a:bodyPr vert="horz" wrap="square" lIns="91440" tIns="0" rIns="91440" bIns="45720" rtlCol="0" anchor="t">
            <a:spAutoFit/>
          </a:bodyPr>
          <a:lstStyle/>
          <a:p>
            <a:pPr marL="342900" indent="-342900">
              <a:lnSpc>
                <a:spcPct val="100000"/>
              </a:lnSpc>
              <a:spcBef>
                <a:spcPts val="0"/>
              </a:spcBef>
              <a:buFont typeface="Arial" panose="020B0604020202020204" pitchFamily="34" charset="0"/>
              <a:buChar char="•"/>
            </a:pPr>
            <a:r>
              <a:rPr lang="en-US" dirty="0"/>
              <a:t>Synthesize results in report form and within the work of technical advisory groups</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Short-term early 2019 engagement needs: interstate summit, regional meetings to 'right size' capacity building program</a:t>
            </a:r>
          </a:p>
          <a:p>
            <a:pPr marL="342900" indent="-342900">
              <a:lnSpc>
                <a:spcPct val="100000"/>
              </a:lnSpc>
              <a:spcBef>
                <a:spcPts val="0"/>
              </a:spcBef>
              <a:buFont typeface="Arial" panose="020B0604020202020204" pitchFamily="34" charset="0"/>
              <a:buChar char="•"/>
            </a:pPr>
            <a:endParaRPr lang="en-US" sz="1100" dirty="0"/>
          </a:p>
          <a:p>
            <a:pPr>
              <a:lnSpc>
                <a:spcPct val="100000"/>
              </a:lnSpc>
              <a:spcBef>
                <a:spcPts val="0"/>
              </a:spcBef>
            </a:pPr>
            <a:r>
              <a:rPr lang="en-US" i="1" dirty="0"/>
              <a:t>Results to be shared at http://watershed.la.gov</a:t>
            </a:r>
          </a:p>
          <a:p>
            <a:endParaRPr lang="en-US" dirty="0"/>
          </a:p>
        </p:txBody>
      </p:sp>
      <p:sp>
        <p:nvSpPr>
          <p:cNvPr id="15" name="Text Placeholder 14">
            <a:extLst>
              <a:ext uri="{FF2B5EF4-FFF2-40B4-BE49-F238E27FC236}">
                <a16:creationId xmlns:a16="http://schemas.microsoft.com/office/drawing/2014/main" id="{17B87158-19CD-45B6-9F02-6272A64A2771}"/>
              </a:ext>
            </a:extLst>
          </p:cNvPr>
          <p:cNvSpPr>
            <a:spLocks noGrp="1"/>
          </p:cNvSpPr>
          <p:nvPr>
            <p:ph type="body" idx="1"/>
          </p:nvPr>
        </p:nvSpPr>
        <p:spPr>
          <a:xfrm>
            <a:off x="700642" y="872509"/>
            <a:ext cx="6639957" cy="1074624"/>
          </a:xfrm>
        </p:spPr>
        <p:txBody>
          <a:bodyPr/>
          <a:lstStyle/>
          <a:p>
            <a:r>
              <a:rPr lang="en-US" sz="2800" dirty="0"/>
              <a:t>ENGAGEMENT</a:t>
            </a:r>
          </a:p>
          <a:p>
            <a:r>
              <a:rPr lang="en-US" sz="2800" b="1" dirty="0"/>
              <a:t>NEXT STEPS</a:t>
            </a:r>
          </a:p>
        </p:txBody>
      </p:sp>
      <p:sp>
        <p:nvSpPr>
          <p:cNvPr id="14" name="Text Placeholder 13">
            <a:extLst>
              <a:ext uri="{FF2B5EF4-FFF2-40B4-BE49-F238E27FC236}">
                <a16:creationId xmlns:a16="http://schemas.microsoft.com/office/drawing/2014/main" id="{351E8E56-1FEF-4E33-A4FB-6B1D8EA3AE39}"/>
              </a:ext>
            </a:extLst>
          </p:cNvPr>
          <p:cNvSpPr>
            <a:spLocks noGrp="1"/>
          </p:cNvSpPr>
          <p:nvPr>
            <p:ph type="body" idx="14"/>
          </p:nvPr>
        </p:nvSpPr>
        <p:spPr/>
        <p:txBody>
          <a:bodyPr/>
          <a:lstStyle/>
          <a:p>
            <a:r>
              <a:rPr lang="en-US"/>
              <a:t>Statewide Listening Tour</a:t>
            </a:r>
          </a:p>
        </p:txBody>
      </p:sp>
      <p:pic>
        <p:nvPicPr>
          <p:cNvPr id="8" name="Picture 7">
            <a:extLst>
              <a:ext uri="{FF2B5EF4-FFF2-40B4-BE49-F238E27FC236}">
                <a16:creationId xmlns:a16="http://schemas.microsoft.com/office/drawing/2014/main" id="{CA2E1D25-CE45-45C2-8CF5-D1BDCA54B3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7213" y="815644"/>
            <a:ext cx="4550163" cy="4795069"/>
          </a:xfrm>
          <a:prstGeom prst="rect">
            <a:avLst/>
          </a:prstGeom>
        </p:spPr>
      </p:pic>
    </p:spTree>
    <p:extLst>
      <p:ext uri="{BB962C8B-B14F-4D97-AF65-F5344CB8AC3E}">
        <p14:creationId xmlns:p14="http://schemas.microsoft.com/office/powerpoint/2010/main" val="3500276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group of people in a room&#10;&#10;Description generated with very high confidence">
            <a:extLst>
              <a:ext uri="{FF2B5EF4-FFF2-40B4-BE49-F238E27FC236}">
                <a16:creationId xmlns:a16="http://schemas.microsoft.com/office/drawing/2014/main" id="{C944482E-9FF1-4F49-A425-3B92FE078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0993" y="1618435"/>
            <a:ext cx="5189126" cy="3790462"/>
          </a:xfrm>
          <a:prstGeom prst="rect">
            <a:avLst/>
          </a:prstGeom>
        </p:spPr>
      </p:pic>
      <p:sp>
        <p:nvSpPr>
          <p:cNvPr id="29" name="Title 28">
            <a:extLst>
              <a:ext uri="{FF2B5EF4-FFF2-40B4-BE49-F238E27FC236}">
                <a16:creationId xmlns:a16="http://schemas.microsoft.com/office/drawing/2014/main" id="{2560EE77-277E-476E-9471-2F63B89A610E}"/>
              </a:ext>
            </a:extLst>
          </p:cNvPr>
          <p:cNvSpPr>
            <a:spLocks noGrp="1"/>
          </p:cNvSpPr>
          <p:nvPr>
            <p:ph type="title"/>
          </p:nvPr>
        </p:nvSpPr>
        <p:spPr>
          <a:xfrm>
            <a:off x="404180" y="675569"/>
            <a:ext cx="11484864" cy="1325563"/>
          </a:xfrm>
        </p:spPr>
        <p:txBody>
          <a:bodyPr>
            <a:normAutofit/>
          </a:bodyPr>
          <a:lstStyle/>
          <a:p>
            <a:r>
              <a:rPr lang="en-US" sz="2800" dirty="0">
                <a:solidFill>
                  <a:schemeClr val="accent1"/>
                </a:solidFill>
              </a:rPr>
              <a:t>MODELING AND PROCUREMENT</a:t>
            </a:r>
            <a:br>
              <a:rPr lang="en-US" sz="2800" dirty="0">
                <a:solidFill>
                  <a:schemeClr val="accent1"/>
                </a:solidFill>
              </a:rPr>
            </a:br>
            <a:r>
              <a:rPr lang="en-US" sz="2800" b="1" dirty="0">
                <a:solidFill>
                  <a:schemeClr val="accent1"/>
                </a:solidFill>
              </a:rPr>
              <a:t>WHAT WE HEARD</a:t>
            </a:r>
          </a:p>
        </p:txBody>
      </p:sp>
      <p:sp>
        <p:nvSpPr>
          <p:cNvPr id="30" name="Content Placeholder 29">
            <a:extLst>
              <a:ext uri="{FF2B5EF4-FFF2-40B4-BE49-F238E27FC236}">
                <a16:creationId xmlns:a16="http://schemas.microsoft.com/office/drawing/2014/main" id="{00DA7B7D-E453-46B2-B6D2-5EFB1A88ACF8}"/>
              </a:ext>
            </a:extLst>
          </p:cNvPr>
          <p:cNvSpPr>
            <a:spLocks noGrp="1"/>
          </p:cNvSpPr>
          <p:nvPr>
            <p:ph idx="1"/>
          </p:nvPr>
        </p:nvSpPr>
        <p:spPr>
          <a:xfrm>
            <a:off x="400357" y="1687168"/>
            <a:ext cx="6249996" cy="4393190"/>
          </a:xfrm>
        </p:spPr>
        <p:txBody>
          <a:bodyPr vert="horz" wrap="square" lIns="91440" tIns="45720" rIns="91440" bIns="45720" rtlCol="0" anchor="t">
            <a:spAutoFit/>
          </a:bodyPr>
          <a:lstStyle/>
          <a:p>
            <a:pPr marL="365760" indent="-365760"/>
            <a:r>
              <a:rPr lang="en-US" sz="2400" dirty="0">
                <a:solidFill>
                  <a:schemeClr val="accent1"/>
                </a:solidFill>
              </a:rPr>
              <a:t>Strong desire for regional participation in modeling procurement</a:t>
            </a:r>
          </a:p>
          <a:p>
            <a:pPr marL="365760" indent="-365760"/>
            <a:r>
              <a:rPr lang="en-US" sz="2400" dirty="0">
                <a:solidFill>
                  <a:schemeClr val="accent1"/>
                </a:solidFill>
              </a:rPr>
              <a:t>Economy of scale, efficiency, minimum standardization, local capacity</a:t>
            </a:r>
          </a:p>
          <a:p>
            <a:pPr marL="365760" indent="-365760"/>
            <a:r>
              <a:rPr lang="en-US" sz="2400" dirty="0">
                <a:solidFill>
                  <a:schemeClr val="accent1"/>
                </a:solidFill>
              </a:rPr>
              <a:t>Lessons learned, re: stakeholder engagement Amite Modeling effort</a:t>
            </a:r>
            <a:endParaRPr lang="en-US" sz="2400" i="1" dirty="0">
              <a:solidFill>
                <a:schemeClr val="accent1"/>
              </a:solidFill>
            </a:endParaRPr>
          </a:p>
          <a:p>
            <a:pPr marL="365760" indent="-365760"/>
            <a:endParaRPr lang="en-US" sz="2400" i="1" dirty="0">
              <a:solidFill>
                <a:schemeClr val="accent1"/>
              </a:solidFill>
              <a:latin typeface="Garamond"/>
              <a:cs typeface="Arial"/>
            </a:endParaRPr>
          </a:p>
          <a:p>
            <a:pPr marL="0" indent="0">
              <a:buNone/>
            </a:pPr>
            <a:r>
              <a:rPr lang="en-US" sz="2400" b="1" dirty="0">
                <a:solidFill>
                  <a:schemeClr val="accent1"/>
                </a:solidFill>
                <a:latin typeface="Arial"/>
                <a:cs typeface="Arial"/>
              </a:rPr>
              <a:t>NEXT STEPS</a:t>
            </a:r>
            <a:r>
              <a:rPr lang="en-US" sz="2400" dirty="0">
                <a:solidFill>
                  <a:schemeClr val="accent1"/>
                </a:solidFill>
              </a:rPr>
              <a:t>:  Draft a strategy that establishes the appropriate level of state/local partnership to achieve the best possible outcome</a:t>
            </a:r>
          </a:p>
          <a:p>
            <a:pPr marL="0" indent="0">
              <a:buNone/>
            </a:pPr>
            <a:r>
              <a:rPr lang="en-US" sz="2400" i="1" dirty="0">
                <a:solidFill>
                  <a:schemeClr val="accent1"/>
                </a:solidFill>
              </a:rPr>
              <a:t>Estimated January 2019</a:t>
            </a:r>
          </a:p>
        </p:txBody>
      </p:sp>
      <p:sp>
        <p:nvSpPr>
          <p:cNvPr id="4" name="Footer Placeholder 3">
            <a:extLst>
              <a:ext uri="{FF2B5EF4-FFF2-40B4-BE49-F238E27FC236}">
                <a16:creationId xmlns:a16="http://schemas.microsoft.com/office/drawing/2014/main" id="{9817E1E1-5C78-4558-BC02-7172F02B9CFB}"/>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id="{61780D20-5785-49E3-8D46-1B7442E70715}"/>
              </a:ext>
            </a:extLst>
          </p:cNvPr>
          <p:cNvSpPr>
            <a:spLocks noGrp="1"/>
          </p:cNvSpPr>
          <p:nvPr>
            <p:ph type="sldNum" sz="quarter" idx="12"/>
          </p:nvPr>
        </p:nvSpPr>
        <p:spPr/>
        <p:txBody>
          <a:bodyPr/>
          <a:lstStyle/>
          <a:p>
            <a:fld id="{032A3741-3814-0B4B-9A66-C1B0A3E46F7D}" type="slidenum">
              <a:rPr lang="en-US" smtClean="0"/>
              <a:pPr/>
              <a:t>13</a:t>
            </a:fld>
            <a:endParaRPr lang="en-US"/>
          </a:p>
        </p:txBody>
      </p:sp>
      <p:pic>
        <p:nvPicPr>
          <p:cNvPr id="10" name="Picture 10">
            <a:extLst>
              <a:ext uri="{FF2B5EF4-FFF2-40B4-BE49-F238E27FC236}">
                <a16:creationId xmlns:a16="http://schemas.microsoft.com/office/drawing/2014/main" id="{8C8F1A84-1EDF-4296-82A5-7087B8113C1D}"/>
              </a:ext>
            </a:extLst>
          </p:cNvPr>
          <p:cNvPicPr>
            <a:picLocks noChangeAspect="1"/>
          </p:cNvPicPr>
          <p:nvPr/>
        </p:nvPicPr>
        <p:blipFill>
          <a:blip r:embed="rId4"/>
          <a:stretch>
            <a:fillRect/>
          </a:stretch>
        </p:blipFill>
        <p:spPr>
          <a:xfrm>
            <a:off x="11349431" y="1616192"/>
            <a:ext cx="838470" cy="3794949"/>
          </a:xfrm>
          <a:prstGeom prst="rect">
            <a:avLst/>
          </a:prstGeom>
        </p:spPr>
      </p:pic>
    </p:spTree>
    <p:extLst>
      <p:ext uri="{BB962C8B-B14F-4D97-AF65-F5344CB8AC3E}">
        <p14:creationId xmlns:p14="http://schemas.microsoft.com/office/powerpoint/2010/main" val="47306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EB397-B993-4894-9BDB-D2256F61D370}"/>
              </a:ext>
            </a:extLst>
          </p:cNvPr>
          <p:cNvSpPr>
            <a:spLocks noGrp="1"/>
          </p:cNvSpPr>
          <p:nvPr>
            <p:ph type="sldNum" sz="quarter" idx="10"/>
          </p:nvPr>
        </p:nvSpPr>
        <p:spPr/>
        <p:txBody>
          <a:bodyPr/>
          <a:lstStyle/>
          <a:p>
            <a:fld id="{032A3741-3814-0B4B-9A66-C1B0A3E46F7D}" type="slidenum">
              <a:rPr lang="en-US" smtClean="0"/>
              <a:pPr/>
              <a:t>14</a:t>
            </a:fld>
            <a:endParaRPr lang="en-US"/>
          </a:p>
        </p:txBody>
      </p:sp>
      <p:sp>
        <p:nvSpPr>
          <p:cNvPr id="4" name="Footer Placeholder 3">
            <a:extLst>
              <a:ext uri="{FF2B5EF4-FFF2-40B4-BE49-F238E27FC236}">
                <a16:creationId xmlns:a16="http://schemas.microsoft.com/office/drawing/2014/main" id="{EF7E28FA-E86E-4F34-8471-EECE64360BEC}"/>
              </a:ext>
            </a:extLst>
          </p:cNvPr>
          <p:cNvSpPr>
            <a:spLocks noGrp="1"/>
          </p:cNvSpPr>
          <p:nvPr>
            <p:ph type="ftr" sz="quarter" idx="12"/>
          </p:nvPr>
        </p:nvSpPr>
        <p:spPr/>
        <p:txBody>
          <a:bodyPr/>
          <a:lstStyle/>
          <a:p>
            <a:r>
              <a:rPr lang="en-US"/>
              <a:t>LOUISIANA WATERSHED INITIATIVE</a:t>
            </a:r>
          </a:p>
        </p:txBody>
      </p:sp>
      <p:pic>
        <p:nvPicPr>
          <p:cNvPr id="5" name="Picture Placeholder 4">
            <a:extLst>
              <a:ext uri="{FF2B5EF4-FFF2-40B4-BE49-F238E27FC236}">
                <a16:creationId xmlns:a16="http://schemas.microsoft.com/office/drawing/2014/main" id="{C50B55E0-02E5-4114-90B4-15F4DC3B9AF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53200" y="815646"/>
            <a:ext cx="4564176" cy="4795069"/>
          </a:xfrm>
        </p:spPr>
      </p:pic>
      <p:sp>
        <p:nvSpPr>
          <p:cNvPr id="6" name="Content Placeholder 5">
            <a:extLst>
              <a:ext uri="{FF2B5EF4-FFF2-40B4-BE49-F238E27FC236}">
                <a16:creationId xmlns:a16="http://schemas.microsoft.com/office/drawing/2014/main" id="{5DC7A7C0-E184-4A21-BFF1-7BB05665CCE9}"/>
              </a:ext>
            </a:extLst>
          </p:cNvPr>
          <p:cNvSpPr>
            <a:spLocks noGrp="1"/>
          </p:cNvSpPr>
          <p:nvPr>
            <p:ph type="body" sz="half" idx="2"/>
          </p:nvPr>
        </p:nvSpPr>
        <p:spPr>
          <a:xfrm>
            <a:off x="700643" y="1672761"/>
            <a:ext cx="5540718" cy="4138762"/>
          </a:xfrm>
        </p:spPr>
        <p:txBody>
          <a:bodyPr vert="horz" lIns="91440" tIns="0" rIns="91440" bIns="45720" rtlCol="0" anchor="t">
            <a:spAutoFit/>
          </a:bodyPr>
          <a:lstStyle/>
          <a:p>
            <a:pPr marL="342900" indent="-342900">
              <a:lnSpc>
                <a:spcPct val="100000"/>
              </a:lnSpc>
              <a:spcBef>
                <a:spcPts val="0"/>
              </a:spcBef>
              <a:buFont typeface="Arial" panose="020B0604020202020204" pitchFamily="34" charset="0"/>
              <a:buChar char="•"/>
            </a:pPr>
            <a:r>
              <a:rPr lang="en-US"/>
              <a:t>Establish realistic base standards for data collection</a:t>
            </a:r>
          </a:p>
          <a:p>
            <a:pPr marL="342900" indent="-342900">
              <a:lnSpc>
                <a:spcPct val="100000"/>
              </a:lnSpc>
              <a:spcBef>
                <a:spcPts val="0"/>
              </a:spcBef>
              <a:buFont typeface="Arial" panose="020B0604020202020204" pitchFamily="34" charset="0"/>
              <a:buChar char="•"/>
            </a:pPr>
            <a:endParaRPr lang="en-US" sz="1100"/>
          </a:p>
          <a:p>
            <a:pPr marL="342900" indent="-342900">
              <a:lnSpc>
                <a:spcPct val="100000"/>
              </a:lnSpc>
              <a:spcBef>
                <a:spcPts val="0"/>
              </a:spcBef>
              <a:buFont typeface="Arial" panose="020B0604020202020204" pitchFamily="34" charset="0"/>
              <a:buChar char="•"/>
            </a:pPr>
            <a:r>
              <a:rPr lang="en-US"/>
              <a:t>Data needs to feed into a “living model” with a focus on calibration, QA/QC</a:t>
            </a:r>
          </a:p>
          <a:p>
            <a:pPr marL="342900" indent="-342900">
              <a:lnSpc>
                <a:spcPct val="100000"/>
              </a:lnSpc>
              <a:spcBef>
                <a:spcPts val="0"/>
              </a:spcBef>
              <a:buFont typeface="Arial" panose="020B0604020202020204" pitchFamily="34" charset="0"/>
              <a:buChar char="•"/>
            </a:pPr>
            <a:endParaRPr lang="en-US" sz="1100"/>
          </a:p>
          <a:p>
            <a:pPr marL="342900" indent="-342900">
              <a:lnSpc>
                <a:spcPct val="100000"/>
              </a:lnSpc>
              <a:spcBef>
                <a:spcPts val="0"/>
              </a:spcBef>
              <a:buFont typeface="Arial" panose="020B0604020202020204" pitchFamily="34" charset="0"/>
              <a:buChar char="•"/>
            </a:pPr>
            <a:r>
              <a:rPr lang="en-US"/>
              <a:t>Need to consider why data is needed and how it will be used when setting targets/standards</a:t>
            </a:r>
          </a:p>
          <a:p>
            <a:pPr marL="342900" indent="-342900">
              <a:lnSpc>
                <a:spcPct val="100000"/>
              </a:lnSpc>
              <a:spcBef>
                <a:spcPts val="0"/>
              </a:spcBef>
              <a:buFont typeface="Arial" panose="020B0604020202020204" pitchFamily="34" charset="0"/>
              <a:buChar char="•"/>
            </a:pPr>
            <a:endParaRPr lang="en-US" sz="1100"/>
          </a:p>
          <a:p>
            <a:pPr marL="342900" indent="-342900">
              <a:lnSpc>
                <a:spcPct val="100000"/>
              </a:lnSpc>
              <a:spcBef>
                <a:spcPts val="0"/>
              </a:spcBef>
              <a:buFont typeface="Arial" panose="020B0604020202020204" pitchFamily="34" charset="0"/>
              <a:buChar char="•"/>
            </a:pPr>
            <a:r>
              <a:rPr lang="en-US"/>
              <a:t>Focus on using funds efficiently</a:t>
            </a:r>
          </a:p>
          <a:p>
            <a:endParaRPr lang="en-US"/>
          </a:p>
        </p:txBody>
      </p:sp>
      <p:sp>
        <p:nvSpPr>
          <p:cNvPr id="15" name="Text Placeholder 14">
            <a:extLst>
              <a:ext uri="{FF2B5EF4-FFF2-40B4-BE49-F238E27FC236}">
                <a16:creationId xmlns:a16="http://schemas.microsoft.com/office/drawing/2014/main" id="{17B87158-19CD-45B6-9F02-6272A64A2771}"/>
              </a:ext>
            </a:extLst>
          </p:cNvPr>
          <p:cNvSpPr>
            <a:spLocks noGrp="1"/>
          </p:cNvSpPr>
          <p:nvPr>
            <p:ph type="body" idx="1"/>
          </p:nvPr>
        </p:nvSpPr>
        <p:spPr>
          <a:xfrm>
            <a:off x="700642" y="677145"/>
            <a:ext cx="5312531" cy="1074624"/>
          </a:xfrm>
        </p:spPr>
        <p:txBody>
          <a:bodyPr/>
          <a:lstStyle/>
          <a:p>
            <a:r>
              <a:rPr lang="en-US" sz="2800" dirty="0"/>
              <a:t>DATA</a:t>
            </a:r>
          </a:p>
          <a:p>
            <a:r>
              <a:rPr lang="en-US" sz="2800" b="1" dirty="0"/>
              <a:t>WHAT WE HEARD</a:t>
            </a:r>
          </a:p>
        </p:txBody>
      </p:sp>
      <p:sp>
        <p:nvSpPr>
          <p:cNvPr id="14" name="Text Placeholder 13">
            <a:extLst>
              <a:ext uri="{FF2B5EF4-FFF2-40B4-BE49-F238E27FC236}">
                <a16:creationId xmlns:a16="http://schemas.microsoft.com/office/drawing/2014/main" id="{351E8E56-1FEF-4E33-A4FB-6B1D8EA3AE39}"/>
              </a:ext>
            </a:extLst>
          </p:cNvPr>
          <p:cNvSpPr>
            <a:spLocks noGrp="1"/>
          </p:cNvSpPr>
          <p:nvPr>
            <p:ph type="body" idx="14"/>
          </p:nvPr>
        </p:nvSpPr>
        <p:spPr/>
        <p:txBody>
          <a:bodyPr/>
          <a:lstStyle/>
          <a:p>
            <a:r>
              <a:rPr lang="en-US"/>
              <a:t>Statewide Listening Tour</a:t>
            </a:r>
          </a:p>
        </p:txBody>
      </p:sp>
    </p:spTree>
    <p:extLst>
      <p:ext uri="{BB962C8B-B14F-4D97-AF65-F5344CB8AC3E}">
        <p14:creationId xmlns:p14="http://schemas.microsoft.com/office/powerpoint/2010/main" val="389580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EB397-B993-4894-9BDB-D2256F61D370}"/>
              </a:ext>
            </a:extLst>
          </p:cNvPr>
          <p:cNvSpPr>
            <a:spLocks noGrp="1"/>
          </p:cNvSpPr>
          <p:nvPr>
            <p:ph type="sldNum" sz="quarter" idx="10"/>
          </p:nvPr>
        </p:nvSpPr>
        <p:spPr/>
        <p:txBody>
          <a:bodyPr/>
          <a:lstStyle/>
          <a:p>
            <a:fld id="{032A3741-3814-0B4B-9A66-C1B0A3E46F7D}" type="slidenum">
              <a:rPr lang="en-US" smtClean="0"/>
              <a:pPr/>
              <a:t>15</a:t>
            </a:fld>
            <a:endParaRPr lang="en-US"/>
          </a:p>
        </p:txBody>
      </p:sp>
      <p:sp>
        <p:nvSpPr>
          <p:cNvPr id="4" name="Footer Placeholder 3">
            <a:extLst>
              <a:ext uri="{FF2B5EF4-FFF2-40B4-BE49-F238E27FC236}">
                <a16:creationId xmlns:a16="http://schemas.microsoft.com/office/drawing/2014/main"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id="{5DC7A7C0-E184-4A21-BFF1-7BB05665CCE9}"/>
              </a:ext>
            </a:extLst>
          </p:cNvPr>
          <p:cNvSpPr>
            <a:spLocks noGrp="1"/>
          </p:cNvSpPr>
          <p:nvPr>
            <p:ph type="body" sz="half" idx="2"/>
          </p:nvPr>
        </p:nvSpPr>
        <p:spPr>
          <a:xfrm>
            <a:off x="697734" y="1947133"/>
            <a:ext cx="5540718" cy="4358162"/>
          </a:xfrm>
        </p:spPr>
        <p:txBody>
          <a:bodyPr/>
          <a:lstStyle/>
          <a:p>
            <a:pPr marL="342900" indent="-342900">
              <a:lnSpc>
                <a:spcPct val="100000"/>
              </a:lnSpc>
              <a:spcBef>
                <a:spcPts val="0"/>
              </a:spcBef>
              <a:buFont typeface="Arial" panose="020B0604020202020204" pitchFamily="34" charset="0"/>
              <a:buChar char="•"/>
            </a:pPr>
            <a:r>
              <a:rPr lang="en-US" dirty="0"/>
              <a:t>Statewide standards or guidance tied to funding will help ensure consistency across watersheds</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Best practices and model ordinances are helpful</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Account for enforcement needs for new policy </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State needs to reinforce efforts of local jurisdictions</a:t>
            </a:r>
          </a:p>
          <a:p>
            <a:endParaRPr lang="en-US" dirty="0"/>
          </a:p>
        </p:txBody>
      </p:sp>
      <p:sp>
        <p:nvSpPr>
          <p:cNvPr id="15" name="Text Placeholder 14">
            <a:extLst>
              <a:ext uri="{FF2B5EF4-FFF2-40B4-BE49-F238E27FC236}">
                <a16:creationId xmlns:a16="http://schemas.microsoft.com/office/drawing/2014/main" id="{17B87158-19CD-45B6-9F02-6272A64A2771}"/>
              </a:ext>
            </a:extLst>
          </p:cNvPr>
          <p:cNvSpPr>
            <a:spLocks noGrp="1"/>
          </p:cNvSpPr>
          <p:nvPr>
            <p:ph type="body" idx="1"/>
          </p:nvPr>
        </p:nvSpPr>
        <p:spPr>
          <a:xfrm>
            <a:off x="700642" y="872509"/>
            <a:ext cx="5621499" cy="1074624"/>
          </a:xfrm>
        </p:spPr>
        <p:txBody>
          <a:bodyPr/>
          <a:lstStyle/>
          <a:p>
            <a:r>
              <a:rPr lang="en-US" sz="2800" dirty="0"/>
              <a:t>POLICY</a:t>
            </a:r>
          </a:p>
          <a:p>
            <a:r>
              <a:rPr lang="en-US" sz="2800" b="1" dirty="0"/>
              <a:t>WHAT WE HEARD</a:t>
            </a:r>
          </a:p>
        </p:txBody>
      </p:sp>
      <p:sp>
        <p:nvSpPr>
          <p:cNvPr id="14" name="Text Placeholder 13">
            <a:extLst>
              <a:ext uri="{FF2B5EF4-FFF2-40B4-BE49-F238E27FC236}">
                <a16:creationId xmlns:a16="http://schemas.microsoft.com/office/drawing/2014/main" id="{351E8E56-1FEF-4E33-A4FB-6B1D8EA3AE39}"/>
              </a:ext>
            </a:extLst>
          </p:cNvPr>
          <p:cNvSpPr>
            <a:spLocks noGrp="1"/>
          </p:cNvSpPr>
          <p:nvPr>
            <p:ph type="body" idx="14"/>
          </p:nvPr>
        </p:nvSpPr>
        <p:spPr/>
        <p:txBody>
          <a:bodyPr/>
          <a:lstStyle/>
          <a:p>
            <a:r>
              <a:rPr lang="en-US"/>
              <a:t>Statewide Listening Tour</a:t>
            </a:r>
          </a:p>
        </p:txBody>
      </p:sp>
      <p:pic>
        <p:nvPicPr>
          <p:cNvPr id="27" name="Picture Placeholder 4">
            <a:extLst>
              <a:ext uri="{FF2B5EF4-FFF2-40B4-BE49-F238E27FC236}">
                <a16:creationId xmlns:a16="http://schemas.microsoft.com/office/drawing/2014/main" id="{D358EB36-F180-4C28-8181-8A4C655805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9216" y="815646"/>
            <a:ext cx="4328160" cy="4795069"/>
          </a:xfrm>
          <a:prstGeom prst="rect">
            <a:avLst/>
          </a:prstGeom>
          <a:noFill/>
        </p:spPr>
      </p:pic>
    </p:spTree>
    <p:extLst>
      <p:ext uri="{BB962C8B-B14F-4D97-AF65-F5344CB8AC3E}">
        <p14:creationId xmlns:p14="http://schemas.microsoft.com/office/powerpoint/2010/main" val="48933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EB397-B993-4894-9BDB-D2256F61D370}"/>
              </a:ext>
            </a:extLst>
          </p:cNvPr>
          <p:cNvSpPr>
            <a:spLocks noGrp="1"/>
          </p:cNvSpPr>
          <p:nvPr>
            <p:ph type="sldNum" sz="quarter" idx="10"/>
          </p:nvPr>
        </p:nvSpPr>
        <p:spPr/>
        <p:txBody>
          <a:bodyPr/>
          <a:lstStyle/>
          <a:p>
            <a:fld id="{032A3741-3814-0B4B-9A66-C1B0A3E46F7D}" type="slidenum">
              <a:rPr lang="en-US" smtClean="0"/>
              <a:pPr/>
              <a:t>16</a:t>
            </a:fld>
            <a:endParaRPr lang="en-US"/>
          </a:p>
        </p:txBody>
      </p:sp>
      <p:sp>
        <p:nvSpPr>
          <p:cNvPr id="4" name="Footer Placeholder 3">
            <a:extLst>
              <a:ext uri="{FF2B5EF4-FFF2-40B4-BE49-F238E27FC236}">
                <a16:creationId xmlns:a16="http://schemas.microsoft.com/office/drawing/2014/main"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id="{5DC7A7C0-E184-4A21-BFF1-7BB05665CCE9}"/>
              </a:ext>
            </a:extLst>
          </p:cNvPr>
          <p:cNvSpPr>
            <a:spLocks noGrp="1"/>
          </p:cNvSpPr>
          <p:nvPr>
            <p:ph type="body" sz="half" idx="2"/>
          </p:nvPr>
        </p:nvSpPr>
        <p:spPr>
          <a:xfrm>
            <a:off x="700643" y="1951166"/>
            <a:ext cx="5540718" cy="4359335"/>
          </a:xfrm>
        </p:spPr>
        <p:txBody>
          <a:bodyPr vert="horz" lIns="91440" tIns="0" rIns="91440" bIns="45720" rtlCol="0" anchor="t">
            <a:spAutoFit/>
          </a:bodyPr>
          <a:lstStyle/>
          <a:p>
            <a:pPr marL="342900" indent="-342900">
              <a:lnSpc>
                <a:spcPct val="100000"/>
              </a:lnSpc>
              <a:spcBef>
                <a:spcPts val="400"/>
              </a:spcBef>
              <a:spcAft>
                <a:spcPts val="400"/>
              </a:spcAft>
              <a:buFont typeface="Arial" panose="020B0604020202020204" pitchFamily="34" charset="0"/>
              <a:buChar char="•"/>
            </a:pPr>
            <a:r>
              <a:rPr lang="en-US" dirty="0"/>
              <a:t>Provide a minimum framework for watersheds to follow</a:t>
            </a:r>
          </a:p>
          <a:p>
            <a:pPr marL="342900" indent="-342900">
              <a:lnSpc>
                <a:spcPct val="100000"/>
              </a:lnSpc>
              <a:spcBef>
                <a:spcPts val="400"/>
              </a:spcBef>
              <a:spcAft>
                <a:spcPts val="400"/>
              </a:spcAft>
              <a:buFont typeface="Arial" panose="020B0604020202020204" pitchFamily="34" charset="0"/>
              <a:buChar char="•"/>
            </a:pPr>
            <a:r>
              <a:rPr lang="en-US" dirty="0"/>
              <a:t>Funding decisions, project authorization, and other decisions should be driven by floodplain management expertise not politics</a:t>
            </a:r>
          </a:p>
          <a:p>
            <a:pPr marL="342900" indent="-342900">
              <a:lnSpc>
                <a:spcPct val="100000"/>
              </a:lnSpc>
              <a:spcBef>
                <a:spcPts val="400"/>
              </a:spcBef>
              <a:spcAft>
                <a:spcPts val="400"/>
              </a:spcAft>
              <a:buFont typeface="Arial" panose="020B0604020202020204" pitchFamily="34" charset="0"/>
              <a:buChar char="•"/>
            </a:pPr>
            <a:r>
              <a:rPr lang="en-US" dirty="0"/>
              <a:t>Integrate local plans with regional/state plans, CRS model</a:t>
            </a:r>
          </a:p>
          <a:p>
            <a:pPr marL="342900" indent="-342900">
              <a:lnSpc>
                <a:spcPct val="100000"/>
              </a:lnSpc>
              <a:spcBef>
                <a:spcPts val="400"/>
              </a:spcBef>
              <a:spcAft>
                <a:spcPts val="400"/>
              </a:spcAft>
              <a:buFont typeface="Arial" panose="020B0604020202020204" pitchFamily="34" charset="0"/>
              <a:buChar char="•"/>
            </a:pPr>
            <a:r>
              <a:rPr lang="en-US" dirty="0"/>
              <a:t>Watershed specific pre-disaster planning</a:t>
            </a:r>
          </a:p>
          <a:p>
            <a:endParaRPr lang="en-US" dirty="0"/>
          </a:p>
        </p:txBody>
      </p:sp>
      <p:sp>
        <p:nvSpPr>
          <p:cNvPr id="15" name="Text Placeholder 14">
            <a:extLst>
              <a:ext uri="{FF2B5EF4-FFF2-40B4-BE49-F238E27FC236}">
                <a16:creationId xmlns:a16="http://schemas.microsoft.com/office/drawing/2014/main" id="{17B87158-19CD-45B6-9F02-6272A64A2771}"/>
              </a:ext>
            </a:extLst>
          </p:cNvPr>
          <p:cNvSpPr>
            <a:spLocks noGrp="1"/>
          </p:cNvSpPr>
          <p:nvPr>
            <p:ph type="body" idx="1"/>
          </p:nvPr>
        </p:nvSpPr>
        <p:spPr>
          <a:xfrm>
            <a:off x="700642" y="872509"/>
            <a:ext cx="5182921" cy="1074624"/>
          </a:xfrm>
        </p:spPr>
        <p:txBody>
          <a:bodyPr/>
          <a:lstStyle/>
          <a:p>
            <a:r>
              <a:rPr lang="en-US" sz="2800" dirty="0"/>
              <a:t>PLANNING</a:t>
            </a:r>
          </a:p>
          <a:p>
            <a:r>
              <a:rPr lang="en-US" sz="2800" b="1" dirty="0"/>
              <a:t>WHAT WE HEARD</a:t>
            </a:r>
          </a:p>
        </p:txBody>
      </p:sp>
      <p:sp>
        <p:nvSpPr>
          <p:cNvPr id="14" name="Text Placeholder 13">
            <a:extLst>
              <a:ext uri="{FF2B5EF4-FFF2-40B4-BE49-F238E27FC236}">
                <a16:creationId xmlns:a16="http://schemas.microsoft.com/office/drawing/2014/main" id="{351E8E56-1FEF-4E33-A4FB-6B1D8EA3AE39}"/>
              </a:ext>
            </a:extLst>
          </p:cNvPr>
          <p:cNvSpPr>
            <a:spLocks noGrp="1"/>
          </p:cNvSpPr>
          <p:nvPr>
            <p:ph type="body" idx="14"/>
          </p:nvPr>
        </p:nvSpPr>
        <p:spPr/>
        <p:txBody>
          <a:bodyPr/>
          <a:lstStyle/>
          <a:p>
            <a:r>
              <a:rPr lang="en-US"/>
              <a:t>Statewide Listening Tour</a:t>
            </a:r>
          </a:p>
        </p:txBody>
      </p:sp>
      <p:pic>
        <p:nvPicPr>
          <p:cNvPr id="13" name="Picture Placeholder 12">
            <a:extLst>
              <a:ext uri="{FF2B5EF4-FFF2-40B4-BE49-F238E27FC236}">
                <a16:creationId xmlns:a16="http://schemas.microsoft.com/office/drawing/2014/main" id="{D5348CAA-B65F-4C3E-BB8F-672C712688C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241361" y="815646"/>
            <a:ext cx="4876016" cy="4795068"/>
          </a:xfrm>
        </p:spPr>
      </p:pic>
    </p:spTree>
    <p:extLst>
      <p:ext uri="{BB962C8B-B14F-4D97-AF65-F5344CB8AC3E}">
        <p14:creationId xmlns:p14="http://schemas.microsoft.com/office/powerpoint/2010/main" val="1158305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EB397-B993-4894-9BDB-D2256F61D370}"/>
              </a:ext>
            </a:extLst>
          </p:cNvPr>
          <p:cNvSpPr>
            <a:spLocks noGrp="1"/>
          </p:cNvSpPr>
          <p:nvPr>
            <p:ph type="sldNum" sz="quarter" idx="10"/>
          </p:nvPr>
        </p:nvSpPr>
        <p:spPr/>
        <p:txBody>
          <a:bodyPr/>
          <a:lstStyle/>
          <a:p>
            <a:fld id="{032A3741-3814-0B4B-9A66-C1B0A3E46F7D}" type="slidenum">
              <a:rPr lang="en-US" smtClean="0"/>
              <a:pPr/>
              <a:t>17</a:t>
            </a:fld>
            <a:endParaRPr lang="en-US"/>
          </a:p>
        </p:txBody>
      </p:sp>
      <p:sp>
        <p:nvSpPr>
          <p:cNvPr id="4" name="Footer Placeholder 3">
            <a:extLst>
              <a:ext uri="{FF2B5EF4-FFF2-40B4-BE49-F238E27FC236}">
                <a16:creationId xmlns:a16="http://schemas.microsoft.com/office/drawing/2014/main" id="{EF7E28FA-E86E-4F34-8471-EECE64360BEC}"/>
              </a:ext>
            </a:extLst>
          </p:cNvPr>
          <p:cNvSpPr>
            <a:spLocks noGrp="1"/>
          </p:cNvSpPr>
          <p:nvPr>
            <p:ph type="ftr" sz="quarter" idx="12"/>
          </p:nvPr>
        </p:nvSpPr>
        <p:spPr/>
        <p:txBody>
          <a:bodyPr/>
          <a:lstStyle/>
          <a:p>
            <a:r>
              <a:rPr lang="en-US"/>
              <a:t>LOUISIANA WATERSHED INITIATIVE</a:t>
            </a:r>
          </a:p>
        </p:txBody>
      </p:sp>
      <p:sp>
        <p:nvSpPr>
          <p:cNvPr id="6" name="Content Placeholder 5">
            <a:extLst>
              <a:ext uri="{FF2B5EF4-FFF2-40B4-BE49-F238E27FC236}">
                <a16:creationId xmlns:a16="http://schemas.microsoft.com/office/drawing/2014/main" id="{5DC7A7C0-E184-4A21-BFF1-7BB05665CCE9}"/>
              </a:ext>
            </a:extLst>
          </p:cNvPr>
          <p:cNvSpPr>
            <a:spLocks noGrp="1"/>
          </p:cNvSpPr>
          <p:nvPr>
            <p:ph type="body" sz="half" idx="2"/>
          </p:nvPr>
        </p:nvSpPr>
        <p:spPr>
          <a:xfrm>
            <a:off x="700642" y="1947133"/>
            <a:ext cx="5540718" cy="3508653"/>
          </a:xfrm>
        </p:spPr>
        <p:txBody>
          <a:bodyPr/>
          <a:lstStyle/>
          <a:p>
            <a:pPr marL="342900" indent="-342900">
              <a:lnSpc>
                <a:spcPct val="100000"/>
              </a:lnSpc>
              <a:spcBef>
                <a:spcPts val="0"/>
              </a:spcBef>
              <a:buFont typeface="Arial" panose="020B0604020202020204" pitchFamily="34" charset="0"/>
              <a:buChar char="•"/>
            </a:pPr>
            <a:r>
              <a:rPr lang="en-US" dirty="0"/>
              <a:t>Prioritize continuous, historical impact areas</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Reward proactive local jurisdictions/regions already investing in flood risk-reduction </a:t>
            </a:r>
          </a:p>
          <a:p>
            <a:pPr marL="342900" indent="-342900">
              <a:lnSpc>
                <a:spcPct val="100000"/>
              </a:lnSpc>
              <a:spcBef>
                <a:spcPts val="0"/>
              </a:spcBef>
              <a:buFont typeface="Arial" panose="020B0604020202020204" pitchFamily="34" charset="0"/>
              <a:buChar char="•"/>
            </a:pPr>
            <a:endParaRPr lang="en-US" sz="1100" dirty="0"/>
          </a:p>
          <a:p>
            <a:pPr marL="342900" indent="-342900">
              <a:lnSpc>
                <a:spcPct val="100000"/>
              </a:lnSpc>
              <a:spcBef>
                <a:spcPts val="0"/>
              </a:spcBef>
              <a:buFont typeface="Arial" panose="020B0604020202020204" pitchFamily="34" charset="0"/>
              <a:buChar char="•"/>
            </a:pPr>
            <a:r>
              <a:rPr lang="en-US" dirty="0"/>
              <a:t>Focus on projects that meet multiple community needs</a:t>
            </a:r>
          </a:p>
          <a:p>
            <a:pPr>
              <a:lnSpc>
                <a:spcPct val="100000"/>
              </a:lnSpc>
              <a:spcBef>
                <a:spcPts val="0"/>
              </a:spcBef>
            </a:pPr>
            <a:endParaRPr lang="en-US" sz="1100" dirty="0"/>
          </a:p>
          <a:p>
            <a:pPr marL="342900" indent="-342900">
              <a:lnSpc>
                <a:spcPct val="100000"/>
              </a:lnSpc>
              <a:spcBef>
                <a:spcPts val="0"/>
              </a:spcBef>
              <a:buFont typeface="Arial" panose="020B0604020202020204" pitchFamily="34" charset="0"/>
              <a:buChar char="•"/>
            </a:pPr>
            <a:r>
              <a:rPr lang="en-US" dirty="0"/>
              <a:t>Funding for staff and gauge projects</a:t>
            </a:r>
          </a:p>
        </p:txBody>
      </p:sp>
      <p:sp>
        <p:nvSpPr>
          <p:cNvPr id="15" name="Text Placeholder 14">
            <a:extLst>
              <a:ext uri="{FF2B5EF4-FFF2-40B4-BE49-F238E27FC236}">
                <a16:creationId xmlns:a16="http://schemas.microsoft.com/office/drawing/2014/main" id="{17B87158-19CD-45B6-9F02-6272A64A2771}"/>
              </a:ext>
            </a:extLst>
          </p:cNvPr>
          <p:cNvSpPr>
            <a:spLocks noGrp="1"/>
          </p:cNvSpPr>
          <p:nvPr>
            <p:ph type="body" idx="1"/>
          </p:nvPr>
        </p:nvSpPr>
        <p:spPr>
          <a:xfrm>
            <a:off x="700642" y="872509"/>
            <a:ext cx="5395357" cy="1074624"/>
          </a:xfrm>
        </p:spPr>
        <p:txBody>
          <a:bodyPr/>
          <a:lstStyle/>
          <a:p>
            <a:r>
              <a:rPr lang="en-US" sz="2800" dirty="0"/>
              <a:t>PROJECTS</a:t>
            </a:r>
          </a:p>
          <a:p>
            <a:r>
              <a:rPr lang="en-US" sz="2800" b="1" dirty="0"/>
              <a:t>WHAT WE HEARD</a:t>
            </a:r>
          </a:p>
        </p:txBody>
      </p:sp>
      <p:sp>
        <p:nvSpPr>
          <p:cNvPr id="14" name="Text Placeholder 13">
            <a:extLst>
              <a:ext uri="{FF2B5EF4-FFF2-40B4-BE49-F238E27FC236}">
                <a16:creationId xmlns:a16="http://schemas.microsoft.com/office/drawing/2014/main" id="{351E8E56-1FEF-4E33-A4FB-6B1D8EA3AE39}"/>
              </a:ext>
            </a:extLst>
          </p:cNvPr>
          <p:cNvSpPr>
            <a:spLocks noGrp="1"/>
          </p:cNvSpPr>
          <p:nvPr>
            <p:ph type="body" idx="14"/>
          </p:nvPr>
        </p:nvSpPr>
        <p:spPr/>
        <p:txBody>
          <a:bodyPr/>
          <a:lstStyle/>
          <a:p>
            <a:r>
              <a:rPr lang="en-US"/>
              <a:t>Statewide Listening Tour</a:t>
            </a:r>
          </a:p>
        </p:txBody>
      </p:sp>
      <p:pic>
        <p:nvPicPr>
          <p:cNvPr id="9" name="Picture Placeholder 8">
            <a:extLst>
              <a:ext uri="{FF2B5EF4-FFF2-40B4-BE49-F238E27FC236}">
                <a16:creationId xmlns:a16="http://schemas.microsoft.com/office/drawing/2014/main" id="{2BCAADA1-486F-4F2C-8899-50F438A2A6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99227" y="815645"/>
            <a:ext cx="4518149" cy="4795069"/>
          </a:xfrm>
        </p:spPr>
      </p:pic>
    </p:spTree>
    <p:extLst>
      <p:ext uri="{BB962C8B-B14F-4D97-AF65-F5344CB8AC3E}">
        <p14:creationId xmlns:p14="http://schemas.microsoft.com/office/powerpoint/2010/main" val="911344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DD06901-D17F-4C05-AD08-CDD6F9A98394}"/>
              </a:ext>
            </a:extLst>
          </p:cNvPr>
          <p:cNvSpPr>
            <a:spLocks noGrp="1"/>
          </p:cNvSpPr>
          <p:nvPr>
            <p:ph type="body" idx="1"/>
          </p:nvPr>
        </p:nvSpPr>
        <p:spPr>
          <a:xfrm>
            <a:off x="340586" y="1258602"/>
            <a:ext cx="5659247" cy="479366"/>
          </a:xfrm>
        </p:spPr>
        <p:txBody>
          <a:bodyPr/>
          <a:lstStyle/>
          <a:p>
            <a:r>
              <a:rPr lang="en-US" sz="2400">
                <a:solidFill>
                  <a:schemeClr val="accent2"/>
                </a:solidFill>
              </a:rPr>
              <a:t>EVALUATION CRITERIA</a:t>
            </a:r>
          </a:p>
        </p:txBody>
      </p:sp>
      <p:sp>
        <p:nvSpPr>
          <p:cNvPr id="8" name="Text Placeholder 7">
            <a:extLst>
              <a:ext uri="{FF2B5EF4-FFF2-40B4-BE49-F238E27FC236}">
                <a16:creationId xmlns:a16="http://schemas.microsoft.com/office/drawing/2014/main" id="{BD541A33-22AB-CB4D-B38A-B3119C9F7889}"/>
              </a:ext>
            </a:extLst>
          </p:cNvPr>
          <p:cNvSpPr>
            <a:spLocks noGrp="1"/>
          </p:cNvSpPr>
          <p:nvPr>
            <p:ph sz="half" idx="2"/>
          </p:nvPr>
        </p:nvSpPr>
        <p:spPr>
          <a:xfrm>
            <a:off x="-82747" y="1740327"/>
            <a:ext cx="5411843" cy="1489318"/>
          </a:xfrm>
        </p:spPr>
        <p:txBody>
          <a:bodyPr vert="horz" wrap="square" lIns="91440" tIns="45720" rIns="91440" bIns="45720" rtlCol="0" anchor="t">
            <a:spAutoFit/>
          </a:bodyPr>
          <a:lstStyle/>
          <a:p>
            <a:pPr lvl="1"/>
            <a:r>
              <a:rPr lang="en-US" dirty="0">
                <a:solidFill>
                  <a:schemeClr val="accent1"/>
                </a:solidFill>
              </a:rPr>
              <a:t>Recommended criteria weighting</a:t>
            </a:r>
          </a:p>
          <a:p>
            <a:pPr lvl="1"/>
            <a:r>
              <a:rPr lang="en-US" dirty="0">
                <a:solidFill>
                  <a:schemeClr val="accent1"/>
                </a:solidFill>
              </a:rPr>
              <a:t>Refined individual criteria (coordinate with Policy &amp; Data TAGs)</a:t>
            </a:r>
          </a:p>
        </p:txBody>
      </p:sp>
      <p:sp>
        <p:nvSpPr>
          <p:cNvPr id="5" name="Text Placeholder 4">
            <a:extLst>
              <a:ext uri="{FF2B5EF4-FFF2-40B4-BE49-F238E27FC236}">
                <a16:creationId xmlns:a16="http://schemas.microsoft.com/office/drawing/2014/main" id="{4B0EA953-D040-498F-BA2A-42A4B8C7A0FE}"/>
              </a:ext>
            </a:extLst>
          </p:cNvPr>
          <p:cNvSpPr>
            <a:spLocks noGrp="1"/>
          </p:cNvSpPr>
          <p:nvPr>
            <p:ph type="body" sz="quarter" idx="3"/>
          </p:nvPr>
        </p:nvSpPr>
        <p:spPr>
          <a:xfrm>
            <a:off x="5973703" y="1258601"/>
            <a:ext cx="5650992" cy="479366"/>
          </a:xfrm>
        </p:spPr>
        <p:txBody>
          <a:bodyPr/>
          <a:lstStyle/>
          <a:p>
            <a:r>
              <a:rPr lang="en-US" sz="2400">
                <a:solidFill>
                  <a:schemeClr val="accent2"/>
                </a:solidFill>
              </a:rPr>
              <a:t>APPLICATION PROCESS</a:t>
            </a:r>
          </a:p>
        </p:txBody>
      </p:sp>
      <p:sp>
        <p:nvSpPr>
          <p:cNvPr id="17" name="Content Placeholder 16">
            <a:extLst>
              <a:ext uri="{FF2B5EF4-FFF2-40B4-BE49-F238E27FC236}">
                <a16:creationId xmlns:a16="http://schemas.microsoft.com/office/drawing/2014/main" id="{A4B4B9A6-B7C2-40E2-ADA0-471B56F9DFBD}"/>
              </a:ext>
            </a:extLst>
          </p:cNvPr>
          <p:cNvSpPr>
            <a:spLocks noGrp="1"/>
          </p:cNvSpPr>
          <p:nvPr>
            <p:ph sz="quarter" idx="4"/>
          </p:nvPr>
        </p:nvSpPr>
        <p:spPr>
          <a:xfrm>
            <a:off x="5974644" y="1740327"/>
            <a:ext cx="5650992" cy="3203634"/>
          </a:xfrm>
        </p:spPr>
        <p:txBody>
          <a:bodyPr vert="horz" lIns="91440" tIns="45720" rIns="91440" bIns="45720" rtlCol="0" anchor="t">
            <a:spAutoFit/>
          </a:bodyPr>
          <a:lstStyle/>
          <a:p>
            <a:r>
              <a:rPr lang="en-US" sz="2400" dirty="0">
                <a:solidFill>
                  <a:schemeClr val="accent1"/>
                </a:solidFill>
              </a:rPr>
              <a:t>Rounds of funding</a:t>
            </a:r>
          </a:p>
          <a:p>
            <a:pPr marL="914400" lvl="1" indent="-457200">
              <a:buFont typeface="+mj-lt"/>
              <a:buAutoNum type="arabicPeriod"/>
            </a:pPr>
            <a:r>
              <a:rPr lang="en-US" dirty="0">
                <a:solidFill>
                  <a:schemeClr val="accent1"/>
                </a:solidFill>
              </a:rPr>
              <a:t>Prior to models </a:t>
            </a:r>
          </a:p>
          <a:p>
            <a:pPr marL="914400" lvl="1" indent="-457200">
              <a:buFont typeface="+mj-lt"/>
              <a:buAutoNum type="arabicPeriod"/>
            </a:pPr>
            <a:r>
              <a:rPr lang="en-US" dirty="0">
                <a:solidFill>
                  <a:schemeClr val="accent1"/>
                </a:solidFill>
              </a:rPr>
              <a:t>Vetted with watershed models</a:t>
            </a:r>
          </a:p>
          <a:p>
            <a:r>
              <a:rPr lang="en-US" sz="2400" dirty="0">
                <a:solidFill>
                  <a:schemeClr val="accent1"/>
                </a:solidFill>
              </a:rPr>
              <a:t>Phased Application </a:t>
            </a:r>
          </a:p>
          <a:p>
            <a:pPr marL="914400" lvl="1" indent="-457200">
              <a:buFont typeface="+mj-lt"/>
              <a:buAutoNum type="arabicPeriod"/>
            </a:pPr>
            <a:r>
              <a:rPr lang="en-US" dirty="0">
                <a:solidFill>
                  <a:schemeClr val="accent1"/>
                </a:solidFill>
              </a:rPr>
              <a:t>Pre-application screening</a:t>
            </a:r>
          </a:p>
          <a:p>
            <a:pPr marL="914400" lvl="1" indent="-457200">
              <a:buFont typeface="+mj-lt"/>
              <a:buAutoNum type="arabicPeriod"/>
            </a:pPr>
            <a:r>
              <a:rPr lang="en-US" dirty="0">
                <a:solidFill>
                  <a:schemeClr val="accent1"/>
                </a:solidFill>
              </a:rPr>
              <a:t>Application technical evaluation</a:t>
            </a:r>
          </a:p>
          <a:p>
            <a:pPr marL="914400" lvl="1" indent="-457200">
              <a:buFont typeface="+mj-lt"/>
              <a:buAutoNum type="arabicPeriod"/>
            </a:pPr>
            <a:r>
              <a:rPr lang="en-US" dirty="0">
                <a:solidFill>
                  <a:schemeClr val="accent1"/>
                </a:solidFill>
              </a:rPr>
              <a:t>Verification of stated benefits through design and modeling</a:t>
            </a:r>
          </a:p>
        </p:txBody>
      </p:sp>
      <p:sp>
        <p:nvSpPr>
          <p:cNvPr id="3" name="Footer Placeholder 2">
            <a:extLst>
              <a:ext uri="{FF2B5EF4-FFF2-40B4-BE49-F238E27FC236}">
                <a16:creationId xmlns:a16="http://schemas.microsoft.com/office/drawing/2014/main" id="{A774D28A-5CEA-284E-BD14-30A18CFDDA3A}"/>
              </a:ext>
            </a:extLst>
          </p:cNvPr>
          <p:cNvSpPr>
            <a:spLocks noGrp="1"/>
          </p:cNvSpPr>
          <p:nvPr>
            <p:ph type="ftr" sz="quarter" idx="11"/>
          </p:nvPr>
        </p:nvSpPr>
        <p:spPr/>
        <p:txBody>
          <a:bodyPr/>
          <a:lstStyle/>
          <a:p>
            <a:r>
              <a:rPr lang="en-US"/>
              <a:t>LOUISIANA WATERSHED INITIATIVE</a:t>
            </a:r>
          </a:p>
        </p:txBody>
      </p:sp>
      <p:sp>
        <p:nvSpPr>
          <p:cNvPr id="2" name="Slide Number Placeholder 1">
            <a:extLst>
              <a:ext uri="{FF2B5EF4-FFF2-40B4-BE49-F238E27FC236}">
                <a16:creationId xmlns:a16="http://schemas.microsoft.com/office/drawing/2014/main" id="{EDE45A5F-F285-8E48-8BAD-82847135D5DD}"/>
              </a:ext>
            </a:extLst>
          </p:cNvPr>
          <p:cNvSpPr>
            <a:spLocks noGrp="1"/>
          </p:cNvSpPr>
          <p:nvPr>
            <p:ph type="sldNum" sz="quarter" idx="12"/>
          </p:nvPr>
        </p:nvSpPr>
        <p:spPr/>
        <p:txBody>
          <a:bodyPr/>
          <a:lstStyle/>
          <a:p>
            <a:fld id="{032A3741-3814-0B4B-9A66-C1B0A3E46F7D}" type="slidenum">
              <a:rPr lang="en-US" smtClean="0"/>
              <a:pPr/>
              <a:t>18</a:t>
            </a:fld>
            <a:endParaRPr lang="en-US"/>
          </a:p>
        </p:txBody>
      </p:sp>
      <p:graphicFrame>
        <p:nvGraphicFramePr>
          <p:cNvPr id="4" name="Table 3">
            <a:extLst>
              <a:ext uri="{FF2B5EF4-FFF2-40B4-BE49-F238E27FC236}">
                <a16:creationId xmlns:a16="http://schemas.microsoft.com/office/drawing/2014/main" id="{BC4D7A81-1C66-447C-8B79-4986375B2556}"/>
              </a:ext>
            </a:extLst>
          </p:cNvPr>
          <p:cNvGraphicFramePr>
            <a:graphicFrameLocks noGrp="1"/>
          </p:cNvGraphicFramePr>
          <p:nvPr>
            <p:extLst>
              <p:ext uri="{D42A27DB-BD31-4B8C-83A1-F6EECF244321}">
                <p14:modId xmlns:p14="http://schemas.microsoft.com/office/powerpoint/2010/main" val="278695667"/>
              </p:ext>
            </p:extLst>
          </p:nvPr>
        </p:nvGraphicFramePr>
        <p:xfrm>
          <a:off x="489185" y="3252807"/>
          <a:ext cx="4961991" cy="2742033"/>
        </p:xfrm>
        <a:graphic>
          <a:graphicData uri="http://schemas.openxmlformats.org/drawingml/2006/table">
            <a:tbl>
              <a:tblPr firstRow="1" bandRow="1">
                <a:tableStyleId>{5C22544A-7EE6-4342-B048-85BDC9FD1C3A}</a:tableStyleId>
              </a:tblPr>
              <a:tblGrid>
                <a:gridCol w="3635859">
                  <a:extLst>
                    <a:ext uri="{9D8B030D-6E8A-4147-A177-3AD203B41FA5}">
                      <a16:colId xmlns:a16="http://schemas.microsoft.com/office/drawing/2014/main" val="1936563"/>
                    </a:ext>
                  </a:extLst>
                </a:gridCol>
                <a:gridCol w="1326132">
                  <a:extLst>
                    <a:ext uri="{9D8B030D-6E8A-4147-A177-3AD203B41FA5}">
                      <a16:colId xmlns:a16="http://schemas.microsoft.com/office/drawing/2014/main" val="2883428610"/>
                    </a:ext>
                  </a:extLst>
                </a:gridCol>
              </a:tblGrid>
              <a:tr h="451555">
                <a:tc>
                  <a:txBody>
                    <a:bodyPr/>
                    <a:lstStyle/>
                    <a:p>
                      <a:r>
                        <a:rPr lang="en-US" sz="1800"/>
                        <a:t>Criteria</a:t>
                      </a:r>
                    </a:p>
                  </a:txBody>
                  <a:tcPr/>
                </a:tc>
                <a:tc>
                  <a:txBody>
                    <a:bodyPr/>
                    <a:lstStyle/>
                    <a:p>
                      <a:pPr algn="ctr"/>
                      <a:r>
                        <a:rPr lang="en-US" sz="1800"/>
                        <a:t>Weight</a:t>
                      </a:r>
                    </a:p>
                  </a:txBody>
                  <a:tcPr/>
                </a:tc>
                <a:extLst>
                  <a:ext uri="{0D108BD9-81ED-4DB2-BD59-A6C34878D82A}">
                    <a16:rowId xmlns:a16="http://schemas.microsoft.com/office/drawing/2014/main" val="3427950849"/>
                  </a:ext>
                </a:extLst>
              </a:tr>
              <a:tr h="461678">
                <a:tc>
                  <a:txBody>
                    <a:bodyPr/>
                    <a:lstStyle/>
                    <a:p>
                      <a:r>
                        <a:rPr lang="en-US" sz="1800"/>
                        <a:t>Effectiveness (flood risk reduction)</a:t>
                      </a:r>
                    </a:p>
                  </a:txBody>
                  <a:tcPr/>
                </a:tc>
                <a:tc>
                  <a:txBody>
                    <a:bodyPr/>
                    <a:lstStyle/>
                    <a:p>
                      <a:pPr algn="ctr"/>
                      <a:r>
                        <a:rPr lang="en-US" sz="1800"/>
                        <a:t>35%</a:t>
                      </a:r>
                    </a:p>
                  </a:txBody>
                  <a:tcPr/>
                </a:tc>
                <a:extLst>
                  <a:ext uri="{0D108BD9-81ED-4DB2-BD59-A6C34878D82A}">
                    <a16:rowId xmlns:a16="http://schemas.microsoft.com/office/drawing/2014/main" val="2865557742"/>
                  </a:ext>
                </a:extLst>
              </a:tr>
              <a:tr h="267480">
                <a:tc>
                  <a:txBody>
                    <a:bodyPr/>
                    <a:lstStyle/>
                    <a:p>
                      <a:r>
                        <a:rPr lang="en-US" sz="1800"/>
                        <a:t>Feasibility</a:t>
                      </a:r>
                    </a:p>
                  </a:txBody>
                  <a:tcPr/>
                </a:tc>
                <a:tc>
                  <a:txBody>
                    <a:bodyPr/>
                    <a:lstStyle/>
                    <a:p>
                      <a:pPr algn="ctr"/>
                      <a:r>
                        <a:rPr lang="en-US" sz="1800"/>
                        <a:t>20%</a:t>
                      </a:r>
                    </a:p>
                  </a:txBody>
                  <a:tcPr/>
                </a:tc>
                <a:extLst>
                  <a:ext uri="{0D108BD9-81ED-4DB2-BD59-A6C34878D82A}">
                    <a16:rowId xmlns:a16="http://schemas.microsoft.com/office/drawing/2014/main" val="3037142494"/>
                  </a:ext>
                </a:extLst>
              </a:tr>
              <a:tr h="267480">
                <a:tc>
                  <a:txBody>
                    <a:bodyPr/>
                    <a:lstStyle/>
                    <a:p>
                      <a:r>
                        <a:rPr lang="en-US" sz="1800"/>
                        <a:t>Natural Functions</a:t>
                      </a:r>
                    </a:p>
                  </a:txBody>
                  <a:tcPr/>
                </a:tc>
                <a:tc>
                  <a:txBody>
                    <a:bodyPr/>
                    <a:lstStyle/>
                    <a:p>
                      <a:pPr algn="ctr"/>
                      <a:r>
                        <a:rPr lang="en-US" sz="1800"/>
                        <a:t>15%</a:t>
                      </a:r>
                    </a:p>
                  </a:txBody>
                  <a:tcPr/>
                </a:tc>
                <a:extLst>
                  <a:ext uri="{0D108BD9-81ED-4DB2-BD59-A6C34878D82A}">
                    <a16:rowId xmlns:a16="http://schemas.microsoft.com/office/drawing/2014/main" val="3438340637"/>
                  </a:ext>
                </a:extLst>
              </a:tr>
              <a:tr h="267480">
                <a:tc>
                  <a:txBody>
                    <a:bodyPr/>
                    <a:lstStyle/>
                    <a:p>
                      <a:r>
                        <a:rPr lang="en-US" sz="1800"/>
                        <a:t>Affordability / Schedule</a:t>
                      </a:r>
                    </a:p>
                  </a:txBody>
                  <a:tcPr/>
                </a:tc>
                <a:tc>
                  <a:txBody>
                    <a:bodyPr/>
                    <a:lstStyle/>
                    <a:p>
                      <a:pPr algn="ctr"/>
                      <a:r>
                        <a:rPr lang="en-US" sz="1800"/>
                        <a:t>10%</a:t>
                      </a:r>
                    </a:p>
                  </a:txBody>
                  <a:tcPr/>
                </a:tc>
                <a:extLst>
                  <a:ext uri="{0D108BD9-81ED-4DB2-BD59-A6C34878D82A}">
                    <a16:rowId xmlns:a16="http://schemas.microsoft.com/office/drawing/2014/main" val="214350010"/>
                  </a:ext>
                </a:extLst>
              </a:tr>
              <a:tr h="267480">
                <a:tc>
                  <a:txBody>
                    <a:bodyPr/>
                    <a:lstStyle/>
                    <a:p>
                      <a:r>
                        <a:rPr lang="en-US" sz="1800"/>
                        <a:t>Social Considerations</a:t>
                      </a:r>
                    </a:p>
                  </a:txBody>
                  <a:tcPr/>
                </a:tc>
                <a:tc>
                  <a:txBody>
                    <a:bodyPr/>
                    <a:lstStyle/>
                    <a:p>
                      <a:pPr algn="ctr"/>
                      <a:r>
                        <a:rPr lang="en-US" sz="1800"/>
                        <a:t>10%</a:t>
                      </a:r>
                    </a:p>
                  </a:txBody>
                  <a:tcPr/>
                </a:tc>
                <a:extLst>
                  <a:ext uri="{0D108BD9-81ED-4DB2-BD59-A6C34878D82A}">
                    <a16:rowId xmlns:a16="http://schemas.microsoft.com/office/drawing/2014/main" val="1508074813"/>
                  </a:ext>
                </a:extLst>
              </a:tr>
              <a:tr h="267480">
                <a:tc>
                  <a:txBody>
                    <a:bodyPr/>
                    <a:lstStyle/>
                    <a:p>
                      <a:r>
                        <a:rPr lang="en-US" sz="1800"/>
                        <a:t>Higher Standards</a:t>
                      </a:r>
                    </a:p>
                  </a:txBody>
                  <a:tcPr/>
                </a:tc>
                <a:tc>
                  <a:txBody>
                    <a:bodyPr/>
                    <a:lstStyle/>
                    <a:p>
                      <a:pPr algn="ctr"/>
                      <a:r>
                        <a:rPr lang="en-US" sz="1800"/>
                        <a:t>10%</a:t>
                      </a:r>
                    </a:p>
                  </a:txBody>
                  <a:tcPr/>
                </a:tc>
                <a:extLst>
                  <a:ext uri="{0D108BD9-81ED-4DB2-BD59-A6C34878D82A}">
                    <a16:rowId xmlns:a16="http://schemas.microsoft.com/office/drawing/2014/main" val="2563599726"/>
                  </a:ext>
                </a:extLst>
              </a:tr>
            </a:tbl>
          </a:graphicData>
        </a:graphic>
      </p:graphicFrame>
      <p:sp>
        <p:nvSpPr>
          <p:cNvPr id="6" name="TextBox 5">
            <a:extLst>
              <a:ext uri="{FF2B5EF4-FFF2-40B4-BE49-F238E27FC236}">
                <a16:creationId xmlns:a16="http://schemas.microsoft.com/office/drawing/2014/main" id="{6A68A24D-F0F7-4FB8-B0AF-5274B98CD30B}"/>
              </a:ext>
            </a:extLst>
          </p:cNvPr>
          <p:cNvSpPr txBox="1"/>
          <p:nvPr/>
        </p:nvSpPr>
        <p:spPr>
          <a:xfrm rot="19373918">
            <a:off x="1544358" y="4157049"/>
            <a:ext cx="2851644" cy="1015663"/>
          </a:xfrm>
          <a:prstGeom prst="rect">
            <a:avLst/>
          </a:prstGeom>
          <a:noFill/>
        </p:spPr>
        <p:txBody>
          <a:bodyPr wrap="square" rtlCol="0">
            <a:spAutoFit/>
          </a:bodyPr>
          <a:lstStyle/>
          <a:p>
            <a:r>
              <a:rPr lang="en-US" sz="6000" dirty="0">
                <a:solidFill>
                  <a:schemeClr val="accent2"/>
                </a:solidFill>
              </a:rPr>
              <a:t>DRAFT</a:t>
            </a:r>
            <a:endParaRPr lang="en-US" sz="2800" dirty="0">
              <a:solidFill>
                <a:schemeClr val="accent2"/>
              </a:solidFill>
            </a:endParaRPr>
          </a:p>
        </p:txBody>
      </p:sp>
      <p:sp>
        <p:nvSpPr>
          <p:cNvPr id="9" name="Title 8">
            <a:extLst>
              <a:ext uri="{FF2B5EF4-FFF2-40B4-BE49-F238E27FC236}">
                <a16:creationId xmlns:a16="http://schemas.microsoft.com/office/drawing/2014/main" id="{5DFC6B7F-8A45-4B89-8B95-8003D3E1B405}"/>
              </a:ext>
            </a:extLst>
          </p:cNvPr>
          <p:cNvSpPr>
            <a:spLocks noGrp="1"/>
          </p:cNvSpPr>
          <p:nvPr>
            <p:ph type="title"/>
          </p:nvPr>
        </p:nvSpPr>
        <p:spPr>
          <a:xfrm>
            <a:off x="338328" y="247904"/>
            <a:ext cx="11484864" cy="1325880"/>
          </a:xfrm>
        </p:spPr>
        <p:txBody>
          <a:bodyPr>
            <a:normAutofit/>
          </a:bodyPr>
          <a:lstStyle/>
          <a:p>
            <a:r>
              <a:rPr lang="en-US" sz="3600" dirty="0"/>
              <a:t>Focus on funding through sound criteria</a:t>
            </a:r>
          </a:p>
        </p:txBody>
      </p:sp>
    </p:spTree>
    <p:extLst>
      <p:ext uri="{BB962C8B-B14F-4D97-AF65-F5344CB8AC3E}">
        <p14:creationId xmlns:p14="http://schemas.microsoft.com/office/powerpoint/2010/main" val="128889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852F-5C19-4F1E-B5A4-12750C166C3A}"/>
              </a:ext>
            </a:extLst>
          </p:cNvPr>
          <p:cNvSpPr>
            <a:spLocks noGrp="1"/>
          </p:cNvSpPr>
          <p:nvPr>
            <p:ph type="title"/>
          </p:nvPr>
        </p:nvSpPr>
        <p:spPr/>
        <p:txBody>
          <a:bodyPr>
            <a:normAutofit/>
          </a:bodyPr>
          <a:lstStyle/>
          <a:p>
            <a:pPr>
              <a:lnSpc>
                <a:spcPct val="90000"/>
              </a:lnSpc>
              <a:spcBef>
                <a:spcPts val="1000"/>
              </a:spcBef>
            </a:pPr>
            <a:r>
              <a:rPr lang="en-US" dirty="0"/>
              <a:t>Next </a:t>
            </a:r>
            <a:r>
              <a:rPr lang="en-US" dirty="0" smtClean="0"/>
              <a:t>steps</a:t>
            </a:r>
            <a:br>
              <a:rPr lang="en-US" dirty="0" smtClean="0"/>
            </a:br>
            <a:r>
              <a:rPr lang="en-US" sz="3100" b="1" i="1" spc="0" dirty="0">
                <a:solidFill>
                  <a:schemeClr val="accent1"/>
                </a:solidFill>
                <a:ea typeface="+mn-ea"/>
              </a:rPr>
              <a:t>Ongoing coordination </a:t>
            </a:r>
            <a:r>
              <a:rPr lang="en-US" sz="3100" b="1" i="1" spc="0" dirty="0" smtClean="0">
                <a:solidFill>
                  <a:schemeClr val="accent1"/>
                </a:solidFill>
                <a:ea typeface="+mn-ea"/>
              </a:rPr>
              <a:t>with locals and the State </a:t>
            </a:r>
            <a:r>
              <a:rPr lang="en-US" sz="3100" b="1" i="1" spc="0" dirty="0">
                <a:solidFill>
                  <a:schemeClr val="accent1"/>
                </a:solidFill>
                <a:ea typeface="+mn-ea"/>
              </a:rPr>
              <a:t>to </a:t>
            </a:r>
            <a:r>
              <a:rPr lang="en-US" sz="3100" b="1" i="1" spc="0" dirty="0" smtClean="0">
                <a:solidFill>
                  <a:schemeClr val="accent1"/>
                </a:solidFill>
                <a:ea typeface="+mn-ea"/>
              </a:rPr>
              <a:t>complete:</a:t>
            </a:r>
            <a:endParaRPr lang="en-US" sz="3100" b="1" i="1" spc="0" dirty="0">
              <a:solidFill>
                <a:schemeClr val="accent1"/>
              </a:solidFill>
              <a:ea typeface="+mn-ea"/>
            </a:endParaRPr>
          </a:p>
        </p:txBody>
      </p:sp>
      <p:sp>
        <p:nvSpPr>
          <p:cNvPr id="6" name="Text Placeholder 5">
            <a:extLst>
              <a:ext uri="{FF2B5EF4-FFF2-40B4-BE49-F238E27FC236}">
                <a16:creationId xmlns:a16="http://schemas.microsoft.com/office/drawing/2014/main" id="{F083DCDE-0CD9-4DF7-8617-2E98D800E08A}"/>
              </a:ext>
            </a:extLst>
          </p:cNvPr>
          <p:cNvSpPr>
            <a:spLocks noGrp="1"/>
          </p:cNvSpPr>
          <p:nvPr>
            <p:ph type="body" idx="1"/>
          </p:nvPr>
        </p:nvSpPr>
        <p:spPr>
          <a:xfrm>
            <a:off x="4314421" y="2180278"/>
            <a:ext cx="3450703" cy="2413334"/>
          </a:xfrm>
          <a:prstGeom prst="roundRect">
            <a:avLst/>
          </a:prstGeom>
        </p:spPr>
        <p:style>
          <a:lnRef idx="3">
            <a:schemeClr val="lt1"/>
          </a:lnRef>
          <a:fillRef idx="1">
            <a:schemeClr val="accent3"/>
          </a:fillRef>
          <a:effectRef idx="1">
            <a:schemeClr val="accent3"/>
          </a:effectRef>
          <a:fontRef idx="minor">
            <a:schemeClr val="lt1"/>
          </a:fontRef>
        </p:style>
        <p:txBody>
          <a:bodyPr/>
          <a:lstStyle/>
          <a:p>
            <a:r>
              <a:rPr lang="en-US" sz="2800" dirty="0" smtClean="0"/>
              <a:t>2019 Engagement</a:t>
            </a:r>
          </a:p>
          <a:p>
            <a:r>
              <a:rPr lang="en-US" sz="2800" dirty="0" smtClean="0"/>
              <a:t>Strategy</a:t>
            </a:r>
            <a:endParaRPr lang="en-US" sz="2800" dirty="0"/>
          </a:p>
        </p:txBody>
      </p:sp>
      <p:sp>
        <p:nvSpPr>
          <p:cNvPr id="4" name="Footer Placeholder 3">
            <a:extLst>
              <a:ext uri="{FF2B5EF4-FFF2-40B4-BE49-F238E27FC236}">
                <a16:creationId xmlns:a16="http://schemas.microsoft.com/office/drawing/2014/main" id="{7660D000-9618-476F-9EF4-7F0AF26F158E}"/>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id="{9F40CAF2-1039-47B2-AFBF-99D4C9F8DA84}"/>
              </a:ext>
            </a:extLst>
          </p:cNvPr>
          <p:cNvSpPr>
            <a:spLocks noGrp="1"/>
          </p:cNvSpPr>
          <p:nvPr>
            <p:ph type="sldNum" sz="quarter" idx="12"/>
          </p:nvPr>
        </p:nvSpPr>
        <p:spPr/>
        <p:txBody>
          <a:bodyPr/>
          <a:lstStyle/>
          <a:p>
            <a:fld id="{032A3741-3814-0B4B-9A66-C1B0A3E46F7D}" type="slidenum">
              <a:rPr lang="en-US" smtClean="0"/>
              <a:t>19</a:t>
            </a:fld>
            <a:endParaRPr lang="en-US"/>
          </a:p>
        </p:txBody>
      </p:sp>
      <p:sp>
        <p:nvSpPr>
          <p:cNvPr id="8" name="Text Placeholder 7">
            <a:extLst>
              <a:ext uri="{FF2B5EF4-FFF2-40B4-BE49-F238E27FC236}">
                <a16:creationId xmlns:a16="http://schemas.microsoft.com/office/drawing/2014/main" id="{284DE227-BEB8-4642-841E-39716109280E}"/>
              </a:ext>
            </a:extLst>
          </p:cNvPr>
          <p:cNvSpPr>
            <a:spLocks noGrp="1"/>
          </p:cNvSpPr>
          <p:nvPr>
            <p:ph type="body" idx="13"/>
          </p:nvPr>
        </p:nvSpPr>
        <p:spPr>
          <a:xfrm>
            <a:off x="428060" y="2183364"/>
            <a:ext cx="3450703" cy="2410248"/>
          </a:xfrm>
          <a:prstGeom prst="roundRect">
            <a:avLst/>
          </a:prstGeom>
          <a:solidFill>
            <a:schemeClr val="accent1"/>
          </a:solidFill>
          <a:effectLst>
            <a:outerShdw blurRad="50800" dist="38100" dir="2700000" algn="tl" rotWithShape="0">
              <a:prstClr val="black">
                <a:alpha val="40000"/>
              </a:prstClr>
            </a:outerShdw>
          </a:effectLst>
        </p:spPr>
        <p:txBody>
          <a:bodyPr/>
          <a:lstStyle/>
          <a:p>
            <a:endParaRPr lang="en-US" sz="2800" dirty="0" smtClean="0"/>
          </a:p>
          <a:p>
            <a:r>
              <a:rPr lang="en-US" sz="2800" dirty="0" smtClean="0"/>
              <a:t>Statewide Modeling</a:t>
            </a:r>
          </a:p>
          <a:p>
            <a:r>
              <a:rPr lang="en-US" sz="2800" dirty="0" smtClean="0"/>
              <a:t>Procurement</a:t>
            </a:r>
          </a:p>
          <a:p>
            <a:r>
              <a:rPr lang="en-US" sz="2800" dirty="0" smtClean="0"/>
              <a:t>Strategy</a:t>
            </a:r>
          </a:p>
          <a:p>
            <a:endParaRPr lang="en-US" sz="2800" dirty="0"/>
          </a:p>
        </p:txBody>
      </p:sp>
      <p:sp>
        <p:nvSpPr>
          <p:cNvPr id="10" name="Text Placeholder 9">
            <a:extLst>
              <a:ext uri="{FF2B5EF4-FFF2-40B4-BE49-F238E27FC236}">
                <a16:creationId xmlns:a16="http://schemas.microsoft.com/office/drawing/2014/main" id="{430EB59E-97FE-40A0-BB95-929BE5C36595}"/>
              </a:ext>
            </a:extLst>
          </p:cNvPr>
          <p:cNvSpPr>
            <a:spLocks noGrp="1"/>
          </p:cNvSpPr>
          <p:nvPr>
            <p:ph type="body" idx="15"/>
          </p:nvPr>
        </p:nvSpPr>
        <p:spPr>
          <a:xfrm>
            <a:off x="8200782" y="2165995"/>
            <a:ext cx="3450703" cy="2366063"/>
          </a:xfrm>
          <a:prstGeom prst="roundRect">
            <a:avLst/>
          </a:prstGeom>
        </p:spPr>
        <p:style>
          <a:lnRef idx="3">
            <a:schemeClr val="lt1"/>
          </a:lnRef>
          <a:fillRef idx="1">
            <a:schemeClr val="accent2"/>
          </a:fillRef>
          <a:effectRef idx="1">
            <a:schemeClr val="accent2"/>
          </a:effectRef>
          <a:fontRef idx="minor">
            <a:schemeClr val="lt1"/>
          </a:fontRef>
        </p:style>
        <p:txBody>
          <a:bodyPr/>
          <a:lstStyle/>
          <a:p>
            <a:r>
              <a:rPr lang="en-US" sz="2800" dirty="0" smtClean="0"/>
              <a:t>Project Evaluation Criteria &amp; Round 1 Application</a:t>
            </a:r>
            <a:endParaRPr lang="en-US" sz="2800" dirty="0"/>
          </a:p>
        </p:txBody>
      </p:sp>
    </p:spTree>
    <p:extLst>
      <p:ext uri="{BB962C8B-B14F-4D97-AF65-F5344CB8AC3E}">
        <p14:creationId xmlns:p14="http://schemas.microsoft.com/office/powerpoint/2010/main" val="1493232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7B05-6E7C-4193-8247-63DD1CE4D853}"/>
              </a:ext>
            </a:extLst>
          </p:cNvPr>
          <p:cNvSpPr>
            <a:spLocks noGrp="1"/>
          </p:cNvSpPr>
          <p:nvPr>
            <p:ph type="title"/>
          </p:nvPr>
        </p:nvSpPr>
        <p:spPr>
          <a:xfrm>
            <a:off x="338328" y="457200"/>
            <a:ext cx="10986553" cy="1040524"/>
          </a:xfrm>
        </p:spPr>
        <p:txBody>
          <a:bodyPr>
            <a:normAutofit fontScale="90000"/>
          </a:bodyPr>
          <a:lstStyle/>
          <a:p>
            <a:r>
              <a:rPr lang="en-US" dirty="0"/>
              <a:t>Why is the Louisiana Watershed Initiative necessary?</a:t>
            </a:r>
          </a:p>
        </p:txBody>
      </p:sp>
      <p:sp>
        <p:nvSpPr>
          <p:cNvPr id="6" name="Text Placeholder 5">
            <a:extLst>
              <a:ext uri="{FF2B5EF4-FFF2-40B4-BE49-F238E27FC236}">
                <a16:creationId xmlns:a16="http://schemas.microsoft.com/office/drawing/2014/main" id="{28BF40BC-3663-4EDF-ADBD-3A7FC550871E}"/>
              </a:ext>
            </a:extLst>
          </p:cNvPr>
          <p:cNvSpPr>
            <a:spLocks noGrp="1"/>
          </p:cNvSpPr>
          <p:nvPr>
            <p:ph type="body" sz="half" idx="2"/>
          </p:nvPr>
        </p:nvSpPr>
        <p:spPr>
          <a:xfrm>
            <a:off x="338328" y="1420210"/>
            <a:ext cx="4433697" cy="4597349"/>
          </a:xfrm>
        </p:spPr>
        <p:txBody>
          <a:bodyPr/>
          <a:lstStyle/>
          <a:p>
            <a:pPr marL="342900" indent="-342900">
              <a:buFont typeface="Arial" panose="020B0604020202020204" pitchFamily="34" charset="0"/>
              <a:buChar char="•"/>
            </a:pPr>
            <a:r>
              <a:rPr lang="en-US" dirty="0"/>
              <a:t>Over 75% of federally declared disasters are flood-related</a:t>
            </a:r>
          </a:p>
          <a:p>
            <a:pPr marL="342900" indent="-342900">
              <a:buFont typeface="Arial" panose="020B0604020202020204" pitchFamily="34" charset="0"/>
              <a:buChar char="•"/>
            </a:pPr>
            <a:r>
              <a:rPr lang="en-US" dirty="0"/>
              <a:t>Floods account for greater loss of life and property than all other hazards combined </a:t>
            </a:r>
          </a:p>
          <a:p>
            <a:pPr marL="342900" indent="-342900">
              <a:buFont typeface="Arial" panose="020B0604020202020204" pitchFamily="34" charset="0"/>
              <a:buChar char="•"/>
            </a:pPr>
            <a:r>
              <a:rPr lang="en-US" dirty="0"/>
              <a:t>Flood waters do not obey jurisdictional boundaries</a:t>
            </a:r>
          </a:p>
          <a:p>
            <a:pPr marL="342900" indent="-342900">
              <a:buFont typeface="Arial" panose="020B0604020202020204" pitchFamily="34" charset="0"/>
              <a:buChar char="•"/>
            </a:pPr>
            <a:r>
              <a:rPr lang="en-US" dirty="0"/>
              <a:t>Actions within a watershed can lead to increased or reduced flooding upstream, downstream, and sideways</a:t>
            </a:r>
          </a:p>
          <a:p>
            <a:pPr marL="342900" indent="-3429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BCCD7AAE-89C5-4014-94A1-5B19A45D642D}"/>
              </a:ext>
            </a:extLst>
          </p:cNvPr>
          <p:cNvSpPr>
            <a:spLocks noGrp="1"/>
          </p:cNvSpPr>
          <p:nvPr>
            <p:ph type="ftr" sz="quarter" idx="11"/>
          </p:nvPr>
        </p:nvSpPr>
        <p:spPr/>
        <p:txBody>
          <a:bodyPr/>
          <a:lstStyle/>
          <a:p>
            <a:r>
              <a:rPr lang="en-US"/>
              <a:t>LOUISIANA WATERSHED INITIATIVE</a:t>
            </a:r>
          </a:p>
        </p:txBody>
      </p:sp>
      <p:sp>
        <p:nvSpPr>
          <p:cNvPr id="4" name="Slide Number Placeholder 3">
            <a:extLst>
              <a:ext uri="{FF2B5EF4-FFF2-40B4-BE49-F238E27FC236}">
                <a16:creationId xmlns:a16="http://schemas.microsoft.com/office/drawing/2014/main" id="{1196AE1C-7819-47FF-AF1B-F5EC608A6B19}"/>
              </a:ext>
            </a:extLst>
          </p:cNvPr>
          <p:cNvSpPr>
            <a:spLocks noGrp="1"/>
          </p:cNvSpPr>
          <p:nvPr>
            <p:ph type="sldNum" sz="quarter" idx="12"/>
          </p:nvPr>
        </p:nvSpPr>
        <p:spPr/>
        <p:txBody>
          <a:bodyPr/>
          <a:lstStyle/>
          <a:p>
            <a:fld id="{032A3741-3814-0B4B-9A66-C1B0A3E46F7D}" type="slidenum">
              <a:rPr lang="en-US" smtClean="0"/>
              <a:t>2</a:t>
            </a:fld>
            <a:endParaRPr lang="en-US"/>
          </a:p>
        </p:txBody>
      </p:sp>
      <p:pic>
        <p:nvPicPr>
          <p:cNvPr id="9" name="Picture 8">
            <a:extLst>
              <a:ext uri="{FF2B5EF4-FFF2-40B4-BE49-F238E27FC236}">
                <a16:creationId xmlns:a16="http://schemas.microsoft.com/office/drawing/2014/main" id="{247E93AF-9178-4D7A-B39F-18055DB69EDA}"/>
              </a:ext>
            </a:extLst>
          </p:cNvPr>
          <p:cNvPicPr>
            <a:picLocks noChangeAspect="1"/>
          </p:cNvPicPr>
          <p:nvPr/>
        </p:nvPicPr>
        <p:blipFill>
          <a:blip r:embed="rId3"/>
          <a:stretch>
            <a:fillRect/>
          </a:stretch>
        </p:blipFill>
        <p:spPr>
          <a:xfrm>
            <a:off x="5441905" y="1420210"/>
            <a:ext cx="5882976" cy="4154851"/>
          </a:xfrm>
          <a:prstGeom prst="rect">
            <a:avLst/>
          </a:prstGeom>
        </p:spPr>
      </p:pic>
    </p:spTree>
    <p:extLst>
      <p:ext uri="{BB962C8B-B14F-4D97-AF65-F5344CB8AC3E}">
        <p14:creationId xmlns:p14="http://schemas.microsoft.com/office/powerpoint/2010/main" val="3487447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2FF290-A001-45A2-A313-66E1635344C7}"/>
              </a:ext>
            </a:extLst>
          </p:cNvPr>
          <p:cNvSpPr>
            <a:spLocks noGrp="1"/>
          </p:cNvSpPr>
          <p:nvPr>
            <p:ph type="ftr" sz="quarter" idx="11"/>
          </p:nvPr>
        </p:nvSpPr>
        <p:spPr/>
        <p:txBody>
          <a:bodyPr/>
          <a:lstStyle/>
          <a:p>
            <a:r>
              <a:rPr lang="en-US"/>
              <a:t>LOUISIANA WATERSHED INITIATIVE</a:t>
            </a:r>
          </a:p>
        </p:txBody>
      </p:sp>
      <p:sp>
        <p:nvSpPr>
          <p:cNvPr id="4" name="Slide Number Placeholder 3">
            <a:extLst>
              <a:ext uri="{FF2B5EF4-FFF2-40B4-BE49-F238E27FC236}">
                <a16:creationId xmlns:a16="http://schemas.microsoft.com/office/drawing/2014/main" id="{AFF5290A-BF8C-42BF-8F19-82041236FF5E}"/>
              </a:ext>
            </a:extLst>
          </p:cNvPr>
          <p:cNvSpPr>
            <a:spLocks noGrp="1"/>
          </p:cNvSpPr>
          <p:nvPr>
            <p:ph type="sldNum" sz="quarter" idx="4294967295"/>
          </p:nvPr>
        </p:nvSpPr>
        <p:spPr>
          <a:xfrm>
            <a:off x="11463338" y="6305550"/>
            <a:ext cx="728662" cy="365125"/>
          </a:xfrm>
        </p:spPr>
        <p:txBody>
          <a:bodyPr/>
          <a:lstStyle/>
          <a:p>
            <a:fld id="{032A3741-3814-0B4B-9A66-C1B0A3E46F7D}" type="slidenum">
              <a:rPr lang="en-US" smtClean="0"/>
              <a:t>20</a:t>
            </a:fld>
            <a:endParaRPr lang="en-US"/>
          </a:p>
        </p:txBody>
      </p:sp>
    </p:spTree>
    <p:extLst>
      <p:ext uri="{BB962C8B-B14F-4D97-AF65-F5344CB8AC3E}">
        <p14:creationId xmlns:p14="http://schemas.microsoft.com/office/powerpoint/2010/main" val="169201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597948-EFFD-4050-96EA-03F36510D524}"/>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id="{60B29756-547C-4856-AE8A-5A1218946984}"/>
              </a:ext>
            </a:extLst>
          </p:cNvPr>
          <p:cNvSpPr>
            <a:spLocks noGrp="1"/>
          </p:cNvSpPr>
          <p:nvPr>
            <p:ph type="sldNum" sz="quarter" idx="12"/>
          </p:nvPr>
        </p:nvSpPr>
        <p:spPr/>
        <p:txBody>
          <a:bodyPr/>
          <a:lstStyle/>
          <a:p>
            <a:fld id="{032A3741-3814-0B4B-9A66-C1B0A3E46F7D}" type="slidenum">
              <a:rPr lang="en-US" smtClean="0"/>
              <a:t>21</a:t>
            </a:fld>
            <a:endParaRPr lang="en-US"/>
          </a:p>
        </p:txBody>
      </p:sp>
      <p:pic>
        <p:nvPicPr>
          <p:cNvPr id="5" name="Picture Placeholder 4">
            <a:extLst>
              <a:ext uri="{FF2B5EF4-FFF2-40B4-BE49-F238E27FC236}">
                <a16:creationId xmlns:a16="http://schemas.microsoft.com/office/drawing/2014/main" id="{07048564-1065-4ADD-96B2-894591CF05D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25" b="1625"/>
          <a:stretch>
            <a:fillRect/>
          </a:stretch>
        </p:blipFill>
        <p:spPr>
          <a:xfrm>
            <a:off x="1546479" y="800100"/>
            <a:ext cx="9099041" cy="4538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Arrow: Left 5">
            <a:extLst>
              <a:ext uri="{FF2B5EF4-FFF2-40B4-BE49-F238E27FC236}">
                <a16:creationId xmlns:a16="http://schemas.microsoft.com/office/drawing/2014/main" id="{90F83450-4832-4C4B-A522-3D7A09469E76}"/>
              </a:ext>
            </a:extLst>
          </p:cNvPr>
          <p:cNvSpPr/>
          <p:nvPr/>
        </p:nvSpPr>
        <p:spPr>
          <a:xfrm rot="1581659">
            <a:off x="6777276" y="1387089"/>
            <a:ext cx="1130035" cy="3505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499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448A72-EAD1-43C4-A154-E57F76296A0E}"/>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id="{26A229CA-2FF2-4768-B6F7-E2C3A066C19A}"/>
              </a:ext>
            </a:extLst>
          </p:cNvPr>
          <p:cNvSpPr>
            <a:spLocks noGrp="1"/>
          </p:cNvSpPr>
          <p:nvPr>
            <p:ph type="sldNum" sz="quarter" idx="12"/>
          </p:nvPr>
        </p:nvSpPr>
        <p:spPr/>
        <p:txBody>
          <a:bodyPr/>
          <a:lstStyle/>
          <a:p>
            <a:fld id="{032A3741-3814-0B4B-9A66-C1B0A3E46F7D}" type="slidenum">
              <a:rPr lang="en-US" smtClean="0"/>
              <a:t>22</a:t>
            </a:fld>
            <a:endParaRPr lang="en-US"/>
          </a:p>
        </p:txBody>
      </p:sp>
      <p:pic>
        <p:nvPicPr>
          <p:cNvPr id="5" name="Picture Placeholder 4">
            <a:extLst>
              <a:ext uri="{FF2B5EF4-FFF2-40B4-BE49-F238E27FC236}">
                <a16:creationId xmlns:a16="http://schemas.microsoft.com/office/drawing/2014/main" id="{6E257ED1-2D52-439D-950C-E8899577D19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1487329" y="891881"/>
            <a:ext cx="9217342" cy="4597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542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DC3B00-4586-4111-8E2C-6C6DAC012804}"/>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id="{02A2FED0-CE8D-471F-B814-C410AE291BE2}"/>
              </a:ext>
            </a:extLst>
          </p:cNvPr>
          <p:cNvSpPr>
            <a:spLocks noGrp="1"/>
          </p:cNvSpPr>
          <p:nvPr>
            <p:ph type="sldNum" sz="quarter" idx="12"/>
          </p:nvPr>
        </p:nvSpPr>
        <p:spPr/>
        <p:txBody>
          <a:bodyPr/>
          <a:lstStyle/>
          <a:p>
            <a:fld id="{032A3741-3814-0B4B-9A66-C1B0A3E46F7D}" type="slidenum">
              <a:rPr lang="en-US" smtClean="0"/>
              <a:t>23</a:t>
            </a:fld>
            <a:endParaRPr lang="en-US"/>
          </a:p>
        </p:txBody>
      </p:sp>
      <p:pic>
        <p:nvPicPr>
          <p:cNvPr id="5" name="Picture Placeholder 4">
            <a:extLst>
              <a:ext uri="{FF2B5EF4-FFF2-40B4-BE49-F238E27FC236}">
                <a16:creationId xmlns:a16="http://schemas.microsoft.com/office/drawing/2014/main" id="{AC34AE4F-8479-444E-8B0D-0A005D48B502}"/>
              </a:ext>
            </a:extLst>
          </p:cNvPr>
          <p:cNvPicPr>
            <a:picLocks noGrp="1" noChangeAspect="1"/>
          </p:cNvPicPr>
          <p:nvPr>
            <p:ph type="pic" sz="quarter" idx="13"/>
          </p:nvPr>
        </p:nvPicPr>
        <p:blipFill>
          <a:blip r:embed="rId3"/>
          <a:srcRect t="4694" b="4694"/>
          <a:stretch>
            <a:fillRect/>
          </a:stretch>
        </p:blipFill>
        <p:spPr>
          <a:xfrm>
            <a:off x="1540651" y="885289"/>
            <a:ext cx="9110698" cy="4543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24316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BDD6-4D28-4227-A6A0-AF760E675AFA}"/>
              </a:ext>
            </a:extLst>
          </p:cNvPr>
          <p:cNvSpPr>
            <a:spLocks noGrp="1"/>
          </p:cNvSpPr>
          <p:nvPr>
            <p:ph type="title"/>
          </p:nvPr>
        </p:nvSpPr>
        <p:spPr/>
        <p:txBody>
          <a:bodyPr/>
          <a:lstStyle/>
          <a:p>
            <a:r>
              <a:rPr lang="en-US" dirty="0"/>
              <a:t>Stay engaged</a:t>
            </a:r>
          </a:p>
        </p:txBody>
      </p:sp>
      <p:sp>
        <p:nvSpPr>
          <p:cNvPr id="4" name="Footer Placeholder 3">
            <a:extLst>
              <a:ext uri="{FF2B5EF4-FFF2-40B4-BE49-F238E27FC236}">
                <a16:creationId xmlns:a16="http://schemas.microsoft.com/office/drawing/2014/main" id="{85043C43-B3BB-480F-8929-2B9669E5CD69}"/>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id="{59BF221F-EF1E-4E27-AA28-067ED6056947}"/>
              </a:ext>
            </a:extLst>
          </p:cNvPr>
          <p:cNvSpPr>
            <a:spLocks noGrp="1"/>
          </p:cNvSpPr>
          <p:nvPr>
            <p:ph type="sldNum" sz="quarter" idx="12"/>
          </p:nvPr>
        </p:nvSpPr>
        <p:spPr/>
        <p:txBody>
          <a:bodyPr/>
          <a:lstStyle/>
          <a:p>
            <a:fld id="{032A3741-3814-0B4B-9A66-C1B0A3E46F7D}" type="slidenum">
              <a:rPr lang="en-US" smtClean="0"/>
              <a:t>24</a:t>
            </a:fld>
            <a:endParaRPr lang="en-US"/>
          </a:p>
        </p:txBody>
      </p:sp>
      <p:pic>
        <p:nvPicPr>
          <p:cNvPr id="7" name="Picture 6">
            <a:extLst>
              <a:ext uri="{FF2B5EF4-FFF2-40B4-BE49-F238E27FC236}">
                <a16:creationId xmlns:a16="http://schemas.microsoft.com/office/drawing/2014/main" id="{45FA8D49-AC09-4AC1-828E-B6CD22AB6934}"/>
              </a:ext>
            </a:extLst>
          </p:cNvPr>
          <p:cNvPicPr>
            <a:picLocks noChangeAspect="1"/>
          </p:cNvPicPr>
          <p:nvPr/>
        </p:nvPicPr>
        <p:blipFill>
          <a:blip r:embed="rId3"/>
          <a:stretch>
            <a:fillRect/>
          </a:stretch>
        </p:blipFill>
        <p:spPr>
          <a:xfrm>
            <a:off x="5356662" y="2236627"/>
            <a:ext cx="1519839" cy="1519839"/>
          </a:xfrm>
          <a:prstGeom prst="rect">
            <a:avLst/>
          </a:prstGeom>
        </p:spPr>
      </p:pic>
      <p:pic>
        <p:nvPicPr>
          <p:cNvPr id="9" name="Picture 8">
            <a:extLst>
              <a:ext uri="{FF2B5EF4-FFF2-40B4-BE49-F238E27FC236}">
                <a16:creationId xmlns:a16="http://schemas.microsoft.com/office/drawing/2014/main" id="{F48A36B6-2A36-4718-8D0C-5C73291B8849}"/>
              </a:ext>
            </a:extLst>
          </p:cNvPr>
          <p:cNvPicPr>
            <a:picLocks noChangeAspect="1"/>
          </p:cNvPicPr>
          <p:nvPr/>
        </p:nvPicPr>
        <p:blipFill>
          <a:blip r:embed="rId4"/>
          <a:stretch>
            <a:fillRect/>
          </a:stretch>
        </p:blipFill>
        <p:spPr>
          <a:xfrm>
            <a:off x="3001613" y="2267782"/>
            <a:ext cx="1519840" cy="1519840"/>
          </a:xfrm>
          <a:prstGeom prst="rect">
            <a:avLst/>
          </a:prstGeom>
        </p:spPr>
      </p:pic>
      <p:pic>
        <p:nvPicPr>
          <p:cNvPr id="11" name="Picture 10">
            <a:extLst>
              <a:ext uri="{FF2B5EF4-FFF2-40B4-BE49-F238E27FC236}">
                <a16:creationId xmlns:a16="http://schemas.microsoft.com/office/drawing/2014/main" id="{C7CFD955-0791-45FE-9A1C-61D3D0FB7067}"/>
              </a:ext>
            </a:extLst>
          </p:cNvPr>
          <p:cNvPicPr>
            <a:picLocks noChangeAspect="1"/>
          </p:cNvPicPr>
          <p:nvPr/>
        </p:nvPicPr>
        <p:blipFill>
          <a:blip r:embed="rId5">
            <a:duotone>
              <a:schemeClr val="accent3">
                <a:shade val="45000"/>
                <a:satMod val="135000"/>
              </a:schemeClr>
              <a:prstClr val="white"/>
            </a:duotone>
          </a:blip>
          <a:stretch>
            <a:fillRect/>
          </a:stretch>
        </p:blipFill>
        <p:spPr>
          <a:xfrm>
            <a:off x="7742539" y="2150973"/>
            <a:ext cx="1698696" cy="1691146"/>
          </a:xfrm>
          <a:prstGeom prst="rect">
            <a:avLst/>
          </a:prstGeom>
        </p:spPr>
      </p:pic>
      <p:sp>
        <p:nvSpPr>
          <p:cNvPr id="12" name="TextBox 11">
            <a:extLst>
              <a:ext uri="{FF2B5EF4-FFF2-40B4-BE49-F238E27FC236}">
                <a16:creationId xmlns:a16="http://schemas.microsoft.com/office/drawing/2014/main" id="{C88D32D8-3DE8-48A1-A92A-53D5B364588D}"/>
              </a:ext>
            </a:extLst>
          </p:cNvPr>
          <p:cNvSpPr txBox="1"/>
          <p:nvPr/>
        </p:nvSpPr>
        <p:spPr>
          <a:xfrm>
            <a:off x="3677944" y="4302404"/>
            <a:ext cx="4836111" cy="707886"/>
          </a:xfrm>
          <a:prstGeom prst="rect">
            <a:avLst/>
          </a:prstGeom>
          <a:noFill/>
        </p:spPr>
        <p:txBody>
          <a:bodyPr wrap="square" rtlCol="0">
            <a:spAutoFit/>
          </a:bodyPr>
          <a:lstStyle/>
          <a:p>
            <a:pPr algn="ctr"/>
            <a:r>
              <a:rPr lang="en-US" sz="4000" b="1" dirty="0">
                <a:solidFill>
                  <a:schemeClr val="accent2"/>
                </a:solidFill>
                <a:latin typeface="Arial" panose="020B0604020202020204" pitchFamily="34" charset="0"/>
                <a:cs typeface="Arial" panose="020B0604020202020204" pitchFamily="34" charset="0"/>
              </a:rPr>
              <a:t>watershed@la.gov </a:t>
            </a:r>
          </a:p>
        </p:txBody>
      </p:sp>
    </p:spTree>
    <p:extLst>
      <p:ext uri="{BB962C8B-B14F-4D97-AF65-F5344CB8AC3E}">
        <p14:creationId xmlns:p14="http://schemas.microsoft.com/office/powerpoint/2010/main" val="1461951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D6E468-6D7C-4E0A-A655-5A65FE3FF8B8}"/>
              </a:ext>
            </a:extLst>
          </p:cNvPr>
          <p:cNvSpPr>
            <a:spLocks noGrp="1"/>
          </p:cNvSpPr>
          <p:nvPr>
            <p:ph type="ftr" sz="quarter" idx="11"/>
          </p:nvPr>
        </p:nvSpPr>
        <p:spPr/>
        <p:txBody>
          <a:bodyPr/>
          <a:lstStyle/>
          <a:p>
            <a:r>
              <a:rPr lang="en-US"/>
              <a:t>LOUISIANA WATERSHED INITIATIVE</a:t>
            </a:r>
          </a:p>
        </p:txBody>
      </p:sp>
      <p:sp>
        <p:nvSpPr>
          <p:cNvPr id="3" name="Slide Number Placeholder 2">
            <a:extLst>
              <a:ext uri="{FF2B5EF4-FFF2-40B4-BE49-F238E27FC236}">
                <a16:creationId xmlns:a16="http://schemas.microsoft.com/office/drawing/2014/main" id="{8E5CBD51-27CF-4827-975A-680BE26C6461}"/>
              </a:ext>
            </a:extLst>
          </p:cNvPr>
          <p:cNvSpPr>
            <a:spLocks noGrp="1"/>
          </p:cNvSpPr>
          <p:nvPr>
            <p:ph type="sldNum" sz="quarter" idx="4294967295"/>
          </p:nvPr>
        </p:nvSpPr>
        <p:spPr>
          <a:xfrm>
            <a:off x="11463338" y="6305550"/>
            <a:ext cx="728662" cy="365125"/>
          </a:xfrm>
        </p:spPr>
        <p:txBody>
          <a:bodyPr/>
          <a:lstStyle/>
          <a:p>
            <a:fld id="{032A3741-3814-0B4B-9A66-C1B0A3E46F7D}" type="slidenum">
              <a:rPr lang="en-US" smtClean="0"/>
              <a:t>25</a:t>
            </a:fld>
            <a:endParaRPr lang="en-US"/>
          </a:p>
        </p:txBody>
      </p:sp>
    </p:spTree>
    <p:extLst>
      <p:ext uri="{BB962C8B-B14F-4D97-AF65-F5344CB8AC3E}">
        <p14:creationId xmlns:p14="http://schemas.microsoft.com/office/powerpoint/2010/main" val="34659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55EA0F4-C18D-4E35-939E-D824C588D67B}"/>
              </a:ext>
            </a:extLst>
          </p:cNvPr>
          <p:cNvSpPr>
            <a:spLocks noGrp="1"/>
          </p:cNvSpPr>
          <p:nvPr>
            <p:ph type="title"/>
          </p:nvPr>
        </p:nvSpPr>
        <p:spPr/>
        <p:txBody>
          <a:bodyPr>
            <a:normAutofit/>
          </a:bodyPr>
          <a:lstStyle/>
          <a:p>
            <a:r>
              <a:rPr lang="en-US" sz="2900" dirty="0"/>
              <a:t>Watersheds don’t follow existing jurisdictional boundaries</a:t>
            </a:r>
          </a:p>
        </p:txBody>
      </p:sp>
      <p:sp>
        <p:nvSpPr>
          <p:cNvPr id="4" name="Footer Placeholder 3">
            <a:extLst>
              <a:ext uri="{FF2B5EF4-FFF2-40B4-BE49-F238E27FC236}">
                <a16:creationId xmlns:a16="http://schemas.microsoft.com/office/drawing/2014/main" id="{8A89D4F6-5B53-4799-AAC9-A68579D4A4FF}"/>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id="{40A4B5C8-EB6D-49FB-8FAC-D9F7D1C39918}"/>
              </a:ext>
            </a:extLst>
          </p:cNvPr>
          <p:cNvSpPr>
            <a:spLocks noGrp="1"/>
          </p:cNvSpPr>
          <p:nvPr>
            <p:ph type="sldNum" sz="quarter" idx="12"/>
          </p:nvPr>
        </p:nvSpPr>
        <p:spPr/>
        <p:txBody>
          <a:bodyPr/>
          <a:lstStyle/>
          <a:p>
            <a:fld id="{032A3741-3814-0B4B-9A66-C1B0A3E46F7D}" type="slidenum">
              <a:rPr lang="en-US" smtClean="0"/>
              <a:t>3</a:t>
            </a:fld>
            <a:endParaRPr lang="en-US"/>
          </a:p>
        </p:txBody>
      </p:sp>
      <p:pic>
        <p:nvPicPr>
          <p:cNvPr id="7" name="Picture Placeholder 5">
            <a:extLst>
              <a:ext uri="{FF2B5EF4-FFF2-40B4-BE49-F238E27FC236}">
                <a16:creationId xmlns:a16="http://schemas.microsoft.com/office/drawing/2014/main" id="{E511EB92-0726-4891-8A98-AA7A2A40D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32895" y="1227750"/>
            <a:ext cx="5433200" cy="4034483"/>
          </a:xfrm>
          <a:prstGeom prst="rect">
            <a:avLst/>
          </a:prstGeom>
        </p:spPr>
      </p:pic>
      <p:pic>
        <p:nvPicPr>
          <p:cNvPr id="6" name="Picture 5">
            <a:extLst>
              <a:ext uri="{FF2B5EF4-FFF2-40B4-BE49-F238E27FC236}">
                <a16:creationId xmlns:a16="http://schemas.microsoft.com/office/drawing/2014/main" id="{5E871FA3-6992-4F54-8470-4BA32032A7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8450" y="1041797"/>
            <a:ext cx="5225143" cy="4220436"/>
          </a:xfrm>
          <a:prstGeom prst="rect">
            <a:avLst/>
          </a:prstGeom>
        </p:spPr>
      </p:pic>
      <p:sp>
        <p:nvSpPr>
          <p:cNvPr id="8" name="TextBox 7">
            <a:extLst>
              <a:ext uri="{FF2B5EF4-FFF2-40B4-BE49-F238E27FC236}">
                <a16:creationId xmlns:a16="http://schemas.microsoft.com/office/drawing/2014/main" id="{313FCAC9-4692-4F16-87D8-CAD37B0A8692}"/>
              </a:ext>
            </a:extLst>
          </p:cNvPr>
          <p:cNvSpPr txBox="1"/>
          <p:nvPr/>
        </p:nvSpPr>
        <p:spPr>
          <a:xfrm>
            <a:off x="1568117" y="5262233"/>
            <a:ext cx="4100361" cy="646331"/>
          </a:xfrm>
          <a:prstGeom prst="rect">
            <a:avLst/>
          </a:prstGeom>
          <a:noFill/>
        </p:spPr>
        <p:txBody>
          <a:bodyPr wrap="square" rtlCol="0">
            <a:spAutoFit/>
          </a:bodyPr>
          <a:lstStyle/>
          <a:p>
            <a:r>
              <a:rPr lang="en-US" dirty="0"/>
              <a:t>Planning and Development District Boundaries vs. Watershed Boundaries</a:t>
            </a:r>
          </a:p>
        </p:txBody>
      </p:sp>
      <p:sp>
        <p:nvSpPr>
          <p:cNvPr id="11" name="TextBox 10">
            <a:extLst>
              <a:ext uri="{FF2B5EF4-FFF2-40B4-BE49-F238E27FC236}">
                <a16:creationId xmlns:a16="http://schemas.microsoft.com/office/drawing/2014/main" id="{4AE6D2E2-9499-43F7-887B-9EA87594C624}"/>
              </a:ext>
            </a:extLst>
          </p:cNvPr>
          <p:cNvSpPr txBox="1"/>
          <p:nvPr/>
        </p:nvSpPr>
        <p:spPr>
          <a:xfrm>
            <a:off x="6699314" y="5262233"/>
            <a:ext cx="4100361" cy="646331"/>
          </a:xfrm>
          <a:prstGeom prst="rect">
            <a:avLst/>
          </a:prstGeom>
          <a:noFill/>
        </p:spPr>
        <p:txBody>
          <a:bodyPr wrap="square" rtlCol="0">
            <a:spAutoFit/>
          </a:bodyPr>
          <a:lstStyle/>
          <a:p>
            <a:r>
              <a:rPr lang="en-US" dirty="0"/>
              <a:t>Parish Boundaries vs. Watershed Boundaries</a:t>
            </a:r>
          </a:p>
        </p:txBody>
      </p:sp>
    </p:spTree>
    <p:extLst>
      <p:ext uri="{BB962C8B-B14F-4D97-AF65-F5344CB8AC3E}">
        <p14:creationId xmlns:p14="http://schemas.microsoft.com/office/powerpoint/2010/main" val="278246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6659F3-7E11-8D4B-A30B-F0B4FDECACB5}"/>
              </a:ext>
            </a:extLst>
          </p:cNvPr>
          <p:cNvSpPr>
            <a:spLocks noGrp="1"/>
          </p:cNvSpPr>
          <p:nvPr>
            <p:ph type="sldNum" sz="quarter" idx="10"/>
          </p:nvPr>
        </p:nvSpPr>
        <p:spPr/>
        <p:txBody>
          <a:bodyPr/>
          <a:lstStyle/>
          <a:p>
            <a:fld id="{032A3741-3814-0B4B-9A66-C1B0A3E46F7D}" type="slidenum">
              <a:rPr lang="en-US" smtClean="0"/>
              <a:pPr/>
              <a:t>4</a:t>
            </a:fld>
            <a:endParaRPr lang="en-US"/>
          </a:p>
        </p:txBody>
      </p:sp>
      <p:sp>
        <p:nvSpPr>
          <p:cNvPr id="4" name="Footer Placeholder 3">
            <a:extLst>
              <a:ext uri="{FF2B5EF4-FFF2-40B4-BE49-F238E27FC236}">
                <a16:creationId xmlns:a16="http://schemas.microsoft.com/office/drawing/2014/main" id="{D2C41813-698F-E94E-AC81-02B787CA68D9}"/>
              </a:ext>
            </a:extLst>
          </p:cNvPr>
          <p:cNvSpPr>
            <a:spLocks noGrp="1"/>
          </p:cNvSpPr>
          <p:nvPr>
            <p:ph type="ftr" sz="quarter" idx="12"/>
          </p:nvPr>
        </p:nvSpPr>
        <p:spPr/>
        <p:txBody>
          <a:bodyPr/>
          <a:lstStyle/>
          <a:p>
            <a:r>
              <a:rPr lang="en-US"/>
              <a:t>LOUISIANA WATERSHED INITIATIVE</a:t>
            </a:r>
          </a:p>
        </p:txBody>
      </p:sp>
      <p:pic>
        <p:nvPicPr>
          <p:cNvPr id="24" name="Picture Placeholder 23">
            <a:extLst>
              <a:ext uri="{FF2B5EF4-FFF2-40B4-BE49-F238E27FC236}">
                <a16:creationId xmlns:a16="http://schemas.microsoft.com/office/drawing/2014/main" id="{7641ED1B-4198-C745-A438-DC5F3FB8E05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5085347" y="815645"/>
            <a:ext cx="6034937" cy="4795069"/>
          </a:xfrm>
          <a:solidFill>
            <a:schemeClr val="bg1"/>
          </a:solidFill>
        </p:spPr>
      </p:pic>
      <p:sp>
        <p:nvSpPr>
          <p:cNvPr id="20" name="Text Placeholder 19">
            <a:extLst>
              <a:ext uri="{FF2B5EF4-FFF2-40B4-BE49-F238E27FC236}">
                <a16:creationId xmlns:a16="http://schemas.microsoft.com/office/drawing/2014/main" id="{86FDA38F-81D9-1840-BCC1-584C82C0F7BD}"/>
              </a:ext>
            </a:extLst>
          </p:cNvPr>
          <p:cNvSpPr>
            <a:spLocks noGrp="1"/>
          </p:cNvSpPr>
          <p:nvPr>
            <p:ph type="body" sz="half" idx="2"/>
          </p:nvPr>
        </p:nvSpPr>
        <p:spPr>
          <a:xfrm>
            <a:off x="758482" y="1943089"/>
            <a:ext cx="3951232" cy="3045385"/>
          </a:xfrm>
        </p:spPr>
        <p:txBody>
          <a:bodyPr/>
          <a:lstStyle/>
          <a:p>
            <a:r>
              <a:rPr lang="en-US" sz="2200" dirty="0"/>
              <a:t>Reduce flood risk and improve floodplain management across the state, including through maximizing the natural and beneficial functions of the floodplain </a:t>
            </a:r>
          </a:p>
        </p:txBody>
      </p:sp>
      <p:sp>
        <p:nvSpPr>
          <p:cNvPr id="7" name="Text Placeholder 6">
            <a:extLst>
              <a:ext uri="{FF2B5EF4-FFF2-40B4-BE49-F238E27FC236}">
                <a16:creationId xmlns:a16="http://schemas.microsoft.com/office/drawing/2014/main" id="{7A8E3EF5-198B-FE44-8A25-51FB1E5A40F0}"/>
              </a:ext>
            </a:extLst>
          </p:cNvPr>
          <p:cNvSpPr>
            <a:spLocks noGrp="1"/>
          </p:cNvSpPr>
          <p:nvPr>
            <p:ph type="body" idx="1"/>
          </p:nvPr>
        </p:nvSpPr>
        <p:spPr>
          <a:xfrm>
            <a:off x="758482" y="1142874"/>
            <a:ext cx="3951232" cy="335072"/>
          </a:xfrm>
        </p:spPr>
        <p:txBody>
          <a:bodyPr vert="horz" lIns="91440" tIns="45720" rIns="91440" bIns="45720" rtlCol="0" anchor="t">
            <a:noAutofit/>
          </a:bodyPr>
          <a:lstStyle/>
          <a:p>
            <a:pPr>
              <a:lnSpc>
                <a:spcPct val="114000"/>
              </a:lnSpc>
              <a:spcBef>
                <a:spcPct val="0"/>
              </a:spcBef>
            </a:pPr>
            <a:r>
              <a:rPr lang="en-US" spc="200" dirty="0">
                <a:ea typeface="+mj-ea"/>
              </a:rPr>
              <a:t>OUR MISSION</a:t>
            </a:r>
          </a:p>
          <a:p>
            <a:pPr>
              <a:lnSpc>
                <a:spcPct val="114000"/>
              </a:lnSpc>
              <a:spcBef>
                <a:spcPct val="0"/>
              </a:spcBef>
            </a:pPr>
            <a:r>
              <a:rPr lang="en-US" spc="200" dirty="0">
                <a:ea typeface="+mj-ea"/>
              </a:rPr>
              <a:t> </a:t>
            </a:r>
          </a:p>
        </p:txBody>
      </p:sp>
      <p:sp>
        <p:nvSpPr>
          <p:cNvPr id="22" name="Text Placeholder 21">
            <a:extLst>
              <a:ext uri="{FF2B5EF4-FFF2-40B4-BE49-F238E27FC236}">
                <a16:creationId xmlns:a16="http://schemas.microsoft.com/office/drawing/2014/main" id="{E33929FA-F615-F64B-BC07-D9084048A2EB}"/>
              </a:ext>
            </a:extLst>
          </p:cNvPr>
          <p:cNvSpPr>
            <a:spLocks noGrp="1"/>
          </p:cNvSpPr>
          <p:nvPr>
            <p:ph type="body" idx="14"/>
          </p:nvPr>
        </p:nvSpPr>
        <p:spPr/>
        <p:txBody>
          <a:bodyPr/>
          <a:lstStyle/>
          <a:p>
            <a:r>
              <a:rPr lang="en-US"/>
              <a:t>LOUISIANA WATERSHED INITIATIVE</a:t>
            </a:r>
          </a:p>
        </p:txBody>
      </p:sp>
      <p:pic>
        <p:nvPicPr>
          <p:cNvPr id="5" name="Picture 4">
            <a:extLst>
              <a:ext uri="{FF2B5EF4-FFF2-40B4-BE49-F238E27FC236}">
                <a16:creationId xmlns:a16="http://schemas.microsoft.com/office/drawing/2014/main" id="{0B88465C-7C00-4B32-BB7A-2CCDF34B35E7}"/>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3995044" y="5270259"/>
            <a:ext cx="874588" cy="874588"/>
          </a:xfrm>
          <a:prstGeom prst="rect">
            <a:avLst/>
          </a:prstGeom>
        </p:spPr>
      </p:pic>
      <p:sp>
        <p:nvSpPr>
          <p:cNvPr id="10" name="Oval 9">
            <a:extLst>
              <a:ext uri="{FF2B5EF4-FFF2-40B4-BE49-F238E27FC236}">
                <a16:creationId xmlns:a16="http://schemas.microsoft.com/office/drawing/2014/main" id="{10ACA244-1817-406E-B2C0-FBA78DFA4A86}"/>
              </a:ext>
            </a:extLst>
          </p:cNvPr>
          <p:cNvSpPr/>
          <p:nvPr/>
        </p:nvSpPr>
        <p:spPr>
          <a:xfrm>
            <a:off x="5484831" y="5560857"/>
            <a:ext cx="848601" cy="7981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generated with very high confidence">
            <a:extLst>
              <a:ext uri="{FF2B5EF4-FFF2-40B4-BE49-F238E27FC236}">
                <a16:creationId xmlns:a16="http://schemas.microsoft.com/office/drawing/2014/main" id="{91309BEE-20C8-46CF-A0B0-2F7429041D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8482" y="5345237"/>
            <a:ext cx="769501" cy="727790"/>
          </a:xfrm>
          <a:prstGeom prst="rect">
            <a:avLst/>
          </a:prstGeom>
        </p:spPr>
      </p:pic>
      <p:pic>
        <p:nvPicPr>
          <p:cNvPr id="13" name="Picture 12">
            <a:extLst>
              <a:ext uri="{FF2B5EF4-FFF2-40B4-BE49-F238E27FC236}">
                <a16:creationId xmlns:a16="http://schemas.microsoft.com/office/drawing/2014/main" id="{A90CA966-C7D0-46A7-89DF-BF653E26F7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1370" y="5381155"/>
            <a:ext cx="1161813" cy="655954"/>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6C47DFF6-20E6-41C6-8B78-A66789E82C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75039" y="5270258"/>
            <a:ext cx="844916" cy="798176"/>
          </a:xfrm>
          <a:prstGeom prst="rect">
            <a:avLst/>
          </a:prstGeom>
        </p:spPr>
      </p:pic>
      <p:pic>
        <p:nvPicPr>
          <p:cNvPr id="15" name="Picture 14">
            <a:extLst>
              <a:ext uri="{FF2B5EF4-FFF2-40B4-BE49-F238E27FC236}">
                <a16:creationId xmlns:a16="http://schemas.microsoft.com/office/drawing/2014/main" id="{ABF56412-E201-4C44-A9A3-60E9ED1ED0C1}"/>
              </a:ext>
            </a:extLst>
          </p:cNvPr>
          <p:cNvPicPr>
            <a:picLocks noChangeAspect="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826" y="5345078"/>
            <a:ext cx="737818" cy="740565"/>
          </a:xfrm>
          <a:prstGeom prst="rect">
            <a:avLst/>
          </a:prstGeom>
        </p:spPr>
      </p:pic>
      <p:sp>
        <p:nvSpPr>
          <p:cNvPr id="36" name="Rectangle 35">
            <a:extLst>
              <a:ext uri="{FF2B5EF4-FFF2-40B4-BE49-F238E27FC236}">
                <a16:creationId xmlns:a16="http://schemas.microsoft.com/office/drawing/2014/main" id="{DADB9ECA-10D3-4F32-BAEE-103D1055C8C9}"/>
              </a:ext>
            </a:extLst>
          </p:cNvPr>
          <p:cNvSpPr/>
          <p:nvPr/>
        </p:nvSpPr>
        <p:spPr>
          <a:xfrm>
            <a:off x="5974813" y="3244334"/>
            <a:ext cx="242374" cy="369332"/>
          </a:xfrm>
          <a:prstGeom prst="rect">
            <a:avLst/>
          </a:prstGeom>
        </p:spPr>
        <p:txBody>
          <a:bodyPr wrap="none">
            <a:spAutoFit/>
          </a:bodyPr>
          <a:lstStyle/>
          <a:p>
            <a:r>
              <a:rPr lang="en-US"/>
              <a:t> </a:t>
            </a:r>
          </a:p>
        </p:txBody>
      </p:sp>
      <p:sp>
        <p:nvSpPr>
          <p:cNvPr id="37" name="Rectangle 36">
            <a:extLst>
              <a:ext uri="{FF2B5EF4-FFF2-40B4-BE49-F238E27FC236}">
                <a16:creationId xmlns:a16="http://schemas.microsoft.com/office/drawing/2014/main" id="{4FBE4FA1-B2B3-4F7D-A504-199A955A84D3}"/>
              </a:ext>
            </a:extLst>
          </p:cNvPr>
          <p:cNvSpPr/>
          <p:nvPr/>
        </p:nvSpPr>
        <p:spPr>
          <a:xfrm>
            <a:off x="5974813" y="3244334"/>
            <a:ext cx="242374"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145641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4CF0-5D98-4C74-B70A-758A8545590B}"/>
              </a:ext>
            </a:extLst>
          </p:cNvPr>
          <p:cNvSpPr>
            <a:spLocks noGrp="1"/>
          </p:cNvSpPr>
          <p:nvPr>
            <p:ph type="title"/>
          </p:nvPr>
        </p:nvSpPr>
        <p:spPr>
          <a:xfrm>
            <a:off x="338328" y="365125"/>
            <a:ext cx="11484864" cy="1325563"/>
          </a:xfrm>
        </p:spPr>
        <p:txBody>
          <a:bodyPr>
            <a:normAutofit/>
          </a:bodyPr>
          <a:lstStyle/>
          <a:p>
            <a:r>
              <a:rPr lang="en-US" dirty="0"/>
              <a:t>Dual approach</a:t>
            </a:r>
          </a:p>
        </p:txBody>
      </p:sp>
      <p:sp>
        <p:nvSpPr>
          <p:cNvPr id="3" name="Footer Placeholder 2">
            <a:extLst>
              <a:ext uri="{FF2B5EF4-FFF2-40B4-BE49-F238E27FC236}">
                <a16:creationId xmlns:a16="http://schemas.microsoft.com/office/drawing/2014/main" id="{9BDBAB17-1288-446C-8F0E-CEA47FDC87E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LOUISIANA WATERSHED INITIATIVE</a:t>
            </a:r>
          </a:p>
        </p:txBody>
      </p:sp>
      <p:sp>
        <p:nvSpPr>
          <p:cNvPr id="4" name="Slide Number Placeholder 3">
            <a:extLst>
              <a:ext uri="{FF2B5EF4-FFF2-40B4-BE49-F238E27FC236}">
                <a16:creationId xmlns:a16="http://schemas.microsoft.com/office/drawing/2014/main" id="{9580B13A-6FC2-43CF-ABB3-F7ABC45C4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A3741-3814-0B4B-9A66-C1B0A3E46F7D}" type="slidenum">
              <a:rPr kumimoji="0" lang="en-US" sz="1800" b="1" i="0" u="none" strike="noStrike" kern="1200" cap="none" spc="0" normalizeH="0" baseline="0" noProof="0" smtClean="0">
                <a:ln>
                  <a:noFill/>
                </a:ln>
                <a:solidFill>
                  <a:srgbClr val="E7E6E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a:ln>
                <a:noFill/>
              </a:ln>
              <a:solidFill>
                <a:srgbClr val="E7E6E6"/>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4DA7DCE2-3D00-474F-9721-2FE9701C9683}"/>
              </a:ext>
            </a:extLst>
          </p:cNvPr>
          <p:cNvSpPr/>
          <p:nvPr/>
        </p:nvSpPr>
        <p:spPr>
          <a:xfrm>
            <a:off x="9046551" y="1420075"/>
            <a:ext cx="2559453" cy="1539652"/>
          </a:xfrm>
          <a:prstGeom prst="rect">
            <a:avLst/>
          </a:prstGeom>
        </p:spPr>
        <p:txBody>
          <a:bodyPr wrap="square">
            <a:spAutoFit/>
          </a:bodyPr>
          <a:lstStyle/>
          <a:p>
            <a:pPr lvl="0" algn="ctr">
              <a:lnSpc>
                <a:spcPts val="2800"/>
              </a:lnSpc>
            </a:pPr>
            <a:r>
              <a:rPr lang="en-US" sz="3200" b="1" dirty="0">
                <a:solidFill>
                  <a:srgbClr val="43838F"/>
                </a:solidFill>
              </a:rPr>
              <a:t>Watershed-based floodplain management</a:t>
            </a:r>
          </a:p>
        </p:txBody>
      </p:sp>
      <p:grpSp>
        <p:nvGrpSpPr>
          <p:cNvPr id="26" name="Group 25">
            <a:extLst>
              <a:ext uri="{FF2B5EF4-FFF2-40B4-BE49-F238E27FC236}">
                <a16:creationId xmlns:a16="http://schemas.microsoft.com/office/drawing/2014/main" id="{BE49A3FD-6580-43A6-9742-2B30D36FCE56}"/>
              </a:ext>
            </a:extLst>
          </p:cNvPr>
          <p:cNvGrpSpPr/>
          <p:nvPr/>
        </p:nvGrpSpPr>
        <p:grpSpPr>
          <a:xfrm>
            <a:off x="6045498" y="1345641"/>
            <a:ext cx="3437843" cy="1325562"/>
            <a:chOff x="4573439" y="2332540"/>
            <a:chExt cx="3437843" cy="1325562"/>
          </a:xfrm>
        </p:grpSpPr>
        <p:sp>
          <p:nvSpPr>
            <p:cNvPr id="5" name="Arrow: Right 4">
              <a:extLst>
                <a:ext uri="{FF2B5EF4-FFF2-40B4-BE49-F238E27FC236}">
                  <a16:creationId xmlns:a16="http://schemas.microsoft.com/office/drawing/2014/main" id="{7AB1BD9F-519F-40AF-AE64-01BC9B33ED47}"/>
                </a:ext>
              </a:extLst>
            </p:cNvPr>
            <p:cNvSpPr/>
            <p:nvPr/>
          </p:nvSpPr>
          <p:spPr>
            <a:xfrm>
              <a:off x="4660308" y="2332540"/>
              <a:ext cx="3350974" cy="132556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677DCC-FBBE-4F66-949D-74DDC85E1E89}"/>
                </a:ext>
              </a:extLst>
            </p:cNvPr>
            <p:cNvSpPr/>
            <p:nvPr/>
          </p:nvSpPr>
          <p:spPr>
            <a:xfrm>
              <a:off x="4573439" y="2732467"/>
              <a:ext cx="3347545" cy="523220"/>
            </a:xfrm>
            <a:prstGeom prst="rect">
              <a:avLst/>
            </a:prstGeom>
          </p:spPr>
          <p:txBody>
            <a:bodyPr wrap="square">
              <a:spAutoFit/>
            </a:bodyPr>
            <a:lstStyle/>
            <a:p>
              <a:pPr algn="ctr"/>
              <a:r>
                <a:rPr lang="en-US" sz="2800" b="1" cap="all" dirty="0">
                  <a:solidFill>
                    <a:schemeClr val="bg1"/>
                  </a:solidFill>
                  <a:latin typeface="Arial" panose="020B0604020202020204" pitchFamily="34" charset="0"/>
                  <a:cs typeface="Arial" panose="020B0604020202020204" pitchFamily="34" charset="0"/>
                </a:rPr>
                <a:t>Move toward</a:t>
              </a:r>
            </a:p>
          </p:txBody>
        </p:sp>
      </p:grpSp>
      <p:grpSp>
        <p:nvGrpSpPr>
          <p:cNvPr id="32" name="Group 31">
            <a:extLst>
              <a:ext uri="{FF2B5EF4-FFF2-40B4-BE49-F238E27FC236}">
                <a16:creationId xmlns:a16="http://schemas.microsoft.com/office/drawing/2014/main" id="{C49ABC0C-72EF-4480-9D00-42812846A87F}"/>
              </a:ext>
            </a:extLst>
          </p:cNvPr>
          <p:cNvGrpSpPr/>
          <p:nvPr/>
        </p:nvGrpSpPr>
        <p:grpSpPr>
          <a:xfrm>
            <a:off x="1250715" y="1345641"/>
            <a:ext cx="3630168" cy="4655109"/>
            <a:chOff x="1250715" y="1610946"/>
            <a:chExt cx="3630168" cy="4488399"/>
          </a:xfrm>
        </p:grpSpPr>
        <p:sp>
          <p:nvSpPr>
            <p:cNvPr id="27" name="Isosceles Triangle 26">
              <a:extLst>
                <a:ext uri="{FF2B5EF4-FFF2-40B4-BE49-F238E27FC236}">
                  <a16:creationId xmlns:a16="http://schemas.microsoft.com/office/drawing/2014/main" id="{D93EBC85-8925-4EE7-88CE-7D6E90BD08D4}"/>
                </a:ext>
              </a:extLst>
            </p:cNvPr>
            <p:cNvSpPr/>
            <p:nvPr/>
          </p:nvSpPr>
          <p:spPr>
            <a:xfrm rot="10800000">
              <a:off x="1250715" y="1610946"/>
              <a:ext cx="3630168" cy="837302"/>
            </a:xfrm>
            <a:prstGeom prst="triangle">
              <a:avLst/>
            </a:prstGeom>
            <a:solidFill>
              <a:srgbClr val="4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BB7FFE-50F6-4515-9A24-8976E327AFEF}"/>
                </a:ext>
              </a:extLst>
            </p:cNvPr>
            <p:cNvSpPr/>
            <p:nvPr/>
          </p:nvSpPr>
          <p:spPr>
            <a:xfrm>
              <a:off x="1422534" y="2771042"/>
              <a:ext cx="3276567" cy="640080"/>
            </a:xfrm>
            <a:prstGeom prst="rect">
              <a:avLst/>
            </a:prstGeom>
            <a:solidFill>
              <a:srgbClr val="979A8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2800" b="1" dirty="0"/>
                <a:t>Programs</a:t>
              </a:r>
            </a:p>
          </p:txBody>
        </p:sp>
        <p:sp>
          <p:nvSpPr>
            <p:cNvPr id="11" name="Rectangle 10">
              <a:extLst>
                <a:ext uri="{FF2B5EF4-FFF2-40B4-BE49-F238E27FC236}">
                  <a16:creationId xmlns:a16="http://schemas.microsoft.com/office/drawing/2014/main" id="{7231F14F-53BB-4AC1-BCC2-8B0EE0BCD8BB}"/>
                </a:ext>
              </a:extLst>
            </p:cNvPr>
            <p:cNvSpPr/>
            <p:nvPr/>
          </p:nvSpPr>
          <p:spPr>
            <a:xfrm>
              <a:off x="1420594" y="3481508"/>
              <a:ext cx="3276567" cy="640080"/>
            </a:xfrm>
            <a:prstGeom prst="rect">
              <a:avLst/>
            </a:prstGeom>
            <a:solidFill>
              <a:schemeClr val="accent5"/>
            </a:solidFill>
          </p:spPr>
          <p:txBody>
            <a:bodyPr lIns="182880" rIns="0" anchor="ctr">
              <a:noAutofit/>
            </a:bodyPr>
            <a:lstStyle/>
            <a:p>
              <a:pPr algn="ctr">
                <a:lnSpc>
                  <a:spcPct val="90000"/>
                </a:lnSpc>
                <a:spcBef>
                  <a:spcPts val="1000"/>
                </a:spcBef>
              </a:pPr>
              <a:r>
                <a:rPr lang="en-US" sz="2800" b="1" dirty="0">
                  <a:solidFill>
                    <a:schemeClr val="lt1"/>
                  </a:solidFill>
                </a:rPr>
                <a:t>Policies</a:t>
              </a:r>
            </a:p>
          </p:txBody>
        </p:sp>
        <p:sp>
          <p:nvSpPr>
            <p:cNvPr id="12" name="Rectangle 11">
              <a:extLst>
                <a:ext uri="{FF2B5EF4-FFF2-40B4-BE49-F238E27FC236}">
                  <a16:creationId xmlns:a16="http://schemas.microsoft.com/office/drawing/2014/main" id="{7E534DBF-44A0-45D0-A36B-18907D450BD6}"/>
                </a:ext>
              </a:extLst>
            </p:cNvPr>
            <p:cNvSpPr/>
            <p:nvPr/>
          </p:nvSpPr>
          <p:spPr>
            <a:xfrm>
              <a:off x="1420594" y="4201880"/>
              <a:ext cx="327656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gn="ctr">
                <a:lnSpc>
                  <a:spcPct val="90000"/>
                </a:lnSpc>
                <a:spcBef>
                  <a:spcPts val="1000"/>
                </a:spcBef>
              </a:pPr>
              <a:r>
                <a:rPr lang="en-US" sz="2800" b="1" dirty="0"/>
                <a:t>Practices</a:t>
              </a:r>
            </a:p>
          </p:txBody>
        </p:sp>
        <p:sp>
          <p:nvSpPr>
            <p:cNvPr id="13" name="Rectangle 12">
              <a:extLst>
                <a:ext uri="{FF2B5EF4-FFF2-40B4-BE49-F238E27FC236}">
                  <a16:creationId xmlns:a16="http://schemas.microsoft.com/office/drawing/2014/main" id="{61C00E6E-DA50-49DD-B890-0C015A97D8B3}"/>
                </a:ext>
              </a:extLst>
            </p:cNvPr>
            <p:cNvSpPr/>
            <p:nvPr/>
          </p:nvSpPr>
          <p:spPr>
            <a:xfrm>
              <a:off x="1414595" y="5333586"/>
              <a:ext cx="3276556" cy="7657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cap="all" dirty="0"/>
                <a:t>Mission</a:t>
              </a:r>
            </a:p>
          </p:txBody>
        </p:sp>
        <p:sp>
          <p:nvSpPr>
            <p:cNvPr id="14" name="Rectangle 13">
              <a:extLst>
                <a:ext uri="{FF2B5EF4-FFF2-40B4-BE49-F238E27FC236}">
                  <a16:creationId xmlns:a16="http://schemas.microsoft.com/office/drawing/2014/main" id="{E3137856-25B8-4A1A-A85D-647EC2423451}"/>
                </a:ext>
              </a:extLst>
            </p:cNvPr>
            <p:cNvSpPr/>
            <p:nvPr/>
          </p:nvSpPr>
          <p:spPr>
            <a:xfrm>
              <a:off x="1999099" y="1661770"/>
              <a:ext cx="2123439" cy="523220"/>
            </a:xfrm>
            <a:prstGeom prst="rect">
              <a:avLst/>
            </a:prstGeom>
          </p:spPr>
          <p:txBody>
            <a:bodyPr wrap="square">
              <a:spAutoFit/>
            </a:bodyPr>
            <a:lstStyle/>
            <a:p>
              <a:pPr algn="ctr"/>
              <a:r>
                <a:rPr lang="en-US" sz="2800" b="1" cap="all" dirty="0">
                  <a:solidFill>
                    <a:schemeClr val="bg1"/>
                  </a:solidFill>
                  <a:latin typeface="Arial" panose="020B0604020202020204" pitchFamily="34" charset="0"/>
                  <a:cs typeface="Arial" panose="020B0604020202020204" pitchFamily="34" charset="0"/>
                </a:rPr>
                <a:t>Align</a:t>
              </a:r>
            </a:p>
          </p:txBody>
        </p:sp>
        <p:sp>
          <p:nvSpPr>
            <p:cNvPr id="31" name="Rectangle 30">
              <a:extLst>
                <a:ext uri="{FF2B5EF4-FFF2-40B4-BE49-F238E27FC236}">
                  <a16:creationId xmlns:a16="http://schemas.microsoft.com/office/drawing/2014/main" id="{5548BD96-C5AA-4ECF-B562-5E93B0566948}"/>
                </a:ext>
              </a:extLst>
            </p:cNvPr>
            <p:cNvSpPr/>
            <p:nvPr/>
          </p:nvSpPr>
          <p:spPr>
            <a:xfrm>
              <a:off x="2581646" y="4808718"/>
              <a:ext cx="851515" cy="523220"/>
            </a:xfrm>
            <a:prstGeom prst="rect">
              <a:avLst/>
            </a:prstGeom>
          </p:spPr>
          <p:txBody>
            <a:bodyPr wrap="none">
              <a:spAutoFit/>
            </a:bodyPr>
            <a:lstStyle/>
            <a:p>
              <a:r>
                <a:rPr lang="en-US" sz="2800" b="1" dirty="0">
                  <a:solidFill>
                    <a:srgbClr val="43838F"/>
                  </a:solidFill>
                </a:rPr>
                <a:t>with</a:t>
              </a:r>
              <a:endParaRPr lang="en-US" dirty="0">
                <a:solidFill>
                  <a:srgbClr val="43838F"/>
                </a:solidFill>
              </a:endParaRPr>
            </a:p>
          </p:txBody>
        </p:sp>
      </p:grpSp>
      <p:sp>
        <p:nvSpPr>
          <p:cNvPr id="25" name="Rectangle 24">
            <a:extLst>
              <a:ext uri="{FF2B5EF4-FFF2-40B4-BE49-F238E27FC236}">
                <a16:creationId xmlns:a16="http://schemas.microsoft.com/office/drawing/2014/main" id="{7655E285-B4B5-4398-93A6-5C7B86676FCF}"/>
              </a:ext>
            </a:extLst>
          </p:cNvPr>
          <p:cNvSpPr/>
          <p:nvPr/>
        </p:nvSpPr>
        <p:spPr>
          <a:xfrm>
            <a:off x="2366556" y="2063597"/>
            <a:ext cx="1388522" cy="523220"/>
          </a:xfrm>
          <a:prstGeom prst="rect">
            <a:avLst/>
          </a:prstGeom>
        </p:spPr>
        <p:txBody>
          <a:bodyPr wrap="none">
            <a:spAutoFit/>
          </a:bodyPr>
          <a:lstStyle/>
          <a:p>
            <a:r>
              <a:rPr lang="en-US" sz="2800" b="1" dirty="0">
                <a:solidFill>
                  <a:srgbClr val="43838F"/>
                </a:solidFill>
              </a:rPr>
              <a:t>existing</a:t>
            </a:r>
            <a:endParaRPr lang="en-US" dirty="0">
              <a:solidFill>
                <a:srgbClr val="43838F"/>
              </a:solidFill>
            </a:endParaRPr>
          </a:p>
        </p:txBody>
      </p:sp>
      <p:grpSp>
        <p:nvGrpSpPr>
          <p:cNvPr id="8" name="Group 7">
            <a:extLst>
              <a:ext uri="{FF2B5EF4-FFF2-40B4-BE49-F238E27FC236}">
                <a16:creationId xmlns:a16="http://schemas.microsoft.com/office/drawing/2014/main" id="{464933E2-4405-4321-9D0A-1254E08213DD}"/>
              </a:ext>
            </a:extLst>
          </p:cNvPr>
          <p:cNvGrpSpPr/>
          <p:nvPr/>
        </p:nvGrpSpPr>
        <p:grpSpPr>
          <a:xfrm>
            <a:off x="6316530" y="3034161"/>
            <a:ext cx="4884622" cy="2788070"/>
            <a:chOff x="6316530" y="3034161"/>
            <a:chExt cx="4884622" cy="2788070"/>
          </a:xfrm>
        </p:grpSpPr>
        <p:pic>
          <p:nvPicPr>
            <p:cNvPr id="28" name="Picture 27">
              <a:extLst>
                <a:ext uri="{FF2B5EF4-FFF2-40B4-BE49-F238E27FC236}">
                  <a16:creationId xmlns:a16="http://schemas.microsoft.com/office/drawing/2014/main" id="{E9FC1D52-1102-4E81-A383-6445024D28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6530" y="3034161"/>
              <a:ext cx="4884622" cy="2788070"/>
            </a:xfrm>
            <a:prstGeom prst="rect">
              <a:avLst/>
            </a:prstGeom>
          </p:spPr>
        </p:pic>
        <p:sp>
          <p:nvSpPr>
            <p:cNvPr id="6" name="TextBox 5">
              <a:extLst>
                <a:ext uri="{FF2B5EF4-FFF2-40B4-BE49-F238E27FC236}">
                  <a16:creationId xmlns:a16="http://schemas.microsoft.com/office/drawing/2014/main" id="{F1FE855E-64C7-4DD5-BDAA-6B46630503AD}"/>
                </a:ext>
              </a:extLst>
            </p:cNvPr>
            <p:cNvSpPr txBox="1"/>
            <p:nvPr/>
          </p:nvSpPr>
          <p:spPr>
            <a:xfrm>
              <a:off x="6435090" y="3285680"/>
              <a:ext cx="1828800" cy="366039"/>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601062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C4F6-5419-4109-95B6-EDE512227404}"/>
              </a:ext>
            </a:extLst>
          </p:cNvPr>
          <p:cNvSpPr>
            <a:spLocks noGrp="1"/>
          </p:cNvSpPr>
          <p:nvPr>
            <p:ph type="title"/>
          </p:nvPr>
        </p:nvSpPr>
        <p:spPr/>
        <p:txBody>
          <a:bodyPr/>
          <a:lstStyle/>
          <a:p>
            <a:r>
              <a:rPr lang="en-US"/>
              <a:t>Timeline</a:t>
            </a:r>
          </a:p>
        </p:txBody>
      </p:sp>
      <p:sp>
        <p:nvSpPr>
          <p:cNvPr id="7" name="Footer Placeholder 3">
            <a:extLst>
              <a:ext uri="{FF2B5EF4-FFF2-40B4-BE49-F238E27FC236}">
                <a16:creationId xmlns:a16="http://schemas.microsoft.com/office/drawing/2014/main" id="{CBA96860-0424-4F0E-BD31-D2A83D046DB8}"/>
              </a:ext>
            </a:extLst>
          </p:cNvPr>
          <p:cNvSpPr>
            <a:spLocks noGrp="1"/>
          </p:cNvSpPr>
          <p:nvPr>
            <p:ph type="ftr" sz="quarter" idx="11"/>
          </p:nvPr>
        </p:nvSpPr>
        <p:spPr/>
        <p:txBody>
          <a:bodyPr/>
          <a:lstStyle/>
          <a:p>
            <a:r>
              <a:rPr lang="en-US"/>
              <a:t>LOUISIANA WATERSHED INITIATIVE</a:t>
            </a:r>
          </a:p>
        </p:txBody>
      </p:sp>
      <p:sp>
        <p:nvSpPr>
          <p:cNvPr id="5" name="Slide Number Placeholder 4">
            <a:extLst>
              <a:ext uri="{FF2B5EF4-FFF2-40B4-BE49-F238E27FC236}">
                <a16:creationId xmlns:a16="http://schemas.microsoft.com/office/drawing/2014/main" id="{5441C378-06CE-44BA-8875-28BC62619BFA}"/>
              </a:ext>
            </a:extLst>
          </p:cNvPr>
          <p:cNvSpPr>
            <a:spLocks noGrp="1"/>
          </p:cNvSpPr>
          <p:nvPr>
            <p:ph type="sldNum" sz="quarter" idx="12"/>
          </p:nvPr>
        </p:nvSpPr>
        <p:spPr/>
        <p:txBody>
          <a:bodyPr vert="horz" lIns="91440" tIns="45720" rIns="91440" bIns="45720" rtlCol="0" anchor="ctr">
            <a:normAutofit/>
          </a:bodyPr>
          <a:lstStyle/>
          <a:p>
            <a:pPr>
              <a:spcAft>
                <a:spcPts val="600"/>
              </a:spcAft>
            </a:pPr>
            <a:fld id="{032A3741-3814-0B4B-9A66-C1B0A3E46F7D}" type="slidenum">
              <a:rPr lang="en-US" sz="1200" smtClean="0">
                <a:solidFill>
                  <a:schemeClr val="tx1">
                    <a:tint val="75000"/>
                  </a:schemeClr>
                </a:solidFill>
                <a:latin typeface="+mn-lt"/>
              </a:rPr>
              <a:pPr>
                <a:spcAft>
                  <a:spcPts val="600"/>
                </a:spcAft>
              </a:pPr>
              <a:t>6</a:t>
            </a:fld>
            <a:endParaRPr lang="en-US" sz="1200">
              <a:solidFill>
                <a:schemeClr val="tx1">
                  <a:tint val="75000"/>
                </a:schemeClr>
              </a:solidFill>
              <a:latin typeface="+mn-lt"/>
            </a:endParaRPr>
          </a:p>
        </p:txBody>
      </p:sp>
      <p:pic>
        <p:nvPicPr>
          <p:cNvPr id="3" name="Picture 2">
            <a:extLst>
              <a:ext uri="{FF2B5EF4-FFF2-40B4-BE49-F238E27FC236}">
                <a16:creationId xmlns:a16="http://schemas.microsoft.com/office/drawing/2014/main" id="{A37CA167-1203-4AD0-A296-9FF3ECD50D5A}"/>
              </a:ext>
            </a:extLst>
          </p:cNvPr>
          <p:cNvPicPr>
            <a:picLocks noChangeAspect="1"/>
          </p:cNvPicPr>
          <p:nvPr/>
        </p:nvPicPr>
        <p:blipFill>
          <a:blip r:embed="rId3"/>
          <a:stretch>
            <a:fillRect/>
          </a:stretch>
        </p:blipFill>
        <p:spPr>
          <a:xfrm>
            <a:off x="240286" y="1481159"/>
            <a:ext cx="11680948" cy="3895682"/>
          </a:xfrm>
          <a:prstGeom prst="rect">
            <a:avLst/>
          </a:prstGeom>
        </p:spPr>
      </p:pic>
    </p:spTree>
    <p:extLst>
      <p:ext uri="{BB962C8B-B14F-4D97-AF65-F5344CB8AC3E}">
        <p14:creationId xmlns:p14="http://schemas.microsoft.com/office/powerpoint/2010/main" val="304310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4FE626F1-FB75-4C7B-AD3A-A21EF57AFE6C}"/>
              </a:ext>
            </a:extLst>
          </p:cNvPr>
          <p:cNvSpPr/>
          <p:nvPr/>
        </p:nvSpPr>
        <p:spPr>
          <a:xfrm>
            <a:off x="4145032" y="800009"/>
            <a:ext cx="5266490" cy="526649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5C7FB49-3B3C-4400-99AB-1F618148FE63}"/>
              </a:ext>
            </a:extLst>
          </p:cNvPr>
          <p:cNvSpPr/>
          <p:nvPr/>
        </p:nvSpPr>
        <p:spPr>
          <a:xfrm>
            <a:off x="6199017" y="2860327"/>
            <a:ext cx="1137345" cy="1137345"/>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B607B4B-3D7C-4DDA-985E-7EFCABE06932}"/>
              </a:ext>
            </a:extLst>
          </p:cNvPr>
          <p:cNvSpPr/>
          <p:nvPr/>
        </p:nvSpPr>
        <p:spPr>
          <a:xfrm>
            <a:off x="5676192" y="4099609"/>
            <a:ext cx="428962" cy="428962"/>
          </a:xfrm>
          <a:prstGeom prst="ellipse">
            <a:avLst/>
          </a:prstGeom>
          <a:noFill/>
          <a:ln w="5715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89B179D-020C-4210-9E86-1E072D50F5E8}"/>
              </a:ext>
            </a:extLst>
          </p:cNvPr>
          <p:cNvCxnSpPr>
            <a:cxnSpLocks/>
            <a:stCxn id="12" idx="3"/>
          </p:cNvCxnSpPr>
          <p:nvPr/>
        </p:nvCxnSpPr>
        <p:spPr>
          <a:xfrm flipH="1">
            <a:off x="5275729" y="4465751"/>
            <a:ext cx="463283" cy="64535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Picture 32" descr="A close up of graphics&#10;&#10;Description generated with high confidence">
            <a:extLst>
              <a:ext uri="{FF2B5EF4-FFF2-40B4-BE49-F238E27FC236}">
                <a16:creationId xmlns:a16="http://schemas.microsoft.com/office/drawing/2014/main" id="{124FC58A-CC8B-4C9D-97BF-8582E26DF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346" y="653171"/>
            <a:ext cx="5572430" cy="5551658"/>
          </a:xfrm>
          <a:prstGeom prst="rect">
            <a:avLst/>
          </a:prstGeom>
        </p:spPr>
      </p:pic>
      <p:sp>
        <p:nvSpPr>
          <p:cNvPr id="34" name="TextBox 33">
            <a:extLst>
              <a:ext uri="{FF2B5EF4-FFF2-40B4-BE49-F238E27FC236}">
                <a16:creationId xmlns:a16="http://schemas.microsoft.com/office/drawing/2014/main" id="{F9E1E20A-6DF3-4807-A470-D5D757D08177}"/>
              </a:ext>
            </a:extLst>
          </p:cNvPr>
          <p:cNvSpPr txBox="1"/>
          <p:nvPr/>
        </p:nvSpPr>
        <p:spPr>
          <a:xfrm>
            <a:off x="5810792" y="2013102"/>
            <a:ext cx="1625331" cy="344069"/>
          </a:xfrm>
          <a:prstGeom prst="rect">
            <a:avLst/>
          </a:prstGeom>
          <a:noFill/>
        </p:spPr>
        <p:txBody>
          <a:bodyPr wrap="square" lIns="0" tIns="0" rIns="0" bIns="0" rtlCol="0">
            <a:noAutofit/>
          </a:bodyPr>
          <a:lstStyle/>
          <a:p>
            <a:pPr algn="ctr">
              <a:lnSpc>
                <a:spcPct val="90000"/>
              </a:lnSpc>
              <a:spcBef>
                <a:spcPts val="200"/>
              </a:spcBef>
              <a:spcAft>
                <a:spcPts val="400"/>
              </a:spcAft>
            </a:pPr>
            <a:r>
              <a:rPr lang="en-US" sz="1700" b="1">
                <a:solidFill>
                  <a:schemeClr val="bg1"/>
                </a:solidFill>
              </a:rPr>
              <a:t>FUNDING</a:t>
            </a:r>
          </a:p>
        </p:txBody>
      </p:sp>
      <p:sp>
        <p:nvSpPr>
          <p:cNvPr id="35" name="TextBox 34">
            <a:extLst>
              <a:ext uri="{FF2B5EF4-FFF2-40B4-BE49-F238E27FC236}">
                <a16:creationId xmlns:a16="http://schemas.microsoft.com/office/drawing/2014/main" id="{F84E6B0B-1B40-472F-9617-06BEDBC5D6AE}"/>
              </a:ext>
            </a:extLst>
          </p:cNvPr>
          <p:cNvSpPr txBox="1"/>
          <p:nvPr/>
        </p:nvSpPr>
        <p:spPr>
          <a:xfrm>
            <a:off x="6313655" y="5405947"/>
            <a:ext cx="1625331" cy="344069"/>
          </a:xfrm>
          <a:prstGeom prst="rect">
            <a:avLst/>
          </a:prstGeom>
          <a:noFill/>
        </p:spPr>
        <p:txBody>
          <a:bodyPr wrap="square" lIns="0" tIns="0" rIns="0" bIns="0" rtlCol="0">
            <a:noAutofit/>
          </a:bodyPr>
          <a:lstStyle/>
          <a:p>
            <a:pPr algn="ctr">
              <a:lnSpc>
                <a:spcPct val="90000"/>
              </a:lnSpc>
              <a:spcBef>
                <a:spcPts val="200"/>
              </a:spcBef>
              <a:spcAft>
                <a:spcPts val="400"/>
              </a:spcAft>
            </a:pPr>
            <a:r>
              <a:rPr lang="en-US" sz="1700" b="1">
                <a:solidFill>
                  <a:schemeClr val="bg1"/>
                </a:solidFill>
              </a:rPr>
              <a:t>STANDARDS</a:t>
            </a:r>
          </a:p>
        </p:txBody>
      </p:sp>
      <p:sp>
        <p:nvSpPr>
          <p:cNvPr id="36" name="TextBox 35">
            <a:extLst>
              <a:ext uri="{FF2B5EF4-FFF2-40B4-BE49-F238E27FC236}">
                <a16:creationId xmlns:a16="http://schemas.microsoft.com/office/drawing/2014/main" id="{FCC9E361-47D8-4BED-82B9-E24660ABD36A}"/>
              </a:ext>
            </a:extLst>
          </p:cNvPr>
          <p:cNvSpPr txBox="1"/>
          <p:nvPr/>
        </p:nvSpPr>
        <p:spPr>
          <a:xfrm>
            <a:off x="7386965" y="2365555"/>
            <a:ext cx="1625331" cy="569966"/>
          </a:xfrm>
          <a:prstGeom prst="rect">
            <a:avLst/>
          </a:prstGeom>
          <a:noFill/>
        </p:spPr>
        <p:txBody>
          <a:bodyPr wrap="square" lIns="0" tIns="0" rIns="0" bIns="0" rtlCol="0">
            <a:noAutofit/>
          </a:bodyPr>
          <a:lstStyle/>
          <a:p>
            <a:pPr algn="ctr">
              <a:lnSpc>
                <a:spcPct val="90000"/>
              </a:lnSpc>
              <a:spcBef>
                <a:spcPts val="200"/>
              </a:spcBef>
              <a:spcAft>
                <a:spcPts val="400"/>
              </a:spcAft>
            </a:pPr>
            <a:r>
              <a:rPr lang="en-US" sz="1600" b="1">
                <a:solidFill>
                  <a:srgbClr val="43838F"/>
                </a:solidFill>
              </a:rPr>
              <a:t>INTEGRATED PLANNING</a:t>
            </a:r>
          </a:p>
        </p:txBody>
      </p:sp>
      <p:sp>
        <p:nvSpPr>
          <p:cNvPr id="37" name="TextBox 36">
            <a:extLst>
              <a:ext uri="{FF2B5EF4-FFF2-40B4-BE49-F238E27FC236}">
                <a16:creationId xmlns:a16="http://schemas.microsoft.com/office/drawing/2014/main" id="{DE83BD7B-9A1D-457A-8AF7-AAFE7839D4A7}"/>
              </a:ext>
            </a:extLst>
          </p:cNvPr>
          <p:cNvSpPr txBox="1"/>
          <p:nvPr/>
        </p:nvSpPr>
        <p:spPr>
          <a:xfrm>
            <a:off x="4310879" y="2892679"/>
            <a:ext cx="1625331" cy="569966"/>
          </a:xfrm>
          <a:prstGeom prst="rect">
            <a:avLst/>
          </a:prstGeom>
          <a:noFill/>
        </p:spPr>
        <p:txBody>
          <a:bodyPr wrap="square" lIns="0" tIns="0" rIns="0" bIns="0" rtlCol="0">
            <a:noAutofit/>
          </a:bodyPr>
          <a:lstStyle/>
          <a:p>
            <a:pPr algn="ctr">
              <a:lnSpc>
                <a:spcPct val="90000"/>
              </a:lnSpc>
              <a:spcBef>
                <a:spcPts val="200"/>
              </a:spcBef>
              <a:spcAft>
                <a:spcPts val="400"/>
              </a:spcAft>
            </a:pPr>
            <a:r>
              <a:rPr lang="en-US" sz="1600" b="1">
                <a:solidFill>
                  <a:schemeClr val="bg1"/>
                </a:solidFill>
              </a:rPr>
              <a:t>CAPABILITY &amp; CAPACITY</a:t>
            </a:r>
          </a:p>
        </p:txBody>
      </p:sp>
      <p:pic>
        <p:nvPicPr>
          <p:cNvPr id="23" name="Graphic 22" descr="Brain in head">
            <a:extLst>
              <a:ext uri="{FF2B5EF4-FFF2-40B4-BE49-F238E27FC236}">
                <a16:creationId xmlns:a16="http://schemas.microsoft.com/office/drawing/2014/main" id="{3D968470-1383-4C83-8634-A5CBE33477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702238" y="2133086"/>
            <a:ext cx="750575" cy="750575"/>
          </a:xfrm>
          <a:prstGeom prst="rect">
            <a:avLst/>
          </a:prstGeom>
        </p:spPr>
      </p:pic>
      <p:pic>
        <p:nvPicPr>
          <p:cNvPr id="30" name="Graphic 29" descr="Playbook">
            <a:extLst>
              <a:ext uri="{FF2B5EF4-FFF2-40B4-BE49-F238E27FC236}">
                <a16:creationId xmlns:a16="http://schemas.microsoft.com/office/drawing/2014/main" id="{E464956A-1704-47FE-B203-DF469E001D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580171" y="1453571"/>
            <a:ext cx="921588" cy="869248"/>
          </a:xfrm>
          <a:prstGeom prst="rect">
            <a:avLst/>
          </a:prstGeom>
        </p:spPr>
      </p:pic>
      <p:grpSp>
        <p:nvGrpSpPr>
          <p:cNvPr id="14" name="Group 13">
            <a:extLst>
              <a:ext uri="{FF2B5EF4-FFF2-40B4-BE49-F238E27FC236}">
                <a16:creationId xmlns:a16="http://schemas.microsoft.com/office/drawing/2014/main" id="{0838FEB7-1973-4592-8E6B-470E10E2839D}"/>
              </a:ext>
            </a:extLst>
          </p:cNvPr>
          <p:cNvGrpSpPr>
            <a:grpSpLocks noChangeAspect="1"/>
          </p:cNvGrpSpPr>
          <p:nvPr/>
        </p:nvGrpSpPr>
        <p:grpSpPr>
          <a:xfrm>
            <a:off x="5810792" y="1047644"/>
            <a:ext cx="967135" cy="830997"/>
            <a:chOff x="-1933434" y="8347136"/>
            <a:chExt cx="1504137" cy="1292411"/>
          </a:xfrm>
        </p:grpSpPr>
        <p:cxnSp>
          <p:nvCxnSpPr>
            <p:cNvPr id="15" name="Straight Connector 14">
              <a:extLst>
                <a:ext uri="{FF2B5EF4-FFF2-40B4-BE49-F238E27FC236}">
                  <a16:creationId xmlns:a16="http://schemas.microsoft.com/office/drawing/2014/main" id="{D2EA3FA1-F5BF-491F-98B8-E7FB7196CE4A}"/>
                </a:ext>
              </a:extLst>
            </p:cNvPr>
            <p:cNvCxnSpPr/>
            <p:nvPr/>
          </p:nvCxnSpPr>
          <p:spPr>
            <a:xfrm>
              <a:off x="-1808897" y="8687830"/>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BDCF70-DB45-423A-90D7-241982266E96}"/>
                </a:ext>
              </a:extLst>
            </p:cNvPr>
            <p:cNvCxnSpPr/>
            <p:nvPr/>
          </p:nvCxnSpPr>
          <p:spPr>
            <a:xfrm>
              <a:off x="-1648209" y="8890812"/>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2D29DC-01EE-448D-B0E5-E8E8E6CCF0D3}"/>
                </a:ext>
              </a:extLst>
            </p:cNvPr>
            <p:cNvCxnSpPr/>
            <p:nvPr/>
          </p:nvCxnSpPr>
          <p:spPr>
            <a:xfrm>
              <a:off x="-1933434" y="9107381"/>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90F955-13B0-44CD-982B-A7E398C283E2}"/>
                </a:ext>
              </a:extLst>
            </p:cNvPr>
            <p:cNvCxnSpPr/>
            <p:nvPr/>
          </p:nvCxnSpPr>
          <p:spPr>
            <a:xfrm>
              <a:off x="-1737224" y="9323949"/>
              <a:ext cx="7490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3C33492-9B26-47D3-895A-BC7799A4458A}"/>
                </a:ext>
              </a:extLst>
            </p:cNvPr>
            <p:cNvSpPr/>
            <p:nvPr/>
          </p:nvSpPr>
          <p:spPr>
            <a:xfrm>
              <a:off x="-1335470" y="8575534"/>
              <a:ext cx="906173" cy="906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41E5D8-DBCC-451B-8F5C-581916CF86D5}"/>
                </a:ext>
              </a:extLst>
            </p:cNvPr>
            <p:cNvSpPr txBox="1"/>
            <p:nvPr/>
          </p:nvSpPr>
          <p:spPr>
            <a:xfrm>
              <a:off x="-1244820" y="8347136"/>
              <a:ext cx="735954" cy="1292411"/>
            </a:xfrm>
            <a:prstGeom prst="rect">
              <a:avLst/>
            </a:prstGeom>
            <a:noFill/>
            <a:ln>
              <a:noFill/>
            </a:ln>
          </p:spPr>
          <p:txBody>
            <a:bodyPr wrap="none" rtlCol="0">
              <a:spAutoFit/>
            </a:bodyPr>
            <a:lstStyle/>
            <a:p>
              <a:r>
                <a:rPr lang="en-US" sz="4800" b="1">
                  <a:solidFill>
                    <a:srgbClr val="AFBD4E"/>
                  </a:solidFill>
                </a:rPr>
                <a:t>$</a:t>
              </a:r>
            </a:p>
          </p:txBody>
        </p:sp>
      </p:grpSp>
      <p:sp>
        <p:nvSpPr>
          <p:cNvPr id="11" name="TextBox 10">
            <a:extLst>
              <a:ext uri="{FF2B5EF4-FFF2-40B4-BE49-F238E27FC236}">
                <a16:creationId xmlns:a16="http://schemas.microsoft.com/office/drawing/2014/main" id="{F5D11BBF-D28D-45A6-814F-68789A15E217}"/>
              </a:ext>
            </a:extLst>
          </p:cNvPr>
          <p:cNvSpPr txBox="1"/>
          <p:nvPr/>
        </p:nvSpPr>
        <p:spPr>
          <a:xfrm>
            <a:off x="5005010" y="3745259"/>
            <a:ext cx="1126771" cy="344069"/>
          </a:xfrm>
          <a:prstGeom prst="rect">
            <a:avLst/>
          </a:prstGeom>
          <a:noFill/>
        </p:spPr>
        <p:txBody>
          <a:bodyPr wrap="square" rtlCol="0">
            <a:spAutoFit/>
          </a:bodyPr>
          <a:lstStyle/>
          <a:p>
            <a:pPr algn="ctr">
              <a:lnSpc>
                <a:spcPct val="90000"/>
              </a:lnSpc>
              <a:spcBef>
                <a:spcPts val="200"/>
              </a:spcBef>
              <a:spcAft>
                <a:spcPts val="400"/>
              </a:spcAft>
            </a:pPr>
            <a:r>
              <a:rPr lang="en-US" b="1">
                <a:solidFill>
                  <a:srgbClr val="43838F"/>
                </a:solidFill>
              </a:rPr>
              <a:t>DATA</a:t>
            </a:r>
          </a:p>
        </p:txBody>
      </p:sp>
      <p:grpSp>
        <p:nvGrpSpPr>
          <p:cNvPr id="42" name="Group 41">
            <a:extLst>
              <a:ext uri="{FF2B5EF4-FFF2-40B4-BE49-F238E27FC236}">
                <a16:creationId xmlns:a16="http://schemas.microsoft.com/office/drawing/2014/main" id="{C6931575-E1EC-4EA2-A75E-87506EDF4D29}"/>
              </a:ext>
            </a:extLst>
          </p:cNvPr>
          <p:cNvGrpSpPr>
            <a:grpSpLocks noChangeAspect="1"/>
          </p:cNvGrpSpPr>
          <p:nvPr/>
        </p:nvGrpSpPr>
        <p:grpSpPr>
          <a:xfrm>
            <a:off x="5210122" y="4200090"/>
            <a:ext cx="315182" cy="384367"/>
            <a:chOff x="4306139" y="4703426"/>
            <a:chExt cx="829425" cy="1011501"/>
          </a:xfrm>
        </p:grpSpPr>
        <p:sp>
          <p:nvSpPr>
            <p:cNvPr id="40" name="Oval 39">
              <a:extLst>
                <a:ext uri="{FF2B5EF4-FFF2-40B4-BE49-F238E27FC236}">
                  <a16:creationId xmlns:a16="http://schemas.microsoft.com/office/drawing/2014/main" id="{2EF9EE91-F28A-49B1-A5DD-8F80EB986B95}"/>
                </a:ext>
              </a:extLst>
            </p:cNvPr>
            <p:cNvSpPr/>
            <p:nvPr/>
          </p:nvSpPr>
          <p:spPr>
            <a:xfrm>
              <a:off x="4706602" y="4703426"/>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A7E5B5E-FB8F-4DE3-B79D-03AF5D8B1603}"/>
                </a:ext>
              </a:extLst>
            </p:cNvPr>
            <p:cNvCxnSpPr>
              <a:cxnSpLocks/>
              <a:stCxn id="40" idx="3"/>
            </p:cNvCxnSpPr>
            <p:nvPr/>
          </p:nvCxnSpPr>
          <p:spPr>
            <a:xfrm flipH="1">
              <a:off x="4306139" y="5069568"/>
              <a:ext cx="463283" cy="645359"/>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21AD81AD-63C4-451F-95B7-44DA39BE0503}"/>
              </a:ext>
            </a:extLst>
          </p:cNvPr>
          <p:cNvSpPr txBox="1"/>
          <p:nvPr/>
        </p:nvSpPr>
        <p:spPr>
          <a:xfrm>
            <a:off x="7290456" y="4246279"/>
            <a:ext cx="1915688" cy="316112"/>
          </a:xfrm>
          <a:prstGeom prst="rect">
            <a:avLst/>
          </a:prstGeom>
          <a:noFill/>
        </p:spPr>
        <p:txBody>
          <a:bodyPr wrap="square" rtlCol="0">
            <a:spAutoFit/>
          </a:bodyPr>
          <a:lstStyle/>
          <a:p>
            <a:pPr algn="ctr">
              <a:lnSpc>
                <a:spcPct val="90000"/>
              </a:lnSpc>
              <a:spcBef>
                <a:spcPts val="200"/>
              </a:spcBef>
              <a:spcAft>
                <a:spcPts val="400"/>
              </a:spcAft>
            </a:pPr>
            <a:r>
              <a:rPr lang="en-US" sz="1600" b="1">
                <a:solidFill>
                  <a:schemeClr val="bg1"/>
                </a:solidFill>
              </a:rPr>
              <a:t>ENGAGEMENT</a:t>
            </a:r>
          </a:p>
        </p:txBody>
      </p:sp>
      <p:pic>
        <p:nvPicPr>
          <p:cNvPr id="45" name="Picture 44" descr="A close up of a sign&#10;&#10;Description generated with high confidence">
            <a:extLst>
              <a:ext uri="{FF2B5EF4-FFF2-40B4-BE49-F238E27FC236}">
                <a16:creationId xmlns:a16="http://schemas.microsoft.com/office/drawing/2014/main" id="{3B062EA1-F9C9-4AB9-B3BB-47BD53F42402}"/>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19274" y="4465508"/>
            <a:ext cx="759386" cy="823650"/>
          </a:xfrm>
          <a:prstGeom prst="rect">
            <a:avLst/>
          </a:prstGeom>
        </p:spPr>
      </p:pic>
      <p:grpSp>
        <p:nvGrpSpPr>
          <p:cNvPr id="46" name="Group 45">
            <a:extLst>
              <a:ext uri="{FF2B5EF4-FFF2-40B4-BE49-F238E27FC236}">
                <a16:creationId xmlns:a16="http://schemas.microsoft.com/office/drawing/2014/main" id="{219CD2BE-9CCE-4FAE-B850-3A1E5F8D20AD}"/>
              </a:ext>
            </a:extLst>
          </p:cNvPr>
          <p:cNvGrpSpPr>
            <a:grpSpLocks noChangeAspect="1"/>
          </p:cNvGrpSpPr>
          <p:nvPr/>
        </p:nvGrpSpPr>
        <p:grpSpPr>
          <a:xfrm rot="7481118">
            <a:off x="5425117" y="4428541"/>
            <a:ext cx="404246" cy="374103"/>
            <a:chOff x="4029492" y="4671714"/>
            <a:chExt cx="1063805" cy="984490"/>
          </a:xfrm>
        </p:grpSpPr>
        <p:sp>
          <p:nvSpPr>
            <p:cNvPr id="47" name="Oval 46">
              <a:extLst>
                <a:ext uri="{FF2B5EF4-FFF2-40B4-BE49-F238E27FC236}">
                  <a16:creationId xmlns:a16="http://schemas.microsoft.com/office/drawing/2014/main" id="{488599ED-1270-48AD-B0FA-E00E4D67126E}"/>
                </a:ext>
              </a:extLst>
            </p:cNvPr>
            <p:cNvSpPr/>
            <p:nvPr/>
          </p:nvSpPr>
          <p:spPr>
            <a:xfrm>
              <a:off x="4664334" y="4671714"/>
              <a:ext cx="428963"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605E2B0-EE1F-4F6C-A9C6-FBCDA18F5033}"/>
                </a:ext>
              </a:extLst>
            </p:cNvPr>
            <p:cNvCxnSpPr>
              <a:cxnSpLocks/>
            </p:cNvCxnSpPr>
            <p:nvPr/>
          </p:nvCxnSpPr>
          <p:spPr>
            <a:xfrm rot="14118882" flipH="1" flipV="1">
              <a:off x="4291342" y="5005366"/>
              <a:ext cx="388988" cy="912687"/>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05D4E010-B340-43FF-9031-FE7FEA1F8AD5}"/>
              </a:ext>
            </a:extLst>
          </p:cNvPr>
          <p:cNvGrpSpPr>
            <a:grpSpLocks noChangeAspect="1"/>
          </p:cNvGrpSpPr>
          <p:nvPr/>
        </p:nvGrpSpPr>
        <p:grpSpPr>
          <a:xfrm>
            <a:off x="5690878" y="4377894"/>
            <a:ext cx="268954" cy="339784"/>
            <a:chOff x="4306139" y="4820751"/>
            <a:chExt cx="707772" cy="894176"/>
          </a:xfrm>
        </p:grpSpPr>
        <p:sp>
          <p:nvSpPr>
            <p:cNvPr id="50" name="Oval 49">
              <a:extLst>
                <a:ext uri="{FF2B5EF4-FFF2-40B4-BE49-F238E27FC236}">
                  <a16:creationId xmlns:a16="http://schemas.microsoft.com/office/drawing/2014/main" id="{4EA88DD2-7138-4004-AF56-C0B2C519A392}"/>
                </a:ext>
              </a:extLst>
            </p:cNvPr>
            <p:cNvSpPr/>
            <p:nvPr/>
          </p:nvSpPr>
          <p:spPr>
            <a:xfrm>
              <a:off x="4584949" y="4820751"/>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BD9D29E6-C7FA-44CB-B314-CC02D5965EF3}"/>
                </a:ext>
              </a:extLst>
            </p:cNvPr>
            <p:cNvCxnSpPr>
              <a:cxnSpLocks/>
            </p:cNvCxnSpPr>
            <p:nvPr/>
          </p:nvCxnSpPr>
          <p:spPr>
            <a:xfrm flipH="1">
              <a:off x="4306139" y="5228441"/>
              <a:ext cx="349636" cy="486486"/>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1776C87-1AB3-4EDD-A9DC-DF3B593FF151}"/>
              </a:ext>
            </a:extLst>
          </p:cNvPr>
          <p:cNvGrpSpPr>
            <a:grpSpLocks noChangeAspect="1"/>
          </p:cNvGrpSpPr>
          <p:nvPr/>
        </p:nvGrpSpPr>
        <p:grpSpPr>
          <a:xfrm rot="6334440">
            <a:off x="4974376" y="4401257"/>
            <a:ext cx="308374" cy="285562"/>
            <a:chOff x="4324056" y="4703426"/>
            <a:chExt cx="811508" cy="751485"/>
          </a:xfrm>
        </p:grpSpPr>
        <p:sp>
          <p:nvSpPr>
            <p:cNvPr id="53" name="Oval 52">
              <a:extLst>
                <a:ext uri="{FF2B5EF4-FFF2-40B4-BE49-F238E27FC236}">
                  <a16:creationId xmlns:a16="http://schemas.microsoft.com/office/drawing/2014/main" id="{6FA03CDA-E329-4862-935F-E3406746426E}"/>
                </a:ext>
              </a:extLst>
            </p:cNvPr>
            <p:cNvSpPr/>
            <p:nvPr/>
          </p:nvSpPr>
          <p:spPr>
            <a:xfrm>
              <a:off x="4706602" y="4703426"/>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3C852D0C-0041-4980-AC0F-22D8083DF945}"/>
                </a:ext>
              </a:extLst>
            </p:cNvPr>
            <p:cNvCxnSpPr>
              <a:cxnSpLocks/>
              <a:stCxn id="53" idx="3"/>
            </p:cNvCxnSpPr>
            <p:nvPr/>
          </p:nvCxnSpPr>
          <p:spPr>
            <a:xfrm rot="14732548" flipH="1" flipV="1">
              <a:off x="4444089" y="5046062"/>
              <a:ext cx="288816" cy="528881"/>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2FDE0C5-B1EE-4C51-9533-B5F2BB46F732}"/>
              </a:ext>
            </a:extLst>
          </p:cNvPr>
          <p:cNvGrpSpPr>
            <a:grpSpLocks noChangeAspect="1"/>
          </p:cNvGrpSpPr>
          <p:nvPr/>
        </p:nvGrpSpPr>
        <p:grpSpPr>
          <a:xfrm>
            <a:off x="4715941" y="4248770"/>
            <a:ext cx="308374" cy="285562"/>
            <a:chOff x="4324056" y="4703426"/>
            <a:chExt cx="811508" cy="751485"/>
          </a:xfrm>
        </p:grpSpPr>
        <p:sp>
          <p:nvSpPr>
            <p:cNvPr id="61" name="Oval 60">
              <a:extLst>
                <a:ext uri="{FF2B5EF4-FFF2-40B4-BE49-F238E27FC236}">
                  <a16:creationId xmlns:a16="http://schemas.microsoft.com/office/drawing/2014/main" id="{A4A89C73-979D-4917-9C86-8910EB17D305}"/>
                </a:ext>
              </a:extLst>
            </p:cNvPr>
            <p:cNvSpPr/>
            <p:nvPr/>
          </p:nvSpPr>
          <p:spPr>
            <a:xfrm>
              <a:off x="4706602" y="4703426"/>
              <a:ext cx="428962" cy="428962"/>
            </a:xfrm>
            <a:prstGeom prst="ellipse">
              <a:avLst/>
            </a:prstGeom>
            <a:noFill/>
            <a:ln w="38100">
              <a:solidFill>
                <a:srgbClr val="438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DEF45B8E-F164-4503-8DF6-FF66A246F987}"/>
                </a:ext>
              </a:extLst>
            </p:cNvPr>
            <p:cNvCxnSpPr>
              <a:cxnSpLocks/>
              <a:stCxn id="61" idx="3"/>
            </p:cNvCxnSpPr>
            <p:nvPr/>
          </p:nvCxnSpPr>
          <p:spPr>
            <a:xfrm rot="14732548" flipH="1" flipV="1">
              <a:off x="4444089" y="5046062"/>
              <a:ext cx="288816" cy="528881"/>
            </a:xfrm>
            <a:prstGeom prst="line">
              <a:avLst/>
            </a:prstGeom>
            <a:ln w="38100">
              <a:solidFill>
                <a:srgbClr val="43838F"/>
              </a:solidFill>
            </a:ln>
          </p:spPr>
          <p:style>
            <a:lnRef idx="1">
              <a:schemeClr val="accent1"/>
            </a:lnRef>
            <a:fillRef idx="0">
              <a:schemeClr val="accent1"/>
            </a:fillRef>
            <a:effectRef idx="0">
              <a:schemeClr val="accent1"/>
            </a:effectRef>
            <a:fontRef idx="minor">
              <a:schemeClr val="tx1"/>
            </a:fontRef>
          </p:style>
        </p:cxnSp>
      </p:grpSp>
      <p:sp>
        <p:nvSpPr>
          <p:cNvPr id="67" name="Title 1">
            <a:extLst>
              <a:ext uri="{FF2B5EF4-FFF2-40B4-BE49-F238E27FC236}">
                <a16:creationId xmlns:a16="http://schemas.microsoft.com/office/drawing/2014/main" id="{7DD39F6F-1042-4273-8C93-128E317EC2BA}"/>
              </a:ext>
            </a:extLst>
          </p:cNvPr>
          <p:cNvSpPr>
            <a:spLocks noGrp="1"/>
          </p:cNvSpPr>
          <p:nvPr>
            <p:ph type="title"/>
          </p:nvPr>
        </p:nvSpPr>
        <p:spPr>
          <a:xfrm>
            <a:off x="338138" y="365125"/>
            <a:ext cx="4364100" cy="2783248"/>
          </a:xfrm>
        </p:spPr>
        <p:txBody>
          <a:bodyPr/>
          <a:lstStyle/>
          <a:p>
            <a:r>
              <a:rPr lang="en-US"/>
              <a:t>Strategic Areas of Focus</a:t>
            </a:r>
          </a:p>
        </p:txBody>
      </p:sp>
      <p:pic>
        <p:nvPicPr>
          <p:cNvPr id="71" name="Picture 70" descr="A picture containing vector graphics&#10;&#10;Description generated with high confidence">
            <a:extLst>
              <a:ext uri="{FF2B5EF4-FFF2-40B4-BE49-F238E27FC236}">
                <a16:creationId xmlns:a16="http://schemas.microsoft.com/office/drawing/2014/main" id="{33C80FB4-1F71-4B2E-BB1C-A1299823F7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0000" y="3279005"/>
            <a:ext cx="880263" cy="893855"/>
          </a:xfrm>
          <a:prstGeom prst="rect">
            <a:avLst/>
          </a:prstGeom>
        </p:spPr>
      </p:pic>
      <p:sp>
        <p:nvSpPr>
          <p:cNvPr id="72" name="Footer Placeholder 3">
            <a:extLst>
              <a:ext uri="{FF2B5EF4-FFF2-40B4-BE49-F238E27FC236}">
                <a16:creationId xmlns:a16="http://schemas.microsoft.com/office/drawing/2014/main" id="{202FA225-AF1F-44BC-A998-3C9E9DB729A4}"/>
              </a:ext>
            </a:extLst>
          </p:cNvPr>
          <p:cNvSpPr>
            <a:spLocks noGrp="1"/>
          </p:cNvSpPr>
          <p:nvPr>
            <p:ph type="ftr" sz="quarter" idx="11"/>
          </p:nvPr>
        </p:nvSpPr>
        <p:spPr>
          <a:xfrm>
            <a:off x="338328" y="6305295"/>
            <a:ext cx="363016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30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LOUISIANA WATERSHED INITIATIVE</a:t>
            </a:r>
          </a:p>
        </p:txBody>
      </p:sp>
    </p:spTree>
    <p:extLst>
      <p:ext uri="{BB962C8B-B14F-4D97-AF65-F5344CB8AC3E}">
        <p14:creationId xmlns:p14="http://schemas.microsoft.com/office/powerpoint/2010/main" val="311784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8973AD9-139F-480D-8AEF-5251A4FCFB22}"/>
              </a:ext>
            </a:extLst>
          </p:cNvPr>
          <p:cNvSpPr>
            <a:spLocks noGrp="1"/>
          </p:cNvSpPr>
          <p:nvPr>
            <p:ph type="title"/>
          </p:nvPr>
        </p:nvSpPr>
        <p:spPr>
          <a:xfrm>
            <a:off x="338328" y="457200"/>
            <a:ext cx="10112753" cy="1040524"/>
          </a:xfrm>
        </p:spPr>
        <p:txBody>
          <a:bodyPr>
            <a:normAutofit/>
          </a:bodyPr>
          <a:lstStyle/>
          <a:p>
            <a:r>
              <a:rPr lang="en-US" dirty="0" smtClean="0"/>
              <a:t>Existing Efforts </a:t>
            </a:r>
            <a:r>
              <a:rPr lang="en-US" dirty="0"/>
              <a:t>Support Near Term Actions</a:t>
            </a:r>
          </a:p>
        </p:txBody>
      </p:sp>
      <p:sp>
        <p:nvSpPr>
          <p:cNvPr id="13" name="Text Placeholder 12">
            <a:extLst>
              <a:ext uri="{FF2B5EF4-FFF2-40B4-BE49-F238E27FC236}">
                <a16:creationId xmlns:a16="http://schemas.microsoft.com/office/drawing/2014/main" id="{6B68655B-F4F1-44D1-9FB6-EC2A552D5AE7}"/>
              </a:ext>
            </a:extLst>
          </p:cNvPr>
          <p:cNvSpPr>
            <a:spLocks noGrp="1"/>
          </p:cNvSpPr>
          <p:nvPr>
            <p:ph type="body" sz="half" idx="2"/>
          </p:nvPr>
        </p:nvSpPr>
        <p:spPr>
          <a:xfrm>
            <a:off x="647466" y="1930763"/>
            <a:ext cx="3321030" cy="5127558"/>
          </a:xfrm>
        </p:spPr>
        <p:txBody>
          <a:bodyPr/>
          <a:lstStyle/>
          <a:p>
            <a:pPr marL="342900" indent="-342900">
              <a:buFont typeface="Arial" panose="020B0604020202020204" pitchFamily="34" charset="0"/>
              <a:buChar char="•"/>
            </a:pPr>
            <a:r>
              <a:rPr lang="en-US" sz="3200" dirty="0">
                <a:solidFill>
                  <a:schemeClr val="accent1"/>
                </a:solidFill>
              </a:rPr>
              <a:t>A</a:t>
            </a:r>
            <a:r>
              <a:rPr lang="en-US" sz="3200" dirty="0" smtClean="0">
                <a:solidFill>
                  <a:schemeClr val="accent1"/>
                </a:solidFill>
              </a:rPr>
              <a:t>ction </a:t>
            </a:r>
            <a:r>
              <a:rPr lang="en-US" sz="3200" dirty="0">
                <a:solidFill>
                  <a:schemeClr val="accent1"/>
                </a:solidFill>
              </a:rPr>
              <a:t>plan</a:t>
            </a:r>
          </a:p>
          <a:p>
            <a:pPr marL="342900" indent="-342900">
              <a:buFont typeface="Arial" panose="020B0604020202020204" pitchFamily="34" charset="0"/>
              <a:buChar char="•"/>
            </a:pPr>
            <a:r>
              <a:rPr lang="en-US" sz="3200" dirty="0">
                <a:solidFill>
                  <a:schemeClr val="accent1"/>
                </a:solidFill>
              </a:rPr>
              <a:t>L</a:t>
            </a:r>
            <a:r>
              <a:rPr lang="en-US" sz="3200" dirty="0" smtClean="0">
                <a:solidFill>
                  <a:schemeClr val="accent1"/>
                </a:solidFill>
              </a:rPr>
              <a:t>ow </a:t>
            </a:r>
            <a:r>
              <a:rPr lang="en-US" sz="3200" dirty="0">
                <a:solidFill>
                  <a:schemeClr val="accent1"/>
                </a:solidFill>
              </a:rPr>
              <a:t>risk, high benefit </a:t>
            </a:r>
            <a:r>
              <a:rPr lang="en-US" sz="3200" dirty="0" smtClean="0">
                <a:solidFill>
                  <a:schemeClr val="accent1"/>
                </a:solidFill>
              </a:rPr>
              <a:t>projects</a:t>
            </a:r>
          </a:p>
          <a:p>
            <a:pPr marL="342900" indent="-342900">
              <a:buFont typeface="Arial" panose="020B0604020202020204" pitchFamily="34" charset="0"/>
              <a:buChar char="•"/>
            </a:pPr>
            <a:r>
              <a:rPr lang="en-US" sz="3200" dirty="0">
                <a:solidFill>
                  <a:schemeClr val="accent1"/>
                </a:solidFill>
              </a:rPr>
              <a:t>S</a:t>
            </a:r>
            <a:r>
              <a:rPr lang="en-US" sz="3200" dirty="0" smtClean="0">
                <a:solidFill>
                  <a:schemeClr val="accent1"/>
                </a:solidFill>
              </a:rPr>
              <a:t>tatewide modeling</a:t>
            </a:r>
          </a:p>
          <a:p>
            <a:pPr marL="342900" indent="-342900">
              <a:buFont typeface="Arial" panose="020B0604020202020204" pitchFamily="34" charset="0"/>
              <a:buChar char="•"/>
            </a:pPr>
            <a:r>
              <a:rPr lang="en-US" sz="3200" dirty="0">
                <a:solidFill>
                  <a:schemeClr val="accent1"/>
                </a:solidFill>
              </a:rPr>
              <a:t>D</a:t>
            </a:r>
            <a:r>
              <a:rPr lang="en-US" sz="3200" dirty="0" smtClean="0">
                <a:solidFill>
                  <a:schemeClr val="accent1"/>
                </a:solidFill>
              </a:rPr>
              <a:t>ata </a:t>
            </a:r>
            <a:r>
              <a:rPr lang="en-US" sz="3200" dirty="0">
                <a:solidFill>
                  <a:schemeClr val="accent1"/>
                </a:solidFill>
              </a:rPr>
              <a:t>improvement </a:t>
            </a:r>
            <a:endParaRPr lang="en-US" sz="3200" dirty="0" smtClean="0">
              <a:solidFill>
                <a:schemeClr val="accent1"/>
              </a:solidFill>
            </a:endParaRPr>
          </a:p>
          <a:p>
            <a:pPr marL="342900" indent="-342900">
              <a:buFont typeface="Arial" panose="020B0604020202020204" pitchFamily="34" charset="0"/>
              <a:buChar char="•"/>
            </a:pPr>
            <a:r>
              <a:rPr lang="en-US" sz="3200" dirty="0" smtClean="0">
                <a:solidFill>
                  <a:schemeClr val="accent1"/>
                </a:solidFill>
              </a:rPr>
              <a:t>Engagement</a:t>
            </a:r>
            <a:endParaRPr lang="en-US" sz="3200" dirty="0" smtClean="0">
              <a:solidFill>
                <a:schemeClr val="accent1"/>
              </a:solidFill>
            </a:endParaRPr>
          </a:p>
          <a:p>
            <a:endParaRPr lang="en-US" sz="2800" dirty="0">
              <a:solidFill>
                <a:schemeClr val="accent1"/>
              </a:solidFill>
            </a:endParaRPr>
          </a:p>
          <a:p>
            <a:endParaRPr lang="en-US" dirty="0"/>
          </a:p>
        </p:txBody>
      </p:sp>
      <p:sp>
        <p:nvSpPr>
          <p:cNvPr id="5" name="Footer Placeholder 4">
            <a:extLst>
              <a:ext uri="{FF2B5EF4-FFF2-40B4-BE49-F238E27FC236}">
                <a16:creationId xmlns:a16="http://schemas.microsoft.com/office/drawing/2014/main" id="{7B33A0F3-4419-43B7-99FF-FC55A31CA27F}"/>
              </a:ext>
            </a:extLst>
          </p:cNvPr>
          <p:cNvSpPr>
            <a:spLocks noGrp="1"/>
          </p:cNvSpPr>
          <p:nvPr>
            <p:ph type="ftr" sz="quarter" idx="11"/>
          </p:nvPr>
        </p:nvSpPr>
        <p:spPr/>
        <p:txBody>
          <a:bodyPr/>
          <a:lstStyle/>
          <a:p>
            <a:r>
              <a:rPr lang="en-US"/>
              <a:t>LOUISIANA WATERSHED INITIATIVE</a:t>
            </a:r>
          </a:p>
        </p:txBody>
      </p:sp>
      <p:sp>
        <p:nvSpPr>
          <p:cNvPr id="6" name="Slide Number Placeholder 5">
            <a:extLst>
              <a:ext uri="{FF2B5EF4-FFF2-40B4-BE49-F238E27FC236}">
                <a16:creationId xmlns:a16="http://schemas.microsoft.com/office/drawing/2014/main" id="{7BDAA1C8-E87C-48D6-A4C8-4B8C31F54AA8}"/>
              </a:ext>
            </a:extLst>
          </p:cNvPr>
          <p:cNvSpPr>
            <a:spLocks noGrp="1"/>
          </p:cNvSpPr>
          <p:nvPr>
            <p:ph type="sldNum" sz="quarter" idx="12"/>
          </p:nvPr>
        </p:nvSpPr>
        <p:spPr/>
        <p:txBody>
          <a:bodyPr/>
          <a:lstStyle/>
          <a:p>
            <a:fld id="{032A3741-3814-0B4B-9A66-C1B0A3E46F7D}" type="slidenum">
              <a:rPr lang="en-US" smtClean="0"/>
              <a:t>8</a:t>
            </a:fld>
            <a:endParaRPr lang="en-US"/>
          </a:p>
        </p:txBody>
      </p:sp>
      <p:pic>
        <p:nvPicPr>
          <p:cNvPr id="23" name="Picture 22">
            <a:extLst>
              <a:ext uri="{FF2B5EF4-FFF2-40B4-BE49-F238E27FC236}">
                <a16:creationId xmlns:a16="http://schemas.microsoft.com/office/drawing/2014/main" id="{B9F5FC47-30A8-4C6D-86C7-E611651B98CD}"/>
              </a:ext>
            </a:extLst>
          </p:cNvPr>
          <p:cNvPicPr>
            <a:picLocks noChangeAspect="1"/>
          </p:cNvPicPr>
          <p:nvPr/>
        </p:nvPicPr>
        <p:blipFill>
          <a:blip r:embed="rId3"/>
          <a:stretch>
            <a:fillRect/>
          </a:stretch>
        </p:blipFill>
        <p:spPr>
          <a:xfrm>
            <a:off x="4114800" y="1676400"/>
            <a:ext cx="3453311" cy="4446324"/>
          </a:xfrm>
          <a:prstGeom prst="rect">
            <a:avLst/>
          </a:prstGeom>
        </p:spPr>
      </p:pic>
      <p:pic>
        <p:nvPicPr>
          <p:cNvPr id="27" name="Picture 26">
            <a:extLst>
              <a:ext uri="{FF2B5EF4-FFF2-40B4-BE49-F238E27FC236}">
                <a16:creationId xmlns:a16="http://schemas.microsoft.com/office/drawing/2014/main" id="{C57DCF64-41DB-4E20-A409-C86DED15A262}"/>
              </a:ext>
            </a:extLst>
          </p:cNvPr>
          <p:cNvPicPr>
            <a:picLocks noChangeAspect="1"/>
          </p:cNvPicPr>
          <p:nvPr/>
        </p:nvPicPr>
        <p:blipFill>
          <a:blip r:embed="rId4"/>
          <a:stretch>
            <a:fillRect/>
          </a:stretch>
        </p:blipFill>
        <p:spPr>
          <a:xfrm>
            <a:off x="6813232" y="2499359"/>
            <a:ext cx="3970190" cy="2935371"/>
          </a:xfrm>
          <a:prstGeom prst="rect">
            <a:avLst/>
          </a:prstGeom>
        </p:spPr>
      </p:pic>
      <p:sp>
        <p:nvSpPr>
          <p:cNvPr id="2" name="TextBox 1">
            <a:extLst>
              <a:ext uri="{FF2B5EF4-FFF2-40B4-BE49-F238E27FC236}">
                <a16:creationId xmlns:a16="http://schemas.microsoft.com/office/drawing/2014/main" id="{8D8D51B0-87D4-4AC5-93E7-AEABE8D98A0A}"/>
              </a:ext>
            </a:extLst>
          </p:cNvPr>
          <p:cNvSpPr txBox="1"/>
          <p:nvPr/>
        </p:nvSpPr>
        <p:spPr>
          <a:xfrm rot="19860481">
            <a:off x="5221365" y="3293223"/>
            <a:ext cx="5228136" cy="1323439"/>
          </a:xfrm>
          <a:prstGeom prst="rect">
            <a:avLst/>
          </a:prstGeom>
          <a:noFill/>
        </p:spPr>
        <p:txBody>
          <a:bodyPr wrap="square" rtlCol="0">
            <a:spAutoFit/>
          </a:bodyPr>
          <a:lstStyle/>
          <a:p>
            <a:pPr algn="ctr"/>
            <a:r>
              <a:rPr lang="en-US" sz="8000" b="1" dirty="0" smtClean="0">
                <a:solidFill>
                  <a:schemeClr val="accent3"/>
                </a:solidFill>
              </a:rPr>
              <a:t>PENDING</a:t>
            </a:r>
            <a:endParaRPr lang="en-US" sz="8000" b="1" dirty="0">
              <a:solidFill>
                <a:schemeClr val="accent3"/>
              </a:solidFill>
            </a:endParaRPr>
          </a:p>
        </p:txBody>
      </p:sp>
      <p:sp>
        <p:nvSpPr>
          <p:cNvPr id="3" name="Rectangle 2"/>
          <p:cNvSpPr/>
          <p:nvPr/>
        </p:nvSpPr>
        <p:spPr>
          <a:xfrm>
            <a:off x="338328" y="1066867"/>
            <a:ext cx="11061554" cy="480131"/>
          </a:xfrm>
          <a:prstGeom prst="rect">
            <a:avLst/>
          </a:prstGeom>
        </p:spPr>
        <p:txBody>
          <a:bodyPr wrap="none">
            <a:spAutoFit/>
          </a:bodyPr>
          <a:lstStyle/>
          <a:p>
            <a:pPr lvl="0">
              <a:lnSpc>
                <a:spcPct val="90000"/>
              </a:lnSpc>
              <a:spcBef>
                <a:spcPts val="1000"/>
              </a:spcBef>
            </a:pPr>
            <a:r>
              <a:rPr lang="en-US" sz="2800" b="1" dirty="0" smtClean="0">
                <a:solidFill>
                  <a:srgbClr val="41818D"/>
                </a:solidFill>
                <a:latin typeface="Arial" panose="020B0604020202020204" pitchFamily="34" charset="0"/>
                <a:cs typeface="Arial" panose="020B0604020202020204" pitchFamily="34" charset="0"/>
              </a:rPr>
              <a:t>PREPARING FOR FEDERAL REGISTER NOTICE to GUIDE $1.2B </a:t>
            </a:r>
            <a:endParaRPr lang="en-US" sz="2800" b="1" dirty="0">
              <a:solidFill>
                <a:srgbClr val="4181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5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8F857A-71AB-4218-A27E-4BE612E02F29}"/>
              </a:ext>
            </a:extLst>
          </p:cNvPr>
          <p:cNvSpPr>
            <a:spLocks noGrp="1"/>
          </p:cNvSpPr>
          <p:nvPr>
            <p:ph type="title"/>
          </p:nvPr>
        </p:nvSpPr>
        <p:spPr/>
        <p:txBody>
          <a:bodyPr>
            <a:normAutofit fontScale="90000"/>
          </a:bodyPr>
          <a:lstStyle/>
          <a:p>
            <a:r>
              <a:rPr lang="en-US" dirty="0"/>
              <a:t>Statewide Listening Tour</a:t>
            </a:r>
            <a:br>
              <a:rPr lang="en-US" dirty="0"/>
            </a:br>
            <a:r>
              <a:rPr lang="en-US" b="1" dirty="0" smtClean="0"/>
              <a:t>WHERE WE’VE BEEN</a:t>
            </a:r>
            <a:endParaRPr lang="en-US" b="1" dirty="0"/>
          </a:p>
        </p:txBody>
      </p:sp>
      <p:sp>
        <p:nvSpPr>
          <p:cNvPr id="5" name="Slide Number Placeholder 4">
            <a:extLst>
              <a:ext uri="{FF2B5EF4-FFF2-40B4-BE49-F238E27FC236}">
                <a16:creationId xmlns:a16="http://schemas.microsoft.com/office/drawing/2014/main" id="{DD990C4C-7514-482E-B085-9B1819321EB9}"/>
              </a:ext>
            </a:extLst>
          </p:cNvPr>
          <p:cNvSpPr>
            <a:spLocks noGrp="1"/>
          </p:cNvSpPr>
          <p:nvPr>
            <p:ph type="sldNum" sz="quarter" idx="10"/>
          </p:nvPr>
        </p:nvSpPr>
        <p:spPr/>
        <p:txBody>
          <a:bodyPr/>
          <a:lstStyle/>
          <a:p>
            <a:fld id="{032A3741-3814-0B4B-9A66-C1B0A3E46F7D}" type="slidenum">
              <a:rPr lang="en-US" smtClean="0"/>
              <a:t>9</a:t>
            </a:fld>
            <a:endParaRPr lang="en-US"/>
          </a:p>
        </p:txBody>
      </p:sp>
      <p:sp>
        <p:nvSpPr>
          <p:cNvPr id="4" name="Footer Placeholder 3">
            <a:extLst>
              <a:ext uri="{FF2B5EF4-FFF2-40B4-BE49-F238E27FC236}">
                <a16:creationId xmlns:a16="http://schemas.microsoft.com/office/drawing/2014/main" id="{332D0D1B-F3CE-43C3-8BE0-D4A5F6544C37}"/>
              </a:ext>
            </a:extLst>
          </p:cNvPr>
          <p:cNvSpPr>
            <a:spLocks noGrp="1"/>
          </p:cNvSpPr>
          <p:nvPr>
            <p:ph type="ftr" sz="quarter" idx="12"/>
          </p:nvPr>
        </p:nvSpPr>
        <p:spPr/>
        <p:txBody>
          <a:bodyPr/>
          <a:lstStyle/>
          <a:p>
            <a:r>
              <a:rPr lang="en-US"/>
              <a:t>LOUISIANA WATERSHED INITIATIVE</a:t>
            </a:r>
          </a:p>
        </p:txBody>
      </p:sp>
      <p:sp>
        <p:nvSpPr>
          <p:cNvPr id="2" name="Text Placeholder 1">
            <a:extLst>
              <a:ext uri="{FF2B5EF4-FFF2-40B4-BE49-F238E27FC236}">
                <a16:creationId xmlns:a16="http://schemas.microsoft.com/office/drawing/2014/main" id="{918B4002-98BA-4F3A-85CE-1736FA5ED8BB}"/>
              </a:ext>
            </a:extLst>
          </p:cNvPr>
          <p:cNvSpPr>
            <a:spLocks noGrp="1"/>
          </p:cNvSpPr>
          <p:nvPr>
            <p:ph type="body" idx="1"/>
          </p:nvPr>
        </p:nvSpPr>
        <p:spPr>
          <a:xfrm>
            <a:off x="1065241" y="2159459"/>
            <a:ext cx="2698421" cy="347081"/>
          </a:xfrm>
        </p:spPr>
        <p:txBody>
          <a:bodyPr/>
          <a:lstStyle/>
          <a:p>
            <a:r>
              <a:rPr lang="en-US" sz="2000" dirty="0"/>
              <a:t>Lafayette</a:t>
            </a:r>
          </a:p>
        </p:txBody>
      </p:sp>
      <p:sp>
        <p:nvSpPr>
          <p:cNvPr id="12" name="Text Placeholder 11">
            <a:extLst>
              <a:ext uri="{FF2B5EF4-FFF2-40B4-BE49-F238E27FC236}">
                <a16:creationId xmlns:a16="http://schemas.microsoft.com/office/drawing/2014/main" id="{FE22ADA9-0DFD-45C6-BB96-FEAA1234AAFC}"/>
              </a:ext>
            </a:extLst>
          </p:cNvPr>
          <p:cNvSpPr>
            <a:spLocks noGrp="1"/>
          </p:cNvSpPr>
          <p:nvPr>
            <p:ph type="body" idx="14"/>
          </p:nvPr>
        </p:nvSpPr>
        <p:spPr/>
        <p:txBody>
          <a:bodyPr/>
          <a:lstStyle/>
          <a:p>
            <a:r>
              <a:rPr lang="en-US" sz="4000" dirty="0"/>
              <a:t>58</a:t>
            </a:r>
          </a:p>
        </p:txBody>
      </p:sp>
      <p:sp>
        <p:nvSpPr>
          <p:cNvPr id="13" name="Text Placeholder 12">
            <a:extLst>
              <a:ext uri="{FF2B5EF4-FFF2-40B4-BE49-F238E27FC236}">
                <a16:creationId xmlns:a16="http://schemas.microsoft.com/office/drawing/2014/main" id="{04D8AA90-AEE2-4FDB-B57D-3988D6836A31}"/>
              </a:ext>
            </a:extLst>
          </p:cNvPr>
          <p:cNvSpPr>
            <a:spLocks noGrp="1"/>
          </p:cNvSpPr>
          <p:nvPr>
            <p:ph type="body" idx="15"/>
          </p:nvPr>
        </p:nvSpPr>
        <p:spPr>
          <a:xfrm>
            <a:off x="3838501" y="2159459"/>
            <a:ext cx="2698421" cy="347081"/>
          </a:xfrm>
        </p:spPr>
        <p:txBody>
          <a:bodyPr/>
          <a:lstStyle/>
          <a:p>
            <a:r>
              <a:rPr lang="en-US" sz="2000"/>
              <a:t>Monroe</a:t>
            </a:r>
          </a:p>
        </p:txBody>
      </p:sp>
      <p:sp>
        <p:nvSpPr>
          <p:cNvPr id="14" name="Text Placeholder 13">
            <a:extLst>
              <a:ext uri="{FF2B5EF4-FFF2-40B4-BE49-F238E27FC236}">
                <a16:creationId xmlns:a16="http://schemas.microsoft.com/office/drawing/2014/main" id="{7898840B-A08F-4379-BC64-8777005F1C83}"/>
              </a:ext>
            </a:extLst>
          </p:cNvPr>
          <p:cNvSpPr>
            <a:spLocks noGrp="1"/>
          </p:cNvSpPr>
          <p:nvPr>
            <p:ph type="body" idx="16"/>
          </p:nvPr>
        </p:nvSpPr>
        <p:spPr>
          <a:xfrm>
            <a:off x="3839547" y="2479240"/>
            <a:ext cx="2698421" cy="347081"/>
          </a:xfrm>
        </p:spPr>
        <p:txBody>
          <a:bodyPr/>
          <a:lstStyle/>
          <a:p>
            <a:r>
              <a:rPr lang="en-US" sz="1350" dirty="0"/>
              <a:t>West Monroe </a:t>
            </a:r>
            <a:br>
              <a:rPr lang="en-US" sz="1350" dirty="0"/>
            </a:br>
            <a:r>
              <a:rPr lang="en-US" sz="1350" dirty="0"/>
              <a:t>Convention Center</a:t>
            </a:r>
          </a:p>
        </p:txBody>
      </p:sp>
      <p:sp>
        <p:nvSpPr>
          <p:cNvPr id="15" name="Text Placeholder 14">
            <a:extLst>
              <a:ext uri="{FF2B5EF4-FFF2-40B4-BE49-F238E27FC236}">
                <a16:creationId xmlns:a16="http://schemas.microsoft.com/office/drawing/2014/main" id="{320FB42B-A559-4529-B2C2-3A2AF827884A}"/>
              </a:ext>
            </a:extLst>
          </p:cNvPr>
          <p:cNvSpPr>
            <a:spLocks noGrp="1"/>
          </p:cNvSpPr>
          <p:nvPr>
            <p:ph type="body" idx="17"/>
          </p:nvPr>
        </p:nvSpPr>
        <p:spPr>
          <a:xfrm>
            <a:off x="3111588" y="2140033"/>
            <a:ext cx="880321" cy="777728"/>
          </a:xfrm>
        </p:spPr>
        <p:txBody>
          <a:bodyPr/>
          <a:lstStyle/>
          <a:p>
            <a:r>
              <a:rPr lang="en-US" sz="4000"/>
              <a:t>64</a:t>
            </a:r>
          </a:p>
        </p:txBody>
      </p:sp>
      <p:sp>
        <p:nvSpPr>
          <p:cNvPr id="17" name="Text Placeholder 16">
            <a:extLst>
              <a:ext uri="{FF2B5EF4-FFF2-40B4-BE49-F238E27FC236}">
                <a16:creationId xmlns:a16="http://schemas.microsoft.com/office/drawing/2014/main" id="{1812D037-AC37-4449-8A6F-93823276BC12}"/>
              </a:ext>
            </a:extLst>
          </p:cNvPr>
          <p:cNvSpPr>
            <a:spLocks noGrp="1"/>
          </p:cNvSpPr>
          <p:nvPr>
            <p:ph type="body" idx="19"/>
          </p:nvPr>
        </p:nvSpPr>
        <p:spPr>
          <a:xfrm>
            <a:off x="1066287" y="3450672"/>
            <a:ext cx="2698421" cy="347081"/>
          </a:xfrm>
        </p:spPr>
        <p:txBody>
          <a:bodyPr/>
          <a:lstStyle/>
          <a:p>
            <a:r>
              <a:rPr lang="en-US" sz="2000" dirty="0"/>
              <a:t>Houma</a:t>
            </a:r>
          </a:p>
        </p:txBody>
      </p:sp>
      <p:sp>
        <p:nvSpPr>
          <p:cNvPr id="18" name="Text Placeholder 17">
            <a:extLst>
              <a:ext uri="{FF2B5EF4-FFF2-40B4-BE49-F238E27FC236}">
                <a16:creationId xmlns:a16="http://schemas.microsoft.com/office/drawing/2014/main" id="{6A7DF641-05F3-4640-B0CF-63FC6F148C05}"/>
              </a:ext>
            </a:extLst>
          </p:cNvPr>
          <p:cNvSpPr>
            <a:spLocks noGrp="1"/>
          </p:cNvSpPr>
          <p:nvPr>
            <p:ph type="body" idx="20"/>
          </p:nvPr>
        </p:nvSpPr>
        <p:spPr>
          <a:xfrm>
            <a:off x="1067333" y="3770453"/>
            <a:ext cx="2698421" cy="347081"/>
          </a:xfrm>
        </p:spPr>
        <p:txBody>
          <a:bodyPr/>
          <a:lstStyle/>
          <a:p>
            <a:r>
              <a:rPr lang="en-US" sz="1350" dirty="0"/>
              <a:t>South Central</a:t>
            </a:r>
            <a:br>
              <a:rPr lang="en-US" sz="1350" dirty="0"/>
            </a:br>
            <a:r>
              <a:rPr lang="en-US" sz="1350" dirty="0"/>
              <a:t>Planning &amp; </a:t>
            </a:r>
            <a:br>
              <a:rPr lang="en-US" sz="1350" dirty="0"/>
            </a:br>
            <a:r>
              <a:rPr lang="en-US" sz="1350" dirty="0"/>
              <a:t>Development District</a:t>
            </a:r>
          </a:p>
        </p:txBody>
      </p:sp>
      <p:sp>
        <p:nvSpPr>
          <p:cNvPr id="19" name="Text Placeholder 18">
            <a:extLst>
              <a:ext uri="{FF2B5EF4-FFF2-40B4-BE49-F238E27FC236}">
                <a16:creationId xmlns:a16="http://schemas.microsoft.com/office/drawing/2014/main" id="{A73CC020-8347-451B-B98F-FB053F474EF7}"/>
              </a:ext>
            </a:extLst>
          </p:cNvPr>
          <p:cNvSpPr>
            <a:spLocks noGrp="1"/>
          </p:cNvSpPr>
          <p:nvPr>
            <p:ph type="body" idx="21"/>
          </p:nvPr>
        </p:nvSpPr>
        <p:spPr>
          <a:xfrm>
            <a:off x="339374" y="3431246"/>
            <a:ext cx="880321" cy="777728"/>
          </a:xfrm>
        </p:spPr>
        <p:txBody>
          <a:bodyPr/>
          <a:lstStyle/>
          <a:p>
            <a:r>
              <a:rPr lang="en-US" sz="4000" dirty="0"/>
              <a:t>60</a:t>
            </a:r>
          </a:p>
        </p:txBody>
      </p:sp>
      <p:sp>
        <p:nvSpPr>
          <p:cNvPr id="21" name="Text Placeholder 20">
            <a:extLst>
              <a:ext uri="{FF2B5EF4-FFF2-40B4-BE49-F238E27FC236}">
                <a16:creationId xmlns:a16="http://schemas.microsoft.com/office/drawing/2014/main" id="{586C9193-CBD1-4F57-981E-5F97F610AAA7}"/>
              </a:ext>
            </a:extLst>
          </p:cNvPr>
          <p:cNvSpPr>
            <a:spLocks noGrp="1"/>
          </p:cNvSpPr>
          <p:nvPr>
            <p:ph type="body" idx="23"/>
          </p:nvPr>
        </p:nvSpPr>
        <p:spPr>
          <a:xfrm>
            <a:off x="3839547" y="3450672"/>
            <a:ext cx="2698421" cy="347081"/>
          </a:xfrm>
        </p:spPr>
        <p:txBody>
          <a:bodyPr/>
          <a:lstStyle/>
          <a:p>
            <a:r>
              <a:rPr lang="en-US" sz="2000" dirty="0"/>
              <a:t>Lake Charles</a:t>
            </a:r>
          </a:p>
        </p:txBody>
      </p:sp>
      <p:sp>
        <p:nvSpPr>
          <p:cNvPr id="22" name="Text Placeholder 21">
            <a:extLst>
              <a:ext uri="{FF2B5EF4-FFF2-40B4-BE49-F238E27FC236}">
                <a16:creationId xmlns:a16="http://schemas.microsoft.com/office/drawing/2014/main" id="{839C5E52-6809-4C4A-9817-04EA71D22116}"/>
              </a:ext>
            </a:extLst>
          </p:cNvPr>
          <p:cNvSpPr>
            <a:spLocks noGrp="1"/>
          </p:cNvSpPr>
          <p:nvPr>
            <p:ph type="body" idx="24"/>
          </p:nvPr>
        </p:nvSpPr>
        <p:spPr>
          <a:xfrm>
            <a:off x="3840593" y="3770453"/>
            <a:ext cx="2698421" cy="347081"/>
          </a:xfrm>
        </p:spPr>
        <p:txBody>
          <a:bodyPr/>
          <a:lstStyle/>
          <a:p>
            <a:r>
              <a:rPr lang="en-US" sz="1350" dirty="0"/>
              <a:t>IMCAL (SEED </a:t>
            </a:r>
            <a:br>
              <a:rPr lang="en-US" sz="1350" dirty="0"/>
            </a:br>
            <a:r>
              <a:rPr lang="en-US" sz="1350" dirty="0"/>
              <a:t>Center)</a:t>
            </a:r>
          </a:p>
        </p:txBody>
      </p:sp>
      <p:sp>
        <p:nvSpPr>
          <p:cNvPr id="23" name="Text Placeholder 22">
            <a:extLst>
              <a:ext uri="{FF2B5EF4-FFF2-40B4-BE49-F238E27FC236}">
                <a16:creationId xmlns:a16="http://schemas.microsoft.com/office/drawing/2014/main" id="{0E1E10FD-D93F-49D4-9007-8BBBE7664D47}"/>
              </a:ext>
            </a:extLst>
          </p:cNvPr>
          <p:cNvSpPr>
            <a:spLocks noGrp="1"/>
          </p:cNvSpPr>
          <p:nvPr>
            <p:ph type="body" idx="25"/>
          </p:nvPr>
        </p:nvSpPr>
        <p:spPr>
          <a:xfrm>
            <a:off x="3112634" y="3431246"/>
            <a:ext cx="880321" cy="777728"/>
          </a:xfrm>
        </p:spPr>
        <p:txBody>
          <a:bodyPr/>
          <a:lstStyle/>
          <a:p>
            <a:r>
              <a:rPr lang="en-US" sz="4000" dirty="0"/>
              <a:t>80</a:t>
            </a:r>
          </a:p>
        </p:txBody>
      </p:sp>
      <p:sp>
        <p:nvSpPr>
          <p:cNvPr id="25" name="Text Placeholder 24">
            <a:extLst>
              <a:ext uri="{FF2B5EF4-FFF2-40B4-BE49-F238E27FC236}">
                <a16:creationId xmlns:a16="http://schemas.microsoft.com/office/drawing/2014/main" id="{4CDD7850-780F-48EF-9640-CDFC48A86476}"/>
              </a:ext>
            </a:extLst>
          </p:cNvPr>
          <p:cNvSpPr>
            <a:spLocks noGrp="1"/>
          </p:cNvSpPr>
          <p:nvPr>
            <p:ph type="body" idx="27"/>
          </p:nvPr>
        </p:nvSpPr>
        <p:spPr>
          <a:xfrm>
            <a:off x="6838771" y="2146239"/>
            <a:ext cx="2698421" cy="347081"/>
          </a:xfrm>
        </p:spPr>
        <p:txBody>
          <a:bodyPr/>
          <a:lstStyle/>
          <a:p>
            <a:r>
              <a:rPr lang="en-US" sz="2000"/>
              <a:t>Alexandria</a:t>
            </a:r>
          </a:p>
        </p:txBody>
      </p:sp>
      <p:sp>
        <p:nvSpPr>
          <p:cNvPr id="26" name="Text Placeholder 25">
            <a:extLst>
              <a:ext uri="{FF2B5EF4-FFF2-40B4-BE49-F238E27FC236}">
                <a16:creationId xmlns:a16="http://schemas.microsoft.com/office/drawing/2014/main" id="{C9DB4501-B300-464A-951F-779BA86B703B}"/>
              </a:ext>
            </a:extLst>
          </p:cNvPr>
          <p:cNvSpPr>
            <a:spLocks noGrp="1"/>
          </p:cNvSpPr>
          <p:nvPr>
            <p:ph type="body" idx="28"/>
          </p:nvPr>
        </p:nvSpPr>
        <p:spPr>
          <a:xfrm>
            <a:off x="6839817" y="2466020"/>
            <a:ext cx="2698421" cy="347081"/>
          </a:xfrm>
        </p:spPr>
        <p:txBody>
          <a:bodyPr/>
          <a:lstStyle/>
          <a:p>
            <a:r>
              <a:rPr lang="en-US" sz="1350" dirty="0"/>
              <a:t>Pineville </a:t>
            </a:r>
            <a:br>
              <a:rPr lang="en-US" sz="1350" dirty="0"/>
            </a:br>
            <a:r>
              <a:rPr lang="en-US" sz="1350" dirty="0"/>
              <a:t>Community Center</a:t>
            </a:r>
          </a:p>
        </p:txBody>
      </p:sp>
      <p:sp>
        <p:nvSpPr>
          <p:cNvPr id="27" name="Text Placeholder 26">
            <a:extLst>
              <a:ext uri="{FF2B5EF4-FFF2-40B4-BE49-F238E27FC236}">
                <a16:creationId xmlns:a16="http://schemas.microsoft.com/office/drawing/2014/main" id="{1327964B-081C-4DE3-8061-0AE76DA61255}"/>
              </a:ext>
            </a:extLst>
          </p:cNvPr>
          <p:cNvSpPr>
            <a:spLocks noGrp="1"/>
          </p:cNvSpPr>
          <p:nvPr>
            <p:ph type="body" idx="29"/>
          </p:nvPr>
        </p:nvSpPr>
        <p:spPr>
          <a:xfrm>
            <a:off x="6111858" y="2126813"/>
            <a:ext cx="880321" cy="777728"/>
          </a:xfrm>
        </p:spPr>
        <p:txBody>
          <a:bodyPr/>
          <a:lstStyle/>
          <a:p>
            <a:r>
              <a:rPr lang="en-US" sz="4000"/>
              <a:t>46</a:t>
            </a:r>
          </a:p>
        </p:txBody>
      </p:sp>
      <p:sp>
        <p:nvSpPr>
          <p:cNvPr id="34" name="Text Placeholder 33">
            <a:extLst>
              <a:ext uri="{FF2B5EF4-FFF2-40B4-BE49-F238E27FC236}">
                <a16:creationId xmlns:a16="http://schemas.microsoft.com/office/drawing/2014/main" id="{E3F32BD2-1A04-45FC-B685-FD1E7D541793}"/>
              </a:ext>
            </a:extLst>
          </p:cNvPr>
          <p:cNvSpPr>
            <a:spLocks noGrp="1"/>
          </p:cNvSpPr>
          <p:nvPr>
            <p:ph type="body" idx="13"/>
          </p:nvPr>
        </p:nvSpPr>
        <p:spPr>
          <a:xfrm>
            <a:off x="1066287" y="2479240"/>
            <a:ext cx="2698421" cy="347081"/>
          </a:xfrm>
          <a:noFill/>
        </p:spPr>
        <p:txBody>
          <a:bodyPr vert="horz" lIns="0" tIns="45720" rIns="0" bIns="45720" rtlCol="0" anchor="t">
            <a:noAutofit/>
          </a:bodyPr>
          <a:lstStyle/>
          <a:p>
            <a:r>
              <a:rPr lang="en-US" sz="1350" dirty="0"/>
              <a:t>LA BEOC </a:t>
            </a:r>
            <a:br>
              <a:rPr lang="en-US" sz="1350" dirty="0"/>
            </a:br>
            <a:r>
              <a:rPr lang="en-US" sz="1350" dirty="0"/>
              <a:t>Informative </a:t>
            </a:r>
            <a:br>
              <a:rPr lang="en-US" sz="1350" dirty="0"/>
            </a:br>
            <a:r>
              <a:rPr lang="en-US" sz="1350" dirty="0"/>
              <a:t>Research Center</a:t>
            </a:r>
          </a:p>
        </p:txBody>
      </p:sp>
      <p:sp>
        <p:nvSpPr>
          <p:cNvPr id="35" name="Text Placeholder 24">
            <a:extLst>
              <a:ext uri="{FF2B5EF4-FFF2-40B4-BE49-F238E27FC236}">
                <a16:creationId xmlns:a16="http://schemas.microsoft.com/office/drawing/2014/main" id="{C281E1DE-4ACA-460E-90DF-8036BAE78EA5}"/>
              </a:ext>
            </a:extLst>
          </p:cNvPr>
          <p:cNvSpPr txBox="1">
            <a:spLocks/>
          </p:cNvSpPr>
          <p:nvPr/>
        </p:nvSpPr>
        <p:spPr>
          <a:xfrm>
            <a:off x="6839817" y="3450672"/>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Hammond</a:t>
            </a:r>
          </a:p>
        </p:txBody>
      </p:sp>
      <p:sp>
        <p:nvSpPr>
          <p:cNvPr id="36" name="Text Placeholder 26">
            <a:extLst>
              <a:ext uri="{FF2B5EF4-FFF2-40B4-BE49-F238E27FC236}">
                <a16:creationId xmlns:a16="http://schemas.microsoft.com/office/drawing/2014/main" id="{807B93FA-FE79-48B0-8F55-DD4AD966442C}"/>
              </a:ext>
            </a:extLst>
          </p:cNvPr>
          <p:cNvSpPr txBox="1">
            <a:spLocks/>
          </p:cNvSpPr>
          <p:nvPr/>
        </p:nvSpPr>
        <p:spPr>
          <a:xfrm>
            <a:off x="6112904" y="3431246"/>
            <a:ext cx="880321" cy="777728"/>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t>77</a:t>
            </a:r>
          </a:p>
        </p:txBody>
      </p:sp>
      <p:sp>
        <p:nvSpPr>
          <p:cNvPr id="39" name="Text Placeholder 21">
            <a:extLst>
              <a:ext uri="{FF2B5EF4-FFF2-40B4-BE49-F238E27FC236}">
                <a16:creationId xmlns:a16="http://schemas.microsoft.com/office/drawing/2014/main" id="{E6A68DBD-247E-456F-91F6-CE8EB3578E7A}"/>
              </a:ext>
            </a:extLst>
          </p:cNvPr>
          <p:cNvSpPr txBox="1">
            <a:spLocks/>
          </p:cNvSpPr>
          <p:nvPr/>
        </p:nvSpPr>
        <p:spPr>
          <a:xfrm>
            <a:off x="6851981" y="3770453"/>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t>Tangipahoa</a:t>
            </a:r>
            <a:br>
              <a:rPr lang="en-US" sz="1350" dirty="0"/>
            </a:br>
            <a:r>
              <a:rPr lang="en-US" sz="1350" dirty="0"/>
              <a:t>Parish Clausen</a:t>
            </a:r>
            <a:br>
              <a:rPr lang="en-US" sz="1350" dirty="0"/>
            </a:br>
            <a:r>
              <a:rPr lang="en-US" sz="1350" dirty="0"/>
              <a:t>Conference Room</a:t>
            </a:r>
          </a:p>
        </p:txBody>
      </p:sp>
      <p:sp>
        <p:nvSpPr>
          <p:cNvPr id="42" name="Text Placeholder 18">
            <a:extLst>
              <a:ext uri="{FF2B5EF4-FFF2-40B4-BE49-F238E27FC236}">
                <a16:creationId xmlns:a16="http://schemas.microsoft.com/office/drawing/2014/main" id="{8E5725F0-2633-4E26-B5BB-64346D5B0E84}"/>
              </a:ext>
            </a:extLst>
          </p:cNvPr>
          <p:cNvSpPr txBox="1">
            <a:spLocks/>
          </p:cNvSpPr>
          <p:nvPr/>
        </p:nvSpPr>
        <p:spPr>
          <a:xfrm>
            <a:off x="2654808" y="4694301"/>
            <a:ext cx="2100943" cy="1325563"/>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8800" dirty="0">
                <a:solidFill>
                  <a:schemeClr val="accent1"/>
                </a:solidFill>
              </a:rPr>
              <a:t>555</a:t>
            </a:r>
          </a:p>
        </p:txBody>
      </p:sp>
      <p:sp>
        <p:nvSpPr>
          <p:cNvPr id="43" name="TextBox 42">
            <a:extLst>
              <a:ext uri="{FF2B5EF4-FFF2-40B4-BE49-F238E27FC236}">
                <a16:creationId xmlns:a16="http://schemas.microsoft.com/office/drawing/2014/main" id="{A9544A9E-1C72-4A37-B71B-9829F5BE561C}"/>
              </a:ext>
            </a:extLst>
          </p:cNvPr>
          <p:cNvSpPr txBox="1"/>
          <p:nvPr/>
        </p:nvSpPr>
        <p:spPr>
          <a:xfrm>
            <a:off x="4755751" y="4895417"/>
            <a:ext cx="4535611" cy="923330"/>
          </a:xfrm>
          <a:prstGeom prst="rect">
            <a:avLst/>
          </a:prstGeom>
          <a:noFill/>
        </p:spPr>
        <p:txBody>
          <a:bodyPr wrap="square" rtlCol="0">
            <a:spAutoFit/>
          </a:bodyPr>
          <a:lstStyle/>
          <a:p>
            <a:r>
              <a:rPr lang="en-US" dirty="0"/>
              <a:t>engineers, planners, floodplain managers, public works staff, emergency responders, code enforcement staff, elected officials, and more</a:t>
            </a:r>
          </a:p>
        </p:txBody>
      </p:sp>
      <p:sp>
        <p:nvSpPr>
          <p:cNvPr id="28" name="Text Placeholder 24">
            <a:extLst>
              <a:ext uri="{FF2B5EF4-FFF2-40B4-BE49-F238E27FC236}">
                <a16:creationId xmlns:a16="http://schemas.microsoft.com/office/drawing/2014/main" id="{F9FDD8F8-39A9-49B4-9505-9AFF673ED76E}"/>
              </a:ext>
            </a:extLst>
          </p:cNvPr>
          <p:cNvSpPr txBox="1">
            <a:spLocks/>
          </p:cNvSpPr>
          <p:nvPr/>
        </p:nvSpPr>
        <p:spPr>
          <a:xfrm>
            <a:off x="9727243" y="2146239"/>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Shreveport</a:t>
            </a:r>
          </a:p>
        </p:txBody>
      </p:sp>
      <p:sp>
        <p:nvSpPr>
          <p:cNvPr id="29" name="Text Placeholder 25">
            <a:extLst>
              <a:ext uri="{FF2B5EF4-FFF2-40B4-BE49-F238E27FC236}">
                <a16:creationId xmlns:a16="http://schemas.microsoft.com/office/drawing/2014/main" id="{AD47ACF6-5902-49A8-B477-CA500DFFBA5D}"/>
              </a:ext>
            </a:extLst>
          </p:cNvPr>
          <p:cNvSpPr txBox="1">
            <a:spLocks/>
          </p:cNvSpPr>
          <p:nvPr/>
        </p:nvSpPr>
        <p:spPr>
          <a:xfrm>
            <a:off x="9728289" y="2466020"/>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t>Shreveport </a:t>
            </a:r>
            <a:br>
              <a:rPr lang="en-US" sz="1350" dirty="0"/>
            </a:br>
            <a:r>
              <a:rPr lang="en-US" sz="1350" dirty="0"/>
              <a:t>Convention Center</a:t>
            </a:r>
          </a:p>
        </p:txBody>
      </p:sp>
      <p:sp>
        <p:nvSpPr>
          <p:cNvPr id="30" name="Text Placeholder 26">
            <a:extLst>
              <a:ext uri="{FF2B5EF4-FFF2-40B4-BE49-F238E27FC236}">
                <a16:creationId xmlns:a16="http://schemas.microsoft.com/office/drawing/2014/main" id="{7A21F928-D4AC-4493-A8F7-E7BF737533AE}"/>
              </a:ext>
            </a:extLst>
          </p:cNvPr>
          <p:cNvSpPr txBox="1">
            <a:spLocks/>
          </p:cNvSpPr>
          <p:nvPr/>
        </p:nvSpPr>
        <p:spPr>
          <a:xfrm>
            <a:off x="9000330" y="2126813"/>
            <a:ext cx="880321" cy="777728"/>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t>44</a:t>
            </a:r>
          </a:p>
        </p:txBody>
      </p:sp>
      <p:sp>
        <p:nvSpPr>
          <p:cNvPr id="31" name="Text Placeholder 24">
            <a:extLst>
              <a:ext uri="{FF2B5EF4-FFF2-40B4-BE49-F238E27FC236}">
                <a16:creationId xmlns:a16="http://schemas.microsoft.com/office/drawing/2014/main" id="{0DE10413-F9EF-45FD-8D25-D4A2D27C1D1F}"/>
              </a:ext>
            </a:extLst>
          </p:cNvPr>
          <p:cNvSpPr txBox="1">
            <a:spLocks/>
          </p:cNvSpPr>
          <p:nvPr/>
        </p:nvSpPr>
        <p:spPr>
          <a:xfrm>
            <a:off x="9728289" y="3450672"/>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Baton Rouge</a:t>
            </a:r>
          </a:p>
        </p:txBody>
      </p:sp>
      <p:sp>
        <p:nvSpPr>
          <p:cNvPr id="32" name="Text Placeholder 26">
            <a:extLst>
              <a:ext uri="{FF2B5EF4-FFF2-40B4-BE49-F238E27FC236}">
                <a16:creationId xmlns:a16="http://schemas.microsoft.com/office/drawing/2014/main" id="{86357FBA-F136-4519-9D95-6647B7C79A43}"/>
              </a:ext>
            </a:extLst>
          </p:cNvPr>
          <p:cNvSpPr txBox="1">
            <a:spLocks/>
          </p:cNvSpPr>
          <p:nvPr/>
        </p:nvSpPr>
        <p:spPr>
          <a:xfrm>
            <a:off x="8657918" y="3431246"/>
            <a:ext cx="1223780" cy="777728"/>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spc="200" baseline="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4000" dirty="0"/>
              <a:t>126</a:t>
            </a:r>
          </a:p>
        </p:txBody>
      </p:sp>
      <p:sp>
        <p:nvSpPr>
          <p:cNvPr id="33" name="Text Placeholder 21">
            <a:extLst>
              <a:ext uri="{FF2B5EF4-FFF2-40B4-BE49-F238E27FC236}">
                <a16:creationId xmlns:a16="http://schemas.microsoft.com/office/drawing/2014/main" id="{0550ED9C-7716-49C7-B8DE-F4B17B805B91}"/>
              </a:ext>
            </a:extLst>
          </p:cNvPr>
          <p:cNvSpPr txBox="1">
            <a:spLocks/>
          </p:cNvSpPr>
          <p:nvPr/>
        </p:nvSpPr>
        <p:spPr>
          <a:xfrm>
            <a:off x="9752618" y="3770453"/>
            <a:ext cx="2698421" cy="347081"/>
          </a:xfrm>
          <a:prstGeom prst="rect">
            <a:avLst/>
          </a:prstGeom>
          <a:noFill/>
        </p:spPr>
        <p:txBody>
          <a:bodyPr vert="horz"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2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t>BREC Administration</a:t>
            </a:r>
          </a:p>
        </p:txBody>
      </p:sp>
    </p:spTree>
    <p:extLst>
      <p:ext uri="{BB962C8B-B14F-4D97-AF65-F5344CB8AC3E}">
        <p14:creationId xmlns:p14="http://schemas.microsoft.com/office/powerpoint/2010/main" val="2042846782"/>
      </p:ext>
    </p:extLst>
  </p:cSld>
  <p:clrMapOvr>
    <a:masterClrMapping/>
  </p:clrMapOvr>
</p:sld>
</file>

<file path=ppt/theme/theme1.xml><?xml version="1.0" encoding="utf-8"?>
<a:theme xmlns:a="http://schemas.openxmlformats.org/drawingml/2006/main" name="Office Theme">
  <a:themeElements>
    <a:clrScheme name="Louisiana Watershed Initiative">
      <a:dk1>
        <a:srgbClr val="444444"/>
      </a:dk1>
      <a:lt1>
        <a:srgbClr val="FFFFFF"/>
      </a:lt1>
      <a:dk2>
        <a:srgbClr val="44546A"/>
      </a:dk2>
      <a:lt2>
        <a:srgbClr val="E7E6E6"/>
      </a:lt2>
      <a:accent1>
        <a:srgbClr val="41818D"/>
      </a:accent1>
      <a:accent2>
        <a:srgbClr val="ADBC4E"/>
      </a:accent2>
      <a:accent3>
        <a:srgbClr val="3EAFAC"/>
      </a:accent3>
      <a:accent4>
        <a:srgbClr val="989A8D"/>
      </a:accent4>
      <a:accent5>
        <a:srgbClr val="9CD5C3"/>
      </a:accent5>
      <a:accent6>
        <a:srgbClr val="D9F1FC"/>
      </a:accent6>
      <a:hlink>
        <a:srgbClr val="3EAFAC"/>
      </a:hlink>
      <a:folHlink>
        <a:srgbClr val="49CEC8"/>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52E1E5-6D29-4730-9698-68B6224DA7C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9636142D82441A00A4C2853308E36" ma:contentTypeVersion="8" ma:contentTypeDescription="Create a new document." ma:contentTypeScope="" ma:versionID="ab5a9a4ee1fe51066fcc3c5fa1d41337">
  <xsd:schema xmlns:xsd="http://www.w3.org/2001/XMLSchema" xmlns:xs="http://www.w3.org/2001/XMLSchema" xmlns:p="http://schemas.microsoft.com/office/2006/metadata/properties" xmlns:ns2="9321eeed-4884-4dc7-8e8c-8958e7d814b0" xmlns:ns3="d7bf85e8-01fc-42e6-a865-012651030531" targetNamespace="http://schemas.microsoft.com/office/2006/metadata/properties" ma:root="true" ma:fieldsID="f4d97ae9f456d05f8239a36acd929d09" ns2:_="" ns3:_="">
    <xsd:import namespace="9321eeed-4884-4dc7-8e8c-8958e7d814b0"/>
    <xsd:import namespace="d7bf85e8-01fc-42e6-a865-0126510305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1eeed-4884-4dc7-8e8c-8958e7d81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bf85e8-01fc-42e6-a865-0126510305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7bf85e8-01fc-42e6-a865-01265103053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492F9-0E13-430A-B94A-E2827C542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21eeed-4884-4dc7-8e8c-8958e7d814b0"/>
    <ds:schemaRef ds:uri="d7bf85e8-01fc-42e6-a865-012651030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E84FF-6038-425D-BA95-937226FE5AD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d7bf85e8-01fc-42e6-a865-012651030531"/>
    <ds:schemaRef ds:uri="9321eeed-4884-4dc7-8e8c-8958e7d814b0"/>
    <ds:schemaRef ds:uri="http://www.w3.org/XML/1998/namespace"/>
  </ds:schemaRefs>
</ds:datastoreItem>
</file>

<file path=customXml/itemProps3.xml><?xml version="1.0" encoding="utf-8"?>
<ds:datastoreItem xmlns:ds="http://schemas.openxmlformats.org/officeDocument/2006/customXml" ds:itemID="{4AC99880-A540-40B2-B899-C15FE3382B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17815</TotalTime>
  <Words>1163</Words>
  <Application>Microsoft Office PowerPoint</Application>
  <PresentationFormat>Widescreen</PresentationFormat>
  <Paragraphs>311</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Helvetica</vt:lpstr>
      <vt:lpstr>Office Theme</vt:lpstr>
      <vt:lpstr>PowerPoint Presentation</vt:lpstr>
      <vt:lpstr>Why is the Louisiana Watershed Initiative necessary?</vt:lpstr>
      <vt:lpstr>Watersheds don’t follow existing jurisdictional boundaries</vt:lpstr>
      <vt:lpstr>PowerPoint Presentation</vt:lpstr>
      <vt:lpstr>Dual approach</vt:lpstr>
      <vt:lpstr>Timeline</vt:lpstr>
      <vt:lpstr>Strategic Areas of Focus</vt:lpstr>
      <vt:lpstr>Existing Efforts Support Near Term Actions</vt:lpstr>
      <vt:lpstr>Statewide Listening Tour WHERE WE’VE BEEN</vt:lpstr>
      <vt:lpstr>Technical Workshops and Listening Sessions</vt:lpstr>
      <vt:lpstr>PowerPoint Presentation</vt:lpstr>
      <vt:lpstr>PowerPoint Presentation</vt:lpstr>
      <vt:lpstr>MODELING AND PROCUREMENT WHAT WE HEARD</vt:lpstr>
      <vt:lpstr>PowerPoint Presentation</vt:lpstr>
      <vt:lpstr>PowerPoint Presentation</vt:lpstr>
      <vt:lpstr>PowerPoint Presentation</vt:lpstr>
      <vt:lpstr>PowerPoint Presentation</vt:lpstr>
      <vt:lpstr>Focus on funding through sound criteria</vt:lpstr>
      <vt:lpstr>Next steps Ongoing coordination with locals and the State to complete:</vt:lpstr>
      <vt:lpstr>PowerPoint Presentation</vt:lpstr>
      <vt:lpstr>PowerPoint Presentation</vt:lpstr>
      <vt:lpstr>PowerPoint Presentation</vt:lpstr>
      <vt:lpstr>PowerPoint Presentation</vt:lpstr>
      <vt:lpstr>Stay engaged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Michelle</dc:creator>
  <cp:lastModifiedBy>Pat Forbes</cp:lastModifiedBy>
  <cp:revision>82</cp:revision>
  <dcterms:created xsi:type="dcterms:W3CDTF">2018-10-12T13:56:14Z</dcterms:created>
  <dcterms:modified xsi:type="dcterms:W3CDTF">2018-11-28T20:26:46Z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0x010100EAD9636142D82441A00A4C2853308E36</vt:lpwstr>
  </property>
</Properties>
</file>