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7"/>
  </p:notesMasterIdLst>
  <p:sldIdLst>
    <p:sldId id="256" r:id="rId2"/>
    <p:sldId id="313" r:id="rId3"/>
    <p:sldId id="314" r:id="rId4"/>
    <p:sldId id="316" r:id="rId5"/>
    <p:sldId id="315" r:id="rId6"/>
    <p:sldId id="257" r:id="rId7"/>
    <p:sldId id="258" r:id="rId8"/>
    <p:sldId id="259" r:id="rId9"/>
    <p:sldId id="260" r:id="rId10"/>
    <p:sldId id="261" r:id="rId11"/>
    <p:sldId id="262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82" r:id="rId25"/>
    <p:sldId id="286" r:id="rId26"/>
    <p:sldId id="277" r:id="rId27"/>
    <p:sldId id="319" r:id="rId28"/>
    <p:sldId id="280" r:id="rId29"/>
    <p:sldId id="281" r:id="rId30"/>
    <p:sldId id="317" r:id="rId31"/>
    <p:sldId id="289" r:id="rId32"/>
    <p:sldId id="318" r:id="rId33"/>
    <p:sldId id="295" r:id="rId34"/>
    <p:sldId id="294" r:id="rId35"/>
    <p:sldId id="296" r:id="rId36"/>
    <p:sldId id="298" r:id="rId37"/>
    <p:sldId id="301" r:id="rId38"/>
    <p:sldId id="299" r:id="rId39"/>
    <p:sldId id="300" r:id="rId40"/>
    <p:sldId id="320" r:id="rId41"/>
    <p:sldId id="302" r:id="rId42"/>
    <p:sldId id="321" r:id="rId43"/>
    <p:sldId id="303" r:id="rId44"/>
    <p:sldId id="304" r:id="rId45"/>
    <p:sldId id="305" r:id="rId46"/>
    <p:sldId id="306" r:id="rId47"/>
    <p:sldId id="309" r:id="rId48"/>
    <p:sldId id="307" r:id="rId49"/>
    <p:sldId id="308" r:id="rId50"/>
    <p:sldId id="322" r:id="rId51"/>
    <p:sldId id="310" r:id="rId52"/>
    <p:sldId id="323" r:id="rId53"/>
    <p:sldId id="311" r:id="rId54"/>
    <p:sldId id="312" r:id="rId55"/>
    <p:sldId id="293" r:id="rId56"/>
  </p:sldIdLst>
  <p:sldSz cx="9144000" cy="6858000" type="screen4x3"/>
  <p:notesSz cx="7004050" cy="92233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7" autoAdjust="0"/>
  </p:normalViewPr>
  <p:slideViewPr>
    <p:cSldViewPr>
      <p:cViewPr varScale="1">
        <p:scale>
          <a:sx n="126" d="100"/>
          <a:sy n="126" d="100"/>
        </p:scale>
        <p:origin x="-34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8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1169"/>
          </a:xfrm>
          <a:prstGeom prst="rect">
            <a:avLst/>
          </a:prstGeom>
        </p:spPr>
        <p:txBody>
          <a:bodyPr vert="horz" lIns="92720" tIns="46360" rIns="92720" bIns="4636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7341" y="0"/>
            <a:ext cx="3035088" cy="461169"/>
          </a:xfrm>
          <a:prstGeom prst="rect">
            <a:avLst/>
          </a:prstGeom>
        </p:spPr>
        <p:txBody>
          <a:bodyPr vert="horz" lIns="92720" tIns="46360" rIns="92720" bIns="46360" rtlCol="0"/>
          <a:lstStyle>
            <a:lvl1pPr algn="r">
              <a:defRPr sz="1200"/>
            </a:lvl1pPr>
          </a:lstStyle>
          <a:p>
            <a:fld id="{2FD4E753-B9D3-46D0-B025-5AE178733D9F}" type="datetimeFigureOut">
              <a:rPr lang="en-US" smtClean="0"/>
              <a:t>4/16/2012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3275" cy="3459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20" tIns="46360" rIns="92720" bIns="4636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5" y="4381103"/>
            <a:ext cx="5603240" cy="4150519"/>
          </a:xfrm>
          <a:prstGeom prst="rect">
            <a:avLst/>
          </a:prstGeom>
        </p:spPr>
        <p:txBody>
          <a:bodyPr vert="horz" lIns="92720" tIns="46360" rIns="92720" bIns="4636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0605"/>
            <a:ext cx="3035088" cy="461169"/>
          </a:xfrm>
          <a:prstGeom prst="rect">
            <a:avLst/>
          </a:prstGeom>
        </p:spPr>
        <p:txBody>
          <a:bodyPr vert="horz" lIns="92720" tIns="46360" rIns="92720" bIns="4636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7341" y="8760605"/>
            <a:ext cx="3035088" cy="461169"/>
          </a:xfrm>
          <a:prstGeom prst="rect">
            <a:avLst/>
          </a:prstGeom>
        </p:spPr>
        <p:txBody>
          <a:bodyPr vert="horz" lIns="92720" tIns="46360" rIns="92720" bIns="46360" rtlCol="0" anchor="b"/>
          <a:lstStyle>
            <a:lvl1pPr algn="r">
              <a:defRPr sz="1200"/>
            </a:lvl1pPr>
          </a:lstStyle>
          <a:p>
            <a:fld id="{002FF3D1-8F38-4009-833E-21E2F9B73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63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FF3D1-8F38-4009-833E-21E2F9B731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10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1DA82-49DE-4E2E-9825-640A5E8F1D5D}" type="datetimeFigureOut">
              <a:rPr lang="en-US" smtClean="0"/>
              <a:t>4/16/2012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874D8-2A30-4A75-9027-1A693D28DA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1DA82-49DE-4E2E-9825-640A5E8F1D5D}" type="datetimeFigureOut">
              <a:rPr lang="en-US" smtClean="0"/>
              <a:t>4/16/2012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874D8-2A30-4A75-9027-1A693D28DA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1DA82-49DE-4E2E-9825-640A5E8F1D5D}" type="datetimeFigureOut">
              <a:rPr lang="en-US" smtClean="0"/>
              <a:t>4/16/2012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874D8-2A30-4A75-9027-1A693D28DA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1DA82-49DE-4E2E-9825-640A5E8F1D5D}" type="datetimeFigureOut">
              <a:rPr lang="en-US" smtClean="0"/>
              <a:t>4/16/2012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874D8-2A30-4A75-9027-1A693D28DA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1DA82-49DE-4E2E-9825-640A5E8F1D5D}" type="datetimeFigureOut">
              <a:rPr lang="en-US" smtClean="0"/>
              <a:t>4/16/2012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874D8-2A30-4A75-9027-1A693D28DA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1DA82-49DE-4E2E-9825-640A5E8F1D5D}" type="datetimeFigureOut">
              <a:rPr lang="en-US" smtClean="0"/>
              <a:t>4/16/2012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874D8-2A30-4A75-9027-1A693D28DA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1DA82-49DE-4E2E-9825-640A5E8F1D5D}" type="datetimeFigureOut">
              <a:rPr lang="en-US" smtClean="0"/>
              <a:t>4/16/2012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874D8-2A30-4A75-9027-1A693D28DA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1DA82-49DE-4E2E-9825-640A5E8F1D5D}" type="datetimeFigureOut">
              <a:rPr lang="en-US" smtClean="0"/>
              <a:t>4/16/2012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874D8-2A30-4A75-9027-1A693D28DA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1DA82-49DE-4E2E-9825-640A5E8F1D5D}" type="datetimeFigureOut">
              <a:rPr lang="en-US" smtClean="0"/>
              <a:t>4/16/2012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874D8-2A30-4A75-9027-1A693D28DA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1DA82-49DE-4E2E-9825-640A5E8F1D5D}" type="datetimeFigureOut">
              <a:rPr lang="en-US" smtClean="0"/>
              <a:t>4/16/2012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874D8-2A30-4A75-9027-1A693D28DA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1DA82-49DE-4E2E-9825-640A5E8F1D5D}" type="datetimeFigureOut">
              <a:rPr lang="en-US" smtClean="0"/>
              <a:t>4/16/2012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874D8-2A30-4A75-9027-1A693D28DAAC}" type="slidenum">
              <a:rPr lang="en-US" smtClean="0"/>
              <a:t>‹#›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1DA82-49DE-4E2E-9825-640A5E8F1D5D}" type="datetimeFigureOut">
              <a:rPr lang="en-US" smtClean="0"/>
              <a:t>4/16/2012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874D8-2A30-4A75-9027-1A693D28DAAC}" type="slidenum">
              <a:rPr lang="en-US" smtClean="0"/>
              <a:t>‹#›</a:t>
            </a:fld>
            <a:endParaRPr lang="en-US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524000"/>
            <a:ext cx="7239000" cy="22098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7200" b="1" dirty="0" smtClean="0">
                <a:solidFill>
                  <a:schemeClr val="accent4"/>
                </a:solidFill>
              </a:rPr>
              <a:t>LOGGING</a:t>
            </a:r>
            <a:br>
              <a:rPr lang="en-US" sz="7200" b="1" dirty="0" smtClean="0">
                <a:solidFill>
                  <a:schemeClr val="accent4"/>
                </a:solidFill>
              </a:rPr>
            </a:br>
            <a:r>
              <a:rPr lang="en-US" sz="7200" b="1" dirty="0" smtClean="0">
                <a:solidFill>
                  <a:schemeClr val="accent4"/>
                </a:solidFill>
              </a:rPr>
              <a:t>REQUIREMENTS</a:t>
            </a:r>
            <a:endParaRPr lang="en-US" sz="7200" b="1" dirty="0">
              <a:solidFill>
                <a:schemeClr val="accent4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4419600"/>
            <a:ext cx="7220158" cy="1752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Louisiana Department of Natural Resources</a:t>
            </a:r>
          </a:p>
          <a:p>
            <a:r>
              <a:rPr lang="en-US" sz="2400" dirty="0" smtClean="0"/>
              <a:t>Office of Conservation</a:t>
            </a:r>
          </a:p>
          <a:p>
            <a:r>
              <a:rPr lang="en-US" sz="2400" dirty="0" smtClean="0"/>
              <a:t>Injection and Mining Division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8425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638757" cy="111325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2800" b="1" dirty="0" smtClean="0">
                <a:solidFill>
                  <a:schemeClr val="accent4"/>
                </a:solidFill>
              </a:rPr>
              <a:t>CEMENT BOND LOG </a:t>
            </a:r>
            <a:r>
              <a:rPr lang="en-US" sz="2800" dirty="0" smtClean="0">
                <a:solidFill>
                  <a:schemeClr val="accent4"/>
                </a:solidFill>
              </a:rPr>
              <a:t>(CBL)</a:t>
            </a:r>
            <a:endParaRPr lang="en-US" sz="2800" dirty="0">
              <a:solidFill>
                <a:schemeClr val="accent4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990600" y="2895600"/>
            <a:ext cx="3352800" cy="609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When is it required?</a:t>
            </a:r>
            <a:endParaRPr lang="en-US" sz="2800" dirty="0"/>
          </a:p>
        </p:txBody>
      </p:sp>
      <p:cxnSp>
        <p:nvCxnSpPr>
          <p:cNvPr id="13" name="Elbow Connector 12"/>
          <p:cNvCxnSpPr>
            <a:stCxn id="3" idx="2"/>
          </p:cNvCxnSpPr>
          <p:nvPr/>
        </p:nvCxnSpPr>
        <p:spPr>
          <a:xfrm rot="16200000" flipH="1">
            <a:off x="3448050" y="2724150"/>
            <a:ext cx="495300" cy="20574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Placeholder 4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7" r="10197"/>
          <a:stretch>
            <a:fillRect/>
          </a:stretch>
        </p:blipFill>
        <p:spPr>
          <a:xfrm>
            <a:off x="4800600" y="2286000"/>
            <a:ext cx="3429000" cy="3429000"/>
          </a:xfrm>
        </p:spPr>
      </p:pic>
    </p:spTree>
    <p:extLst>
      <p:ext uri="{BB962C8B-B14F-4D97-AF65-F5344CB8AC3E}">
        <p14:creationId xmlns:p14="http://schemas.microsoft.com/office/powerpoint/2010/main" val="33997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286000"/>
            <a:ext cx="7487050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Cement bond logs are required to be run on</a:t>
            </a:r>
          </a:p>
          <a:p>
            <a:r>
              <a:rPr lang="en-US" sz="2800" u="sng" dirty="0" smtClean="0"/>
              <a:t>all</a:t>
            </a:r>
            <a:r>
              <a:rPr lang="en-US" sz="2800" dirty="0" smtClean="0"/>
              <a:t> new-drills, conversions and zone changes.</a:t>
            </a:r>
          </a:p>
          <a:p>
            <a:endParaRPr lang="en-US" sz="2800" dirty="0"/>
          </a:p>
          <a:p>
            <a:r>
              <a:rPr lang="en-US" sz="2800" i="1" dirty="0" smtClean="0">
                <a:solidFill>
                  <a:schemeClr val="accent4"/>
                </a:solidFill>
              </a:rPr>
              <a:t>Please note that Injection and Mining cannot</a:t>
            </a:r>
          </a:p>
          <a:p>
            <a:r>
              <a:rPr lang="en-US" sz="2800" i="1" dirty="0" smtClean="0">
                <a:solidFill>
                  <a:schemeClr val="accent4"/>
                </a:solidFill>
              </a:rPr>
              <a:t>accept the portion of a CBL which has been run</a:t>
            </a:r>
          </a:p>
          <a:p>
            <a:r>
              <a:rPr lang="en-US" sz="2800" i="1" dirty="0" smtClean="0">
                <a:solidFill>
                  <a:schemeClr val="accent4"/>
                </a:solidFill>
              </a:rPr>
              <a:t>“pipe-inside-pipe</a:t>
            </a:r>
            <a:r>
              <a:rPr lang="en-US" sz="2800" i="1" dirty="0">
                <a:solidFill>
                  <a:schemeClr val="accent4"/>
                </a:solidFill>
              </a:rPr>
              <a:t>”.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65095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638757" cy="111325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2800" b="1" dirty="0" smtClean="0">
                <a:solidFill>
                  <a:schemeClr val="accent4"/>
                </a:solidFill>
              </a:rPr>
              <a:t>CEMENT BOND LOG </a:t>
            </a:r>
            <a:r>
              <a:rPr lang="en-US" sz="2800" dirty="0" smtClean="0">
                <a:solidFill>
                  <a:schemeClr val="accent4"/>
                </a:solidFill>
              </a:rPr>
              <a:t>(CBL)</a:t>
            </a:r>
            <a:endParaRPr lang="en-US" sz="2800" dirty="0">
              <a:solidFill>
                <a:schemeClr val="accent4"/>
              </a:solidFill>
            </a:endParaRPr>
          </a:p>
        </p:txBody>
      </p:sp>
      <p:pic>
        <p:nvPicPr>
          <p:cNvPr id="15" name="Picture Placeholder 14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89" b="13989"/>
          <a:stretch>
            <a:fillRect/>
          </a:stretch>
        </p:blipFill>
        <p:spPr>
          <a:xfrm>
            <a:off x="4876800" y="2286000"/>
            <a:ext cx="3429000" cy="3429000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990600" y="2895600"/>
            <a:ext cx="2209800" cy="914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What are we</a:t>
            </a:r>
          </a:p>
          <a:p>
            <a:r>
              <a:rPr lang="en-US" sz="2800" dirty="0" smtClean="0"/>
              <a:t>looking for?</a:t>
            </a:r>
            <a:endParaRPr lang="en-US" sz="2800" dirty="0"/>
          </a:p>
        </p:txBody>
      </p:sp>
      <p:cxnSp>
        <p:nvCxnSpPr>
          <p:cNvPr id="13" name="Elbow Connector 12"/>
          <p:cNvCxnSpPr>
            <a:stCxn id="3" idx="3"/>
          </p:cNvCxnSpPr>
          <p:nvPr/>
        </p:nvCxnSpPr>
        <p:spPr>
          <a:xfrm>
            <a:off x="3200400" y="3352800"/>
            <a:ext cx="1524000" cy="6477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805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676400"/>
            <a:ext cx="735829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Minimum interval of </a:t>
            </a:r>
            <a:r>
              <a:rPr lang="en-US" sz="2800" u="sng" dirty="0" smtClean="0"/>
              <a:t>continuous</a:t>
            </a:r>
            <a:r>
              <a:rPr lang="en-US" sz="2800" dirty="0" smtClean="0"/>
              <a:t> 60% bonded</a:t>
            </a:r>
          </a:p>
          <a:p>
            <a:r>
              <a:rPr lang="en-US" sz="2800" dirty="0" smtClean="0"/>
              <a:t>cement in a continuous confining shale.</a:t>
            </a:r>
          </a:p>
          <a:p>
            <a:endParaRPr lang="en-US" sz="2800" dirty="0" smtClean="0"/>
          </a:p>
          <a:p>
            <a:r>
              <a:rPr lang="en-US" sz="2800" u="sng" dirty="0" smtClean="0"/>
              <a:t>Rule-of-Thumb</a:t>
            </a:r>
            <a:r>
              <a:rPr lang="en-US" sz="2800" dirty="0" smtClean="0"/>
              <a:t>: &lt; 10mV on amplitude curve</a:t>
            </a:r>
          </a:p>
          <a:p>
            <a:r>
              <a:rPr lang="en-US" sz="2800" dirty="0" smtClean="0"/>
              <a:t>for x-amount of feet.</a:t>
            </a:r>
          </a:p>
          <a:p>
            <a:endParaRPr lang="en-US" sz="2800" dirty="0"/>
          </a:p>
          <a:p>
            <a:r>
              <a:rPr lang="en-US" sz="2800" u="sng" dirty="0" smtClean="0"/>
              <a:t>For heavier casings</a:t>
            </a:r>
            <a:r>
              <a:rPr lang="en-US" sz="2800" dirty="0" smtClean="0"/>
              <a:t>, can sometimes accept</a:t>
            </a:r>
          </a:p>
          <a:p>
            <a:r>
              <a:rPr lang="en-US" sz="2800" dirty="0" smtClean="0"/>
              <a:t>&lt; 12mV or &lt; 13mV but this is fairly RARE.</a:t>
            </a:r>
          </a:p>
        </p:txBody>
      </p:sp>
    </p:spTree>
    <p:extLst>
      <p:ext uri="{BB962C8B-B14F-4D97-AF65-F5344CB8AC3E}">
        <p14:creationId xmlns:p14="http://schemas.microsoft.com/office/powerpoint/2010/main" val="288190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0"/>
            <a:ext cx="4953000" cy="924475"/>
          </a:xfr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dirty="0" smtClean="0"/>
              <a:t>CBL Interpretation Guide: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762000"/>
            <a:ext cx="4271648" cy="6096000"/>
          </a:xfrm>
        </p:spPr>
      </p:pic>
    </p:spTree>
    <p:extLst>
      <p:ext uri="{BB962C8B-B14F-4D97-AF65-F5344CB8AC3E}">
        <p14:creationId xmlns:p14="http://schemas.microsoft.com/office/powerpoint/2010/main" val="412339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b="1" dirty="0" smtClean="0">
                <a:solidFill>
                  <a:schemeClr val="accent4"/>
                </a:solidFill>
              </a:rPr>
              <a:t>OTHER LOG TYPES</a:t>
            </a:r>
            <a:endParaRPr lang="en-US" b="1" dirty="0">
              <a:solidFill>
                <a:schemeClr val="accent4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1928019"/>
            <a:ext cx="5080000" cy="3810000"/>
          </a:xfrm>
        </p:spPr>
      </p:pic>
    </p:spTree>
    <p:extLst>
      <p:ext uri="{BB962C8B-B14F-4D97-AF65-F5344CB8AC3E}">
        <p14:creationId xmlns:p14="http://schemas.microsoft.com/office/powerpoint/2010/main" val="228412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743200"/>
            <a:ext cx="8182881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solidFill>
                  <a:schemeClr val="accent4"/>
                </a:solidFill>
              </a:rPr>
              <a:t>Radioactive Tracer Survey (RTS)</a:t>
            </a:r>
            <a:r>
              <a:rPr lang="en-US" sz="2800" dirty="0" smtClean="0"/>
              <a:t> – used to detect</a:t>
            </a:r>
          </a:p>
          <a:p>
            <a:r>
              <a:rPr lang="en-US" sz="2800" dirty="0" smtClean="0"/>
              <a:t>RA “tagged” fluid movement through channels</a:t>
            </a:r>
          </a:p>
          <a:p>
            <a:r>
              <a:rPr lang="en-US" sz="2800" dirty="0" smtClean="0"/>
              <a:t>behind casing while on injection.</a:t>
            </a:r>
          </a:p>
          <a:p>
            <a:endParaRPr lang="en-US" sz="2800" dirty="0"/>
          </a:p>
          <a:p>
            <a:r>
              <a:rPr lang="en-US" sz="2800" dirty="0" smtClean="0"/>
              <a:t>Also used for locating other RA “tagged” material</a:t>
            </a:r>
          </a:p>
          <a:p>
            <a:r>
              <a:rPr lang="en-US" sz="2800" dirty="0" smtClean="0"/>
              <a:t>such as proppant, frac fluid, gravel pack, cement</a:t>
            </a:r>
          </a:p>
          <a:p>
            <a:r>
              <a:rPr lang="en-US" sz="2800" dirty="0" smtClean="0"/>
              <a:t>squeeze, etc.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503" y="685800"/>
            <a:ext cx="1798694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81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838458"/>
            <a:ext cx="7783669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solidFill>
                  <a:schemeClr val="accent4"/>
                </a:solidFill>
              </a:rPr>
              <a:t>Temperature Log</a:t>
            </a:r>
            <a:r>
              <a:rPr lang="en-US" sz="2800" dirty="0" smtClean="0"/>
              <a:t> – in Injection and Mining, we</a:t>
            </a:r>
          </a:p>
          <a:p>
            <a:r>
              <a:rPr lang="en-US" sz="2800" dirty="0" smtClean="0"/>
              <a:t>sometimes use this log to detect top of cement</a:t>
            </a:r>
          </a:p>
          <a:p>
            <a:r>
              <a:rPr lang="en-US" sz="2800" dirty="0" smtClean="0"/>
              <a:t>in larger heavier casings.</a:t>
            </a:r>
          </a:p>
          <a:p>
            <a:endParaRPr lang="en-US" sz="2800" dirty="0"/>
          </a:p>
          <a:p>
            <a:r>
              <a:rPr lang="en-US" sz="2800" dirty="0" smtClean="0"/>
              <a:t>May also used to locate channels behind casing,</a:t>
            </a:r>
          </a:p>
          <a:p>
            <a:r>
              <a:rPr lang="en-US" sz="2800" dirty="0"/>
              <a:t>a</a:t>
            </a:r>
            <a:r>
              <a:rPr lang="en-US" sz="2800" dirty="0" smtClean="0"/>
              <a:t>nd to determine the height of stimulation due</a:t>
            </a:r>
          </a:p>
          <a:p>
            <a:r>
              <a:rPr lang="en-US" sz="2800" dirty="0"/>
              <a:t>t</a:t>
            </a:r>
            <a:r>
              <a:rPr lang="en-US" sz="2800" dirty="0" smtClean="0"/>
              <a:t>o acidizing or fracking.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316">
            <a:off x="3748431" y="-85721"/>
            <a:ext cx="1143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29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1998" y="3429000"/>
            <a:ext cx="743645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solidFill>
                  <a:schemeClr val="accent4"/>
                </a:solidFill>
              </a:rPr>
              <a:t>Oxygen Activation Log</a:t>
            </a:r>
            <a:r>
              <a:rPr lang="en-US" sz="2800" dirty="0" smtClean="0"/>
              <a:t> – used to detect the</a:t>
            </a:r>
          </a:p>
          <a:p>
            <a:r>
              <a:rPr lang="en-US" sz="2800" dirty="0" smtClean="0"/>
              <a:t>movement of water and for locating channels.</a:t>
            </a:r>
          </a:p>
          <a:p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843200"/>
            <a:ext cx="2762250" cy="180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43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4163" y="652437"/>
            <a:ext cx="6875793" cy="5232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just"/>
            <a:r>
              <a:rPr lang="en-US" sz="2800" b="1" dirty="0" smtClean="0"/>
              <a:t>How to Access DNR Logging Guidelines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0"/>
            <a:ext cx="9144000" cy="405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8574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638757" cy="111325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2800" b="1" dirty="0" smtClean="0">
                <a:solidFill>
                  <a:schemeClr val="accent4"/>
                </a:solidFill>
              </a:rPr>
              <a:t>ELECTRIC LOG</a:t>
            </a:r>
            <a:endParaRPr lang="en-US" sz="2800" dirty="0">
              <a:solidFill>
                <a:schemeClr val="accent4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975049" y="2895600"/>
            <a:ext cx="1905000" cy="609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What is it?</a:t>
            </a:r>
            <a:endParaRPr lang="en-US" sz="2800" dirty="0"/>
          </a:p>
        </p:txBody>
      </p:sp>
      <p:cxnSp>
        <p:nvCxnSpPr>
          <p:cNvPr id="17" name="Elbow Connector 16"/>
          <p:cNvCxnSpPr>
            <a:stCxn id="3" idx="3"/>
          </p:cNvCxnSpPr>
          <p:nvPr/>
        </p:nvCxnSpPr>
        <p:spPr>
          <a:xfrm>
            <a:off x="2880049" y="3200400"/>
            <a:ext cx="1828800" cy="8001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Placeholder 5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5" b="2375"/>
          <a:stretch>
            <a:fillRect/>
          </a:stretch>
        </p:blipFill>
        <p:spPr>
          <a:xfrm>
            <a:off x="4800600" y="2286000"/>
            <a:ext cx="3429000" cy="3429000"/>
          </a:xfrm>
        </p:spPr>
      </p:pic>
    </p:spTree>
    <p:extLst>
      <p:ext uri="{BB962C8B-B14F-4D97-AF65-F5344CB8AC3E}">
        <p14:creationId xmlns:p14="http://schemas.microsoft.com/office/powerpoint/2010/main" val="89039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9862"/>
            <a:ext cx="9144000" cy="53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85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4" y="0"/>
            <a:ext cx="90028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77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649" y="0"/>
            <a:ext cx="67367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9697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662" y="2143125"/>
            <a:ext cx="692467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1543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830286"/>
            <a:ext cx="7563674" cy="92333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Ready for an example?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02928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0350" y="1828800"/>
            <a:ext cx="65532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b="1" dirty="0"/>
              <a:t>First, you will see </a:t>
            </a:r>
            <a:r>
              <a:rPr lang="en-US" sz="2400" b="1" dirty="0" smtClean="0"/>
              <a:t>the proposed information such as USDW, zone and perforations;</a:t>
            </a:r>
          </a:p>
          <a:p>
            <a:endParaRPr lang="en-US" sz="2400" b="1" dirty="0"/>
          </a:p>
          <a:p>
            <a:pPr marL="342900" indent="-342900">
              <a:buFont typeface="Wingdings" pitchFamily="2" charset="2"/>
              <a:buChar char="q"/>
            </a:pPr>
            <a:r>
              <a:rPr lang="en-US" sz="2400" b="1" dirty="0" smtClean="0"/>
              <a:t>Next, you will see the CBL </a:t>
            </a:r>
            <a:r>
              <a:rPr lang="en-US" sz="2400" b="1" dirty="0"/>
              <a:t>Interpretation </a:t>
            </a:r>
            <a:r>
              <a:rPr lang="en-US" sz="2400" b="1" dirty="0" smtClean="0"/>
              <a:t>Guide;</a:t>
            </a:r>
          </a:p>
          <a:p>
            <a:endParaRPr lang="en-US" sz="2400" b="1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en-US" sz="2400" b="1" dirty="0" smtClean="0"/>
              <a:t>Then, the open-hole </a:t>
            </a:r>
            <a:r>
              <a:rPr lang="en-US" sz="2400" b="1" dirty="0"/>
              <a:t>log showing the </a:t>
            </a:r>
            <a:r>
              <a:rPr lang="en-US" sz="2400" b="1" dirty="0" smtClean="0"/>
              <a:t>zone;</a:t>
            </a:r>
          </a:p>
          <a:p>
            <a:endParaRPr lang="en-US" sz="2400" b="1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en-US" sz="2400" b="1" dirty="0" smtClean="0"/>
              <a:t>Finally</a:t>
            </a:r>
            <a:r>
              <a:rPr lang="en-US" sz="2400" b="1" dirty="0"/>
              <a:t>, </a:t>
            </a:r>
            <a:r>
              <a:rPr lang="en-US" sz="2400" b="1" dirty="0" smtClean="0"/>
              <a:t>the CBL </a:t>
            </a:r>
            <a:r>
              <a:rPr lang="en-US" sz="2400" b="1" dirty="0"/>
              <a:t>Free-Pipe </a:t>
            </a:r>
            <a:r>
              <a:rPr lang="en-US" sz="2400" b="1" dirty="0" smtClean="0"/>
              <a:t>Section and the </a:t>
            </a:r>
            <a:r>
              <a:rPr lang="en-US" sz="2400" b="1" dirty="0"/>
              <a:t>CBL </a:t>
            </a:r>
            <a:r>
              <a:rPr lang="en-US" sz="2400" b="1" dirty="0" smtClean="0"/>
              <a:t>showing the TOZ </a:t>
            </a:r>
            <a:r>
              <a:rPr lang="en-US" sz="2400" b="1" dirty="0"/>
              <a:t>and </a:t>
            </a:r>
            <a:r>
              <a:rPr lang="en-US" sz="2400" b="1" dirty="0" smtClean="0"/>
              <a:t>BOZ.</a:t>
            </a:r>
            <a:endParaRPr lang="en-US" sz="2400" b="1" dirty="0"/>
          </a:p>
          <a:p>
            <a:pPr marL="342900" indent="-342900">
              <a:buFont typeface="Wingdings" pitchFamily="2" charset="2"/>
              <a:buChar char="q"/>
            </a:pP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12851" y="609600"/>
            <a:ext cx="84081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4"/>
                </a:solidFill>
              </a:rPr>
              <a:t>***For each of the following examples, for ease, </a:t>
            </a:r>
            <a:r>
              <a:rPr lang="en-US" sz="2400" b="1" i="1" dirty="0" smtClean="0">
                <a:solidFill>
                  <a:schemeClr val="accent4"/>
                </a:solidFill>
              </a:rPr>
              <a:t>ASSUME</a:t>
            </a:r>
          </a:p>
          <a:p>
            <a:pPr algn="ctr"/>
            <a:r>
              <a:rPr lang="en-US" sz="2400" b="1" dirty="0" smtClean="0">
                <a:solidFill>
                  <a:schemeClr val="accent4"/>
                </a:solidFill>
              </a:rPr>
              <a:t>that all open-hole logs and CBLs correlate perfectly!***</a:t>
            </a:r>
            <a:endParaRPr lang="en-US" sz="24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72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5400" y="762000"/>
            <a:ext cx="6553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Essential info to keep in mind</a:t>
            </a:r>
            <a:r>
              <a:rPr lang="en-US" sz="2000" b="1" dirty="0" smtClean="0"/>
              <a:t>:</a:t>
            </a:r>
          </a:p>
          <a:p>
            <a:endParaRPr lang="en-US" sz="2000" b="1" dirty="0"/>
          </a:p>
          <a:p>
            <a:r>
              <a:rPr lang="en-US" sz="2000" b="1" dirty="0" smtClean="0"/>
              <a:t>	</a:t>
            </a:r>
            <a:r>
              <a:rPr lang="en-US" sz="2000" b="1" dirty="0" smtClean="0">
                <a:solidFill>
                  <a:schemeClr val="accent4"/>
                </a:solidFill>
              </a:rPr>
              <a:t>USDW:</a:t>
            </a:r>
            <a:r>
              <a:rPr lang="en-US" sz="2000" b="1" dirty="0" smtClean="0"/>
              <a:t> 300ft</a:t>
            </a:r>
          </a:p>
          <a:p>
            <a:r>
              <a:rPr lang="en-US" sz="2000" b="1" dirty="0"/>
              <a:t>	</a:t>
            </a:r>
            <a:r>
              <a:rPr lang="en-US" sz="2000" b="1" dirty="0" smtClean="0">
                <a:solidFill>
                  <a:schemeClr val="accent4"/>
                </a:solidFill>
              </a:rPr>
              <a:t>Surface Casing: </a:t>
            </a:r>
            <a:r>
              <a:rPr lang="en-US" sz="2000" b="1" dirty="0" smtClean="0"/>
              <a:t>16” (84 #/ft) @ 500 ft</a:t>
            </a:r>
            <a:endParaRPr lang="en-US" sz="2000" b="1" dirty="0" smtClean="0">
              <a:solidFill>
                <a:schemeClr val="accent4"/>
              </a:solidFill>
            </a:endParaRPr>
          </a:p>
          <a:p>
            <a:r>
              <a:rPr lang="en-US" sz="2000" b="1" dirty="0"/>
              <a:t>	</a:t>
            </a:r>
            <a:r>
              <a:rPr lang="en-US" sz="2000" b="1" dirty="0" smtClean="0">
                <a:solidFill>
                  <a:schemeClr val="accent4"/>
                </a:solidFill>
              </a:rPr>
              <a:t>Long String: </a:t>
            </a:r>
            <a:r>
              <a:rPr lang="en-US" sz="2000" b="1" dirty="0" smtClean="0"/>
              <a:t>10-3/4” (40.5 #/ft) @ 2000 ft</a:t>
            </a:r>
          </a:p>
          <a:p>
            <a:r>
              <a:rPr lang="en-US" sz="2000" b="1" dirty="0" smtClean="0"/>
              <a:t>	</a:t>
            </a:r>
            <a:r>
              <a:rPr lang="en-US" sz="2000" b="1" dirty="0" smtClean="0">
                <a:solidFill>
                  <a:schemeClr val="accent4"/>
                </a:solidFill>
              </a:rPr>
              <a:t>Proposed Zone:</a:t>
            </a:r>
            <a:r>
              <a:rPr lang="en-US" sz="2000" b="1" dirty="0" smtClean="0"/>
              <a:t> 1276 – 1326 ft</a:t>
            </a:r>
          </a:p>
          <a:p>
            <a:r>
              <a:rPr lang="en-US" sz="2000" b="1" dirty="0"/>
              <a:t>	</a:t>
            </a:r>
            <a:endParaRPr lang="en-US" sz="2000" b="1" u="sng" dirty="0" smtClean="0"/>
          </a:p>
          <a:p>
            <a:r>
              <a:rPr lang="en-US" sz="2000" b="1" u="sng" dirty="0" smtClean="0"/>
              <a:t>How many feet of isolating cement do we need for</a:t>
            </a:r>
            <a:r>
              <a:rPr lang="en-US" sz="2000" b="1" dirty="0" smtClean="0"/>
              <a:t>:</a:t>
            </a:r>
          </a:p>
          <a:p>
            <a:endParaRPr lang="en-US" sz="2000" b="1" dirty="0"/>
          </a:p>
          <a:p>
            <a:r>
              <a:rPr lang="en-US" sz="2000" b="1" dirty="0" smtClean="0"/>
              <a:t>	</a:t>
            </a:r>
            <a:r>
              <a:rPr lang="en-US" sz="2000" b="1" dirty="0" smtClean="0">
                <a:solidFill>
                  <a:schemeClr val="accent4"/>
                </a:solidFill>
              </a:rPr>
              <a:t>TOZ: </a:t>
            </a:r>
            <a:r>
              <a:rPr lang="en-US" sz="2000" b="1" dirty="0" smtClean="0"/>
              <a:t>?</a:t>
            </a:r>
          </a:p>
          <a:p>
            <a:r>
              <a:rPr lang="en-US" sz="2000" b="1" dirty="0"/>
              <a:t>	</a:t>
            </a:r>
            <a:r>
              <a:rPr lang="en-US" sz="2000" b="1" dirty="0" smtClean="0">
                <a:solidFill>
                  <a:schemeClr val="accent4"/>
                </a:solidFill>
              </a:rPr>
              <a:t>BOZ: </a:t>
            </a:r>
            <a:r>
              <a:rPr lang="en-US" sz="2000" b="1" dirty="0" smtClean="0"/>
              <a:t>?</a:t>
            </a:r>
          </a:p>
          <a:p>
            <a:endParaRPr lang="en-US" sz="2000" b="1" dirty="0"/>
          </a:p>
          <a:p>
            <a:r>
              <a:rPr lang="en-US" sz="2000" b="1" u="sng" dirty="0" smtClean="0"/>
              <a:t>Where would you call the bottom of the required</a:t>
            </a:r>
          </a:p>
          <a:p>
            <a:r>
              <a:rPr lang="en-US" sz="2000" b="1" u="sng" dirty="0" smtClean="0"/>
              <a:t>cement interval</a:t>
            </a:r>
            <a:r>
              <a:rPr lang="en-US" sz="2000" b="1" dirty="0" smtClean="0"/>
              <a:t>?</a:t>
            </a:r>
          </a:p>
          <a:p>
            <a:endParaRPr lang="en-US" sz="2000" b="1" dirty="0" smtClean="0"/>
          </a:p>
          <a:p>
            <a:endParaRPr lang="en-US" sz="2000" b="1" dirty="0"/>
          </a:p>
          <a:p>
            <a:r>
              <a:rPr lang="en-US" sz="2000" b="1" u="sng" dirty="0" smtClean="0"/>
              <a:t>Where is the shallowest allowed packer depth</a:t>
            </a:r>
            <a:r>
              <a:rPr lang="en-US" sz="2000" b="1" dirty="0" smtClean="0"/>
              <a:t>?</a:t>
            </a:r>
          </a:p>
          <a:p>
            <a:r>
              <a:rPr lang="en-US" sz="2000" b="1" dirty="0"/>
              <a:t>	</a:t>
            </a: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77095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"/>
            <a:ext cx="6705600" cy="685800"/>
          </a:xfr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/>
              <a:t>Recall this CBL Interpretation Guide: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659604"/>
            <a:ext cx="4343400" cy="6198396"/>
          </a:xfrm>
        </p:spPr>
      </p:pic>
      <p:cxnSp>
        <p:nvCxnSpPr>
          <p:cNvPr id="6" name="Straight Connector 5"/>
          <p:cNvCxnSpPr/>
          <p:nvPr/>
        </p:nvCxnSpPr>
        <p:spPr>
          <a:xfrm>
            <a:off x="3124200" y="6172200"/>
            <a:ext cx="28194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6019800" y="6400800"/>
            <a:ext cx="597937" cy="304800"/>
          </a:xfrm>
          <a:prstGeom prst="ellipse">
            <a:avLst/>
          </a:prstGeom>
          <a:noFill/>
          <a:ln w="25400"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24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236" y="777904"/>
            <a:ext cx="3874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Open-Hole Log scale: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2084088"/>
            <a:ext cx="9144000" cy="479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0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14" y="0"/>
            <a:ext cx="7760571" cy="68580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691714" y="3775399"/>
            <a:ext cx="7760571" cy="381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85" y="4724400"/>
            <a:ext cx="7785100" cy="6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488605" y="3429000"/>
            <a:ext cx="1746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TOZ @ 1275 ft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8400" y="4390354"/>
            <a:ext cx="176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BOZ @ 1326 ft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828800" y="1143000"/>
            <a:ext cx="76200" cy="5715000"/>
          </a:xfrm>
          <a:prstGeom prst="line">
            <a:avLst/>
          </a:prstGeom>
          <a:ln w="38100">
            <a:solidFill>
              <a:srgbClr val="0070C0">
                <a:alpha val="30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97367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838200"/>
            <a:ext cx="8746305" cy="655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4"/>
                </a:solidFill>
              </a:rPr>
              <a:t>Electric logs</a:t>
            </a:r>
            <a:r>
              <a:rPr lang="en-US" sz="2800" dirty="0" smtClean="0"/>
              <a:t> – </a:t>
            </a:r>
            <a:r>
              <a:rPr lang="en-US" sz="2800" i="1" dirty="0" smtClean="0"/>
              <a:t>or open-hole logs as they are</a:t>
            </a:r>
          </a:p>
          <a:p>
            <a:r>
              <a:rPr lang="en-US" sz="2800" i="1" dirty="0" smtClean="0"/>
              <a:t>also called</a:t>
            </a:r>
            <a:r>
              <a:rPr lang="en-US" sz="2800" dirty="0" smtClean="0"/>
              <a:t> – are used to help identify the base of the</a:t>
            </a:r>
          </a:p>
          <a:p>
            <a:r>
              <a:rPr lang="en-US" sz="2800" dirty="0" smtClean="0"/>
              <a:t>Underground Source of Drinking Water (USDW), other</a:t>
            </a:r>
          </a:p>
          <a:p>
            <a:r>
              <a:rPr lang="en-US" sz="2800" dirty="0" smtClean="0"/>
              <a:t>formations of interest and also to locate sand and</a:t>
            </a:r>
          </a:p>
          <a:p>
            <a:r>
              <a:rPr lang="en-US" sz="2800" dirty="0" smtClean="0"/>
              <a:t>shale intervals in order to define an injection or</a:t>
            </a:r>
          </a:p>
          <a:p>
            <a:r>
              <a:rPr lang="en-US" sz="2800" dirty="0" smtClean="0"/>
              <a:t>disposal zone.  Some examples are:</a:t>
            </a:r>
          </a:p>
          <a:p>
            <a:endParaRPr lang="en-US" sz="2800" dirty="0" smtClean="0"/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800" dirty="0" smtClean="0"/>
              <a:t>Gamma Ray (GR)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800" dirty="0" smtClean="0"/>
              <a:t>Spontaneous Potential (SP)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800" dirty="0" smtClean="0"/>
              <a:t>Resistivity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800" dirty="0" smtClean="0"/>
              <a:t>Density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800" dirty="0" smtClean="0"/>
              <a:t>Neutron Porosity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800" dirty="0" smtClean="0"/>
              <a:t>Caliper, etc.</a:t>
            </a:r>
          </a:p>
          <a:p>
            <a:pPr marL="457200" indent="-457200">
              <a:buFont typeface="Wingdings" pitchFamily="2" charset="2"/>
              <a:buChar char="§"/>
            </a:pPr>
            <a:endParaRPr lang="en-US" sz="2800" dirty="0" smtClean="0"/>
          </a:p>
          <a:p>
            <a:pPr marL="457200" indent="-457200">
              <a:buFont typeface="Wingdings" pitchFamily="2" charset="2"/>
              <a:buChar char="§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86144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"/>
            <a:ext cx="6705600" cy="685800"/>
          </a:xfr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/>
              <a:t>Recall this CBL Interpretation Guide: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659604"/>
            <a:ext cx="4343400" cy="6198396"/>
          </a:xfrm>
        </p:spPr>
      </p:pic>
      <p:cxnSp>
        <p:nvCxnSpPr>
          <p:cNvPr id="6" name="Straight Connector 5"/>
          <p:cNvCxnSpPr/>
          <p:nvPr/>
        </p:nvCxnSpPr>
        <p:spPr>
          <a:xfrm>
            <a:off x="3124200" y="6172200"/>
            <a:ext cx="28194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6019800" y="6400800"/>
            <a:ext cx="597937" cy="304800"/>
          </a:xfrm>
          <a:prstGeom prst="ellipse">
            <a:avLst/>
          </a:prstGeom>
          <a:noFill/>
          <a:ln w="25400"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00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2441" y="379445"/>
            <a:ext cx="4432495" cy="95410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lvl="0"/>
            <a:r>
              <a:rPr lang="en-US" sz="2800" b="1" u="sng" dirty="0" smtClean="0">
                <a:solidFill>
                  <a:prstClr val="white"/>
                </a:solidFill>
              </a:rPr>
              <a:t>FREE PIPE SECTION</a:t>
            </a:r>
            <a:r>
              <a:rPr lang="en-US" sz="2800" b="1" dirty="0" smtClean="0">
                <a:solidFill>
                  <a:prstClr val="white"/>
                </a:solidFill>
              </a:rPr>
              <a:t> –</a:t>
            </a:r>
          </a:p>
          <a:p>
            <a:pPr lvl="0"/>
            <a:r>
              <a:rPr lang="en-US" sz="2800" b="1" dirty="0" smtClean="0">
                <a:solidFill>
                  <a:prstClr val="white"/>
                </a:solidFill>
              </a:rPr>
              <a:t>verifies tool is calibrated:</a:t>
            </a:r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413337"/>
            <a:ext cx="40527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b="1" dirty="0" smtClean="0"/>
              <a:t>48mV is considered “free pipe”</a:t>
            </a:r>
            <a:endParaRPr lang="en-US" sz="2000" b="1" dirty="0"/>
          </a:p>
          <a:p>
            <a:pPr algn="r"/>
            <a:r>
              <a:rPr lang="en-US" sz="2000" b="1" dirty="0"/>
              <a:t>(</a:t>
            </a:r>
            <a:r>
              <a:rPr lang="en-US" sz="2000" b="1" dirty="0" smtClean="0"/>
              <a:t>meaning no cement behind the</a:t>
            </a:r>
          </a:p>
          <a:p>
            <a:pPr algn="r"/>
            <a:r>
              <a:rPr lang="en-US" sz="2000" b="1" dirty="0"/>
              <a:t>p</a:t>
            </a:r>
            <a:r>
              <a:rPr lang="en-US" sz="2000" b="1" dirty="0" smtClean="0"/>
              <a:t>ipe) for a 10-3/4” casing.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998" y="0"/>
            <a:ext cx="4456002" cy="68580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690060" y="1972647"/>
            <a:ext cx="0" cy="685800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55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"/>
            <a:ext cx="6705600" cy="685800"/>
          </a:xfr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/>
              <a:t>Recall this CBL Interpretation Guide: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659604"/>
            <a:ext cx="4343400" cy="6198396"/>
          </a:xfrm>
        </p:spPr>
      </p:pic>
      <p:cxnSp>
        <p:nvCxnSpPr>
          <p:cNvPr id="6" name="Straight Connector 5"/>
          <p:cNvCxnSpPr/>
          <p:nvPr/>
        </p:nvCxnSpPr>
        <p:spPr>
          <a:xfrm>
            <a:off x="3124200" y="6172200"/>
            <a:ext cx="28194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6019800" y="6400800"/>
            <a:ext cx="597937" cy="304800"/>
          </a:xfrm>
          <a:prstGeom prst="ellipse">
            <a:avLst/>
          </a:prstGeom>
          <a:noFill/>
          <a:ln w="25400"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27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84959" y="381000"/>
            <a:ext cx="3335657" cy="6186309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lvl="0" algn="r"/>
            <a:r>
              <a:rPr lang="en-US" sz="2800" b="1" dirty="0" smtClean="0">
                <a:solidFill>
                  <a:prstClr val="white"/>
                </a:solidFill>
              </a:rPr>
              <a:t>Top of Zone (TOZ)</a:t>
            </a:r>
          </a:p>
          <a:p>
            <a:pPr lvl="0" algn="r"/>
            <a:r>
              <a:rPr lang="en-US" sz="2800" b="1" dirty="0" smtClean="0">
                <a:solidFill>
                  <a:prstClr val="white"/>
                </a:solidFill>
              </a:rPr>
              <a:t>is at 1275 feet:</a:t>
            </a:r>
          </a:p>
          <a:p>
            <a:pPr lvl="0" algn="r"/>
            <a:endParaRPr lang="en-US" sz="2000" b="1" dirty="0" smtClean="0">
              <a:solidFill>
                <a:prstClr val="white"/>
              </a:solidFill>
            </a:endParaRPr>
          </a:p>
          <a:p>
            <a:pPr lvl="0" algn="r"/>
            <a:endParaRPr lang="en-US" sz="2000" b="1" dirty="0">
              <a:solidFill>
                <a:prstClr val="white"/>
              </a:solidFill>
            </a:endParaRPr>
          </a:p>
          <a:p>
            <a:pPr lvl="0" algn="r"/>
            <a:r>
              <a:rPr lang="en-US" sz="2000" b="1" u="sng" dirty="0" smtClean="0">
                <a:solidFill>
                  <a:prstClr val="white"/>
                </a:solidFill>
              </a:rPr>
              <a:t>Continuous confining</a:t>
            </a:r>
          </a:p>
          <a:p>
            <a:pPr lvl="0" algn="r"/>
            <a:r>
              <a:rPr lang="en-US" sz="2000" b="1" u="sng" dirty="0" smtClean="0">
                <a:solidFill>
                  <a:prstClr val="white"/>
                </a:solidFill>
              </a:rPr>
              <a:t>shale</a:t>
            </a:r>
            <a:r>
              <a:rPr lang="en-US" sz="2000" b="1" dirty="0" smtClean="0">
                <a:solidFill>
                  <a:prstClr val="white"/>
                </a:solidFill>
              </a:rPr>
              <a:t> runs from</a:t>
            </a:r>
          </a:p>
          <a:p>
            <a:pPr lvl="0" algn="r"/>
            <a:r>
              <a:rPr lang="en-US" sz="2000" b="1" dirty="0" smtClean="0">
                <a:solidFill>
                  <a:prstClr val="white"/>
                </a:solidFill>
              </a:rPr>
              <a:t>1134 – 1275 feet.</a:t>
            </a:r>
          </a:p>
          <a:p>
            <a:pPr lvl="0" algn="r"/>
            <a:endParaRPr lang="en-US" sz="2000" b="1" dirty="0" smtClean="0">
              <a:solidFill>
                <a:prstClr val="white"/>
              </a:solidFill>
            </a:endParaRPr>
          </a:p>
          <a:p>
            <a:pPr lvl="0" algn="r"/>
            <a:r>
              <a:rPr lang="en-US" sz="2000" b="1" dirty="0" smtClean="0">
                <a:solidFill>
                  <a:prstClr val="white"/>
                </a:solidFill>
              </a:rPr>
              <a:t>Start at top of shale and</a:t>
            </a:r>
          </a:p>
          <a:p>
            <a:pPr lvl="0" algn="r"/>
            <a:r>
              <a:rPr lang="en-US" sz="2000" b="1" dirty="0" smtClean="0">
                <a:solidFill>
                  <a:prstClr val="white"/>
                </a:solidFill>
              </a:rPr>
              <a:t>work your way down until</a:t>
            </a:r>
          </a:p>
          <a:p>
            <a:pPr lvl="0" algn="r"/>
            <a:r>
              <a:rPr lang="en-US" sz="2000" b="1" dirty="0" smtClean="0">
                <a:solidFill>
                  <a:prstClr val="white"/>
                </a:solidFill>
              </a:rPr>
              <a:t>you find the minimum</a:t>
            </a:r>
          </a:p>
          <a:p>
            <a:pPr lvl="0" algn="r"/>
            <a:r>
              <a:rPr lang="en-US" sz="2000" b="1" dirty="0" smtClean="0">
                <a:solidFill>
                  <a:prstClr val="white"/>
                </a:solidFill>
              </a:rPr>
              <a:t>required (18’) continuous</a:t>
            </a:r>
          </a:p>
          <a:p>
            <a:pPr lvl="0" algn="r"/>
            <a:r>
              <a:rPr lang="en-US" sz="2000" b="1" dirty="0" smtClean="0">
                <a:solidFill>
                  <a:prstClr val="white"/>
                </a:solidFill>
              </a:rPr>
              <a:t>cement interval.</a:t>
            </a:r>
          </a:p>
          <a:p>
            <a:pPr lvl="0" algn="r"/>
            <a:endParaRPr lang="en-US" sz="2000" b="1" dirty="0">
              <a:solidFill>
                <a:prstClr val="white"/>
              </a:solidFill>
            </a:endParaRPr>
          </a:p>
          <a:p>
            <a:pPr lvl="0" algn="r"/>
            <a:r>
              <a:rPr lang="en-US" sz="2000" b="1" u="sng" dirty="0" smtClean="0">
                <a:solidFill>
                  <a:prstClr val="white"/>
                </a:solidFill>
              </a:rPr>
              <a:t>Minimum interval</a:t>
            </a:r>
          </a:p>
          <a:p>
            <a:pPr lvl="0" algn="r"/>
            <a:r>
              <a:rPr lang="en-US" sz="2000" b="1" u="sng" dirty="0" smtClean="0">
                <a:solidFill>
                  <a:prstClr val="white"/>
                </a:solidFill>
              </a:rPr>
              <a:t>of continuous</a:t>
            </a:r>
          </a:p>
          <a:p>
            <a:pPr lvl="0" algn="r"/>
            <a:r>
              <a:rPr lang="en-US" sz="2000" b="1" u="sng" dirty="0" smtClean="0">
                <a:solidFill>
                  <a:prstClr val="white"/>
                </a:solidFill>
              </a:rPr>
              <a:t>60% bonded</a:t>
            </a:r>
          </a:p>
          <a:p>
            <a:pPr lvl="0" algn="r"/>
            <a:r>
              <a:rPr lang="en-US" sz="2000" b="1" u="sng" dirty="0" smtClean="0">
                <a:solidFill>
                  <a:prstClr val="white"/>
                </a:solidFill>
              </a:rPr>
              <a:t>cement</a:t>
            </a:r>
            <a:r>
              <a:rPr lang="en-US" sz="2000" b="1" dirty="0" smtClean="0">
                <a:solidFill>
                  <a:prstClr val="white"/>
                </a:solidFill>
              </a:rPr>
              <a:t> runs from</a:t>
            </a:r>
          </a:p>
          <a:p>
            <a:pPr lvl="0" algn="r"/>
            <a:r>
              <a:rPr lang="en-US" sz="2000" b="1" dirty="0" smtClean="0">
                <a:solidFill>
                  <a:prstClr val="white"/>
                </a:solidFill>
              </a:rPr>
              <a:t>1212 – 1230 ft.</a:t>
            </a:r>
            <a:endParaRPr lang="en-US" sz="2000" b="1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0"/>
            <a:ext cx="4030038" cy="68580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705" y="5013971"/>
            <a:ext cx="4023360" cy="31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5291619" y="3635641"/>
            <a:ext cx="3810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3" idx="1"/>
            <a:endCxn id="3" idx="5"/>
          </p:cNvCxnSpPr>
          <p:nvPr/>
        </p:nvCxnSpPr>
        <p:spPr>
          <a:xfrm>
            <a:off x="5347415" y="3691437"/>
            <a:ext cx="269408" cy="269408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5347415" y="2971801"/>
            <a:ext cx="269408" cy="6096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3200400" y="609602"/>
            <a:ext cx="990600" cy="175259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200400" y="2362200"/>
            <a:ext cx="1047750" cy="263198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248150" y="609602"/>
            <a:ext cx="57150" cy="4404369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710506" y="44196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4"/>
                </a:solidFill>
              </a:rPr>
              <a:t>TOZ @ 1275 ft</a:t>
            </a:r>
            <a:endParaRPr lang="en-US" sz="20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381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41" y="381000"/>
            <a:ext cx="2861231" cy="13849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lvl="0" algn="r"/>
            <a:r>
              <a:rPr lang="en-US" sz="2800" b="1" dirty="0" smtClean="0">
                <a:solidFill>
                  <a:prstClr val="white"/>
                </a:solidFill>
              </a:rPr>
              <a:t>Bottom of Zone</a:t>
            </a:r>
          </a:p>
          <a:p>
            <a:pPr lvl="0" algn="r"/>
            <a:r>
              <a:rPr lang="en-US" sz="2800" b="1" dirty="0" smtClean="0">
                <a:solidFill>
                  <a:prstClr val="white"/>
                </a:solidFill>
              </a:rPr>
              <a:t>(BOZ) is at</a:t>
            </a:r>
          </a:p>
          <a:p>
            <a:pPr lvl="0" algn="r"/>
            <a:r>
              <a:rPr lang="en-US" sz="2800" b="1" dirty="0" smtClean="0">
                <a:solidFill>
                  <a:prstClr val="white"/>
                </a:solidFill>
              </a:rPr>
              <a:t>1326 feet:</a:t>
            </a:r>
            <a:endParaRPr lang="en-US" sz="2800" b="1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0"/>
            <a:ext cx="4203032" cy="685800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432" y="2767806"/>
            <a:ext cx="548179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5257800" y="3200400"/>
            <a:ext cx="348916" cy="5334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1" y="3048000"/>
            <a:ext cx="342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/>
              <a:t>There are “indications of cement” at the BOZ – i.e. not “free pipe”.</a:t>
            </a:r>
            <a:endParaRPr lang="en-US" sz="2000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419600" y="2790665"/>
            <a:ext cx="0" cy="1552735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24000" y="2413415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4"/>
                </a:solidFill>
              </a:rPr>
              <a:t>BOZ @ 1326 ft</a:t>
            </a:r>
            <a:endParaRPr lang="en-US" sz="20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4794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830286"/>
            <a:ext cx="6883744" cy="92333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Your turn to try one!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08864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71600" y="762000"/>
            <a:ext cx="6477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Essential info to keep in mind</a:t>
            </a:r>
            <a:r>
              <a:rPr lang="en-US" sz="2000" b="1" dirty="0" smtClean="0"/>
              <a:t>:</a:t>
            </a:r>
          </a:p>
          <a:p>
            <a:endParaRPr lang="en-US" sz="2000" b="1" dirty="0"/>
          </a:p>
          <a:p>
            <a:r>
              <a:rPr lang="en-US" sz="2000" b="1" dirty="0" smtClean="0"/>
              <a:t>	</a:t>
            </a:r>
            <a:r>
              <a:rPr lang="en-US" sz="2000" b="1" dirty="0" smtClean="0">
                <a:solidFill>
                  <a:schemeClr val="accent4"/>
                </a:solidFill>
              </a:rPr>
              <a:t>USDW:</a:t>
            </a:r>
            <a:r>
              <a:rPr lang="en-US" sz="2000" b="1" dirty="0" smtClean="0"/>
              <a:t> 480ft</a:t>
            </a:r>
          </a:p>
          <a:p>
            <a:r>
              <a:rPr lang="en-US" sz="2000" b="1" dirty="0"/>
              <a:t>	</a:t>
            </a:r>
            <a:r>
              <a:rPr lang="en-US" sz="2000" b="1" dirty="0" smtClean="0">
                <a:solidFill>
                  <a:schemeClr val="accent4"/>
                </a:solidFill>
              </a:rPr>
              <a:t>Surface Casing: </a:t>
            </a:r>
            <a:r>
              <a:rPr lang="en-US" sz="2000" b="1" dirty="0" smtClean="0"/>
              <a:t>8-5/8” (24 #/ft) @ 815 ft</a:t>
            </a:r>
            <a:endParaRPr lang="en-US" sz="2000" b="1" dirty="0" smtClean="0">
              <a:solidFill>
                <a:schemeClr val="accent4"/>
              </a:solidFill>
            </a:endParaRPr>
          </a:p>
          <a:p>
            <a:r>
              <a:rPr lang="en-US" sz="2000" b="1" dirty="0"/>
              <a:t>	</a:t>
            </a:r>
            <a:r>
              <a:rPr lang="en-US" sz="2000" b="1" dirty="0" smtClean="0">
                <a:solidFill>
                  <a:schemeClr val="accent4"/>
                </a:solidFill>
              </a:rPr>
              <a:t>Long String: </a:t>
            </a:r>
            <a:r>
              <a:rPr lang="en-US" sz="2000" b="1" dirty="0" smtClean="0"/>
              <a:t>4-1/2” (11.6 #/ft) @ 5045 ft</a:t>
            </a:r>
          </a:p>
          <a:p>
            <a:r>
              <a:rPr lang="en-US" sz="2000" b="1" dirty="0" smtClean="0"/>
              <a:t>	</a:t>
            </a:r>
            <a:r>
              <a:rPr lang="en-US" sz="2000" b="1" dirty="0" smtClean="0">
                <a:solidFill>
                  <a:schemeClr val="accent4"/>
                </a:solidFill>
              </a:rPr>
              <a:t>Proposed Zone:</a:t>
            </a:r>
            <a:r>
              <a:rPr lang="en-US" sz="2000" b="1" dirty="0" smtClean="0"/>
              <a:t> 3020 – 3150 ft</a:t>
            </a:r>
          </a:p>
          <a:p>
            <a:r>
              <a:rPr lang="en-US" sz="2000" b="1" dirty="0"/>
              <a:t>	</a:t>
            </a:r>
            <a:endParaRPr lang="en-US" sz="2000" b="1" u="sng" dirty="0" smtClean="0"/>
          </a:p>
          <a:p>
            <a:r>
              <a:rPr lang="en-US" sz="2000" b="1" u="sng" dirty="0"/>
              <a:t>How many feet of isolating cement do we need for</a:t>
            </a:r>
            <a:r>
              <a:rPr lang="en-US" sz="2000" b="1" dirty="0"/>
              <a:t>:</a:t>
            </a:r>
          </a:p>
          <a:p>
            <a:endParaRPr lang="en-US" sz="2000" b="1" dirty="0"/>
          </a:p>
          <a:p>
            <a:r>
              <a:rPr lang="en-US" sz="2000" b="1" dirty="0" smtClean="0"/>
              <a:t>	</a:t>
            </a:r>
            <a:r>
              <a:rPr lang="en-US" sz="2000" b="1" dirty="0" smtClean="0">
                <a:solidFill>
                  <a:schemeClr val="accent4"/>
                </a:solidFill>
              </a:rPr>
              <a:t>TOZ: </a:t>
            </a:r>
            <a:r>
              <a:rPr lang="en-US" sz="2000" b="1" dirty="0" smtClean="0"/>
              <a:t>?</a:t>
            </a:r>
          </a:p>
          <a:p>
            <a:r>
              <a:rPr lang="en-US" sz="2000" b="1" dirty="0"/>
              <a:t>	</a:t>
            </a:r>
            <a:r>
              <a:rPr lang="en-US" sz="2000" b="1" dirty="0" smtClean="0">
                <a:solidFill>
                  <a:schemeClr val="accent4"/>
                </a:solidFill>
              </a:rPr>
              <a:t>BOZ: </a:t>
            </a:r>
            <a:r>
              <a:rPr lang="en-US" sz="2000" b="1" dirty="0" smtClean="0"/>
              <a:t>?</a:t>
            </a:r>
          </a:p>
          <a:p>
            <a:endParaRPr lang="en-US" sz="2000" b="1" dirty="0"/>
          </a:p>
          <a:p>
            <a:r>
              <a:rPr lang="en-US" sz="2000" b="1" u="sng" dirty="0"/>
              <a:t>Where would you call the bottom of the required</a:t>
            </a:r>
          </a:p>
          <a:p>
            <a:r>
              <a:rPr lang="en-US" sz="2000" b="1" u="sng" dirty="0"/>
              <a:t>cement interval</a:t>
            </a:r>
            <a:r>
              <a:rPr lang="en-US" sz="2000" b="1" dirty="0" smtClean="0"/>
              <a:t>?</a:t>
            </a:r>
          </a:p>
          <a:p>
            <a:endParaRPr lang="en-US" sz="2000" b="1" dirty="0" smtClean="0"/>
          </a:p>
          <a:p>
            <a:endParaRPr lang="en-US" sz="2000" b="1" dirty="0"/>
          </a:p>
          <a:p>
            <a:r>
              <a:rPr lang="en-US" sz="2000" b="1" u="sng" dirty="0" smtClean="0"/>
              <a:t>Where is the shallowest allowed packer depth</a:t>
            </a:r>
            <a:r>
              <a:rPr lang="en-US" sz="2000" b="1" dirty="0" smtClean="0"/>
              <a:t>?</a:t>
            </a:r>
            <a:endParaRPr lang="en-US" sz="2000" b="1" dirty="0"/>
          </a:p>
          <a:p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23915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"/>
            <a:ext cx="6781800" cy="685799"/>
          </a:xfr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dirty="0" smtClean="0"/>
              <a:t>Recall this CBL Interpretation Guide: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659604"/>
            <a:ext cx="4343400" cy="6198396"/>
          </a:xfrm>
        </p:spPr>
      </p:pic>
      <p:cxnSp>
        <p:nvCxnSpPr>
          <p:cNvPr id="6" name="Straight Connector 5"/>
          <p:cNvCxnSpPr/>
          <p:nvPr/>
        </p:nvCxnSpPr>
        <p:spPr>
          <a:xfrm>
            <a:off x="3200400" y="2121159"/>
            <a:ext cx="27432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6096000" y="1905000"/>
            <a:ext cx="597937" cy="304800"/>
          </a:xfrm>
          <a:prstGeom prst="ellipse">
            <a:avLst/>
          </a:prstGeom>
          <a:noFill/>
          <a:ln w="25400"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75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506963"/>
            <a:ext cx="74865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Open-Hole Log scale (practice problem #2):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362200"/>
            <a:ext cx="8529100" cy="194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20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854" y="0"/>
            <a:ext cx="6532290" cy="68580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305854" y="2470280"/>
            <a:ext cx="653229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4006" y="1828800"/>
            <a:ext cx="1233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accent4"/>
                </a:solidFill>
              </a:rPr>
              <a:t>TOZ @ 3020 ft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667" y="3886200"/>
            <a:ext cx="1233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accent4"/>
                </a:solidFill>
              </a:rPr>
              <a:t>BOZ @ 3150 ft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514600" y="0"/>
            <a:ext cx="76200" cy="6858000"/>
          </a:xfrm>
          <a:prstGeom prst="line">
            <a:avLst/>
          </a:prstGeom>
          <a:ln w="38100">
            <a:solidFill>
              <a:srgbClr val="0070C0">
                <a:alpha val="30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495800"/>
            <a:ext cx="6553200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34796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638757" cy="111325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2800" b="1" dirty="0" smtClean="0">
                <a:solidFill>
                  <a:schemeClr val="accent4"/>
                </a:solidFill>
              </a:rPr>
              <a:t>ELECTRIC LOG</a:t>
            </a:r>
            <a:endParaRPr lang="en-US" sz="2800" dirty="0">
              <a:solidFill>
                <a:schemeClr val="accent4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990600" y="2895600"/>
            <a:ext cx="3352800" cy="609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When is it required?</a:t>
            </a:r>
            <a:endParaRPr lang="en-US" sz="2800" dirty="0"/>
          </a:p>
        </p:txBody>
      </p:sp>
      <p:cxnSp>
        <p:nvCxnSpPr>
          <p:cNvPr id="13" name="Elbow Connector 12"/>
          <p:cNvCxnSpPr>
            <a:stCxn id="3" idx="2"/>
          </p:cNvCxnSpPr>
          <p:nvPr/>
        </p:nvCxnSpPr>
        <p:spPr>
          <a:xfrm rot="16200000" flipH="1">
            <a:off x="3448050" y="2724150"/>
            <a:ext cx="495300" cy="20574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Placeholder 4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7" r="10197"/>
          <a:stretch>
            <a:fillRect/>
          </a:stretch>
        </p:blipFill>
        <p:spPr>
          <a:xfrm>
            <a:off x="4800600" y="2286000"/>
            <a:ext cx="3429000" cy="3429000"/>
          </a:xfrm>
        </p:spPr>
      </p:pic>
    </p:spTree>
    <p:extLst>
      <p:ext uri="{BB962C8B-B14F-4D97-AF65-F5344CB8AC3E}">
        <p14:creationId xmlns:p14="http://schemas.microsoft.com/office/powerpoint/2010/main" val="13176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"/>
            <a:ext cx="6781800" cy="685799"/>
          </a:xfr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dirty="0" smtClean="0"/>
              <a:t>Recall this CBL Interpretation Guide: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659604"/>
            <a:ext cx="4343400" cy="6198396"/>
          </a:xfrm>
        </p:spPr>
      </p:pic>
      <p:cxnSp>
        <p:nvCxnSpPr>
          <p:cNvPr id="6" name="Straight Connector 5"/>
          <p:cNvCxnSpPr/>
          <p:nvPr/>
        </p:nvCxnSpPr>
        <p:spPr>
          <a:xfrm>
            <a:off x="3200400" y="2121159"/>
            <a:ext cx="27432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6096000" y="1905000"/>
            <a:ext cx="597937" cy="304800"/>
          </a:xfrm>
          <a:prstGeom prst="ellipse">
            <a:avLst/>
          </a:prstGeom>
          <a:noFill/>
          <a:ln w="25400"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81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2441" y="379445"/>
            <a:ext cx="8055282" cy="52322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lvl="0"/>
            <a:r>
              <a:rPr lang="en-US" sz="2800" b="1" u="sng" dirty="0" smtClean="0">
                <a:solidFill>
                  <a:prstClr val="white"/>
                </a:solidFill>
              </a:rPr>
              <a:t>FREE PIPE SECTION</a:t>
            </a:r>
            <a:r>
              <a:rPr lang="en-US" sz="2800" b="1" dirty="0" smtClean="0">
                <a:solidFill>
                  <a:prstClr val="white"/>
                </a:solidFill>
              </a:rPr>
              <a:t> – verifies tool is calibrated:</a:t>
            </a:r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95900" y="1206759"/>
            <a:ext cx="403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/>
              <a:t>81mV is considered “free pipe” (meaning no cement behind the pipe) for a 4-1/2” casing.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31" y="4110135"/>
            <a:ext cx="9131559" cy="2678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41" y="2737290"/>
            <a:ext cx="9134669" cy="1456481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5867400" y="2362200"/>
            <a:ext cx="0" cy="1789130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179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"/>
            <a:ext cx="6781800" cy="685799"/>
          </a:xfr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dirty="0" smtClean="0"/>
              <a:t>Recall this CBL Interpretation Guide: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659604"/>
            <a:ext cx="4343400" cy="6198396"/>
          </a:xfrm>
        </p:spPr>
      </p:pic>
      <p:cxnSp>
        <p:nvCxnSpPr>
          <p:cNvPr id="6" name="Straight Connector 5"/>
          <p:cNvCxnSpPr/>
          <p:nvPr/>
        </p:nvCxnSpPr>
        <p:spPr>
          <a:xfrm>
            <a:off x="3200400" y="2121159"/>
            <a:ext cx="27432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6096000" y="1905000"/>
            <a:ext cx="597937" cy="304800"/>
          </a:xfrm>
          <a:prstGeom prst="ellipse">
            <a:avLst/>
          </a:prstGeom>
          <a:noFill/>
          <a:ln w="25400"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07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84960" y="381000"/>
            <a:ext cx="3335658" cy="6186309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lvl="0" algn="r"/>
            <a:r>
              <a:rPr lang="en-US" sz="2800" b="1" dirty="0" smtClean="0">
                <a:solidFill>
                  <a:prstClr val="white"/>
                </a:solidFill>
              </a:rPr>
              <a:t>Top of Zone (TOZ)</a:t>
            </a:r>
          </a:p>
          <a:p>
            <a:pPr lvl="0" algn="r"/>
            <a:r>
              <a:rPr lang="en-US" sz="2800" b="1" dirty="0" smtClean="0">
                <a:solidFill>
                  <a:prstClr val="white"/>
                </a:solidFill>
              </a:rPr>
              <a:t>is at 3020 feet:</a:t>
            </a:r>
          </a:p>
          <a:p>
            <a:pPr lvl="0" algn="r"/>
            <a:endParaRPr lang="en-US" sz="2000" b="1" dirty="0" smtClean="0">
              <a:solidFill>
                <a:prstClr val="white"/>
              </a:solidFill>
            </a:endParaRPr>
          </a:p>
          <a:p>
            <a:pPr lvl="0" algn="r"/>
            <a:endParaRPr lang="en-US" sz="2000" b="1" dirty="0">
              <a:solidFill>
                <a:prstClr val="white"/>
              </a:solidFill>
            </a:endParaRPr>
          </a:p>
          <a:p>
            <a:pPr lvl="0" algn="r"/>
            <a:r>
              <a:rPr lang="en-US" sz="2000" b="1" u="sng" dirty="0">
                <a:solidFill>
                  <a:prstClr val="white"/>
                </a:solidFill>
              </a:rPr>
              <a:t>Continuous confining</a:t>
            </a:r>
          </a:p>
          <a:p>
            <a:pPr lvl="0" algn="r"/>
            <a:r>
              <a:rPr lang="en-US" sz="2000" b="1" u="sng" dirty="0">
                <a:solidFill>
                  <a:prstClr val="white"/>
                </a:solidFill>
              </a:rPr>
              <a:t>shale</a:t>
            </a:r>
            <a:r>
              <a:rPr lang="en-US" sz="2000" b="1" dirty="0">
                <a:solidFill>
                  <a:prstClr val="white"/>
                </a:solidFill>
              </a:rPr>
              <a:t> runs from</a:t>
            </a:r>
          </a:p>
          <a:p>
            <a:pPr lvl="0" algn="r"/>
            <a:r>
              <a:rPr lang="en-US" sz="2000" b="1" dirty="0" smtClean="0">
                <a:solidFill>
                  <a:prstClr val="white"/>
                </a:solidFill>
              </a:rPr>
              <a:t>2960 </a:t>
            </a:r>
            <a:r>
              <a:rPr lang="en-US" sz="2000" b="1" dirty="0">
                <a:solidFill>
                  <a:prstClr val="white"/>
                </a:solidFill>
              </a:rPr>
              <a:t>– </a:t>
            </a:r>
            <a:r>
              <a:rPr lang="en-US" sz="2000" b="1" dirty="0" smtClean="0">
                <a:solidFill>
                  <a:prstClr val="white"/>
                </a:solidFill>
              </a:rPr>
              <a:t>3020 </a:t>
            </a:r>
            <a:r>
              <a:rPr lang="en-US" sz="2000" b="1" dirty="0">
                <a:solidFill>
                  <a:prstClr val="white"/>
                </a:solidFill>
              </a:rPr>
              <a:t>feet.</a:t>
            </a:r>
          </a:p>
          <a:p>
            <a:pPr lvl="0" algn="r"/>
            <a:endParaRPr lang="en-US" sz="2000" b="1" dirty="0">
              <a:solidFill>
                <a:prstClr val="white"/>
              </a:solidFill>
            </a:endParaRPr>
          </a:p>
          <a:p>
            <a:pPr lvl="0" algn="r"/>
            <a:r>
              <a:rPr lang="en-US" sz="2000" b="1" dirty="0">
                <a:solidFill>
                  <a:prstClr val="white"/>
                </a:solidFill>
              </a:rPr>
              <a:t>Start at top of shale and</a:t>
            </a:r>
          </a:p>
          <a:p>
            <a:pPr lvl="0" algn="r"/>
            <a:r>
              <a:rPr lang="en-US" sz="2000" b="1" dirty="0">
                <a:solidFill>
                  <a:prstClr val="white"/>
                </a:solidFill>
              </a:rPr>
              <a:t>work your way down until</a:t>
            </a:r>
          </a:p>
          <a:p>
            <a:pPr lvl="0" algn="r"/>
            <a:r>
              <a:rPr lang="en-US" sz="2000" b="1" dirty="0">
                <a:solidFill>
                  <a:prstClr val="white"/>
                </a:solidFill>
              </a:rPr>
              <a:t>you find the minimum</a:t>
            </a:r>
          </a:p>
          <a:p>
            <a:pPr lvl="0" algn="r"/>
            <a:r>
              <a:rPr lang="en-US" sz="2000" b="1" dirty="0">
                <a:solidFill>
                  <a:prstClr val="white"/>
                </a:solidFill>
              </a:rPr>
              <a:t>required </a:t>
            </a:r>
            <a:r>
              <a:rPr lang="en-US" sz="2000" b="1" dirty="0" smtClean="0">
                <a:solidFill>
                  <a:prstClr val="white"/>
                </a:solidFill>
              </a:rPr>
              <a:t>(5’) continuous</a:t>
            </a:r>
            <a:endParaRPr lang="en-US" sz="2000" b="1" dirty="0">
              <a:solidFill>
                <a:prstClr val="white"/>
              </a:solidFill>
            </a:endParaRPr>
          </a:p>
          <a:p>
            <a:pPr lvl="0" algn="r"/>
            <a:r>
              <a:rPr lang="en-US" sz="2000" b="1" dirty="0" smtClean="0">
                <a:solidFill>
                  <a:prstClr val="white"/>
                </a:solidFill>
              </a:rPr>
              <a:t>cement </a:t>
            </a:r>
            <a:r>
              <a:rPr lang="en-US" sz="2000" b="1" dirty="0">
                <a:solidFill>
                  <a:prstClr val="white"/>
                </a:solidFill>
              </a:rPr>
              <a:t>interval.</a:t>
            </a:r>
          </a:p>
          <a:p>
            <a:pPr lvl="0" algn="r"/>
            <a:endParaRPr lang="en-US" sz="2000" b="1" dirty="0">
              <a:solidFill>
                <a:prstClr val="white"/>
              </a:solidFill>
            </a:endParaRPr>
          </a:p>
          <a:p>
            <a:pPr lvl="0" algn="r"/>
            <a:r>
              <a:rPr lang="en-US" sz="2000" b="1" u="sng" dirty="0">
                <a:solidFill>
                  <a:prstClr val="white"/>
                </a:solidFill>
              </a:rPr>
              <a:t>Minimum interval</a:t>
            </a:r>
          </a:p>
          <a:p>
            <a:pPr lvl="0" algn="r"/>
            <a:r>
              <a:rPr lang="en-US" sz="2000" b="1" u="sng" dirty="0">
                <a:solidFill>
                  <a:prstClr val="white"/>
                </a:solidFill>
              </a:rPr>
              <a:t>of continuous</a:t>
            </a:r>
          </a:p>
          <a:p>
            <a:pPr lvl="0" algn="r"/>
            <a:r>
              <a:rPr lang="en-US" sz="2000" b="1" u="sng" dirty="0">
                <a:solidFill>
                  <a:prstClr val="white"/>
                </a:solidFill>
              </a:rPr>
              <a:t>60% bonded</a:t>
            </a:r>
          </a:p>
          <a:p>
            <a:pPr lvl="0" algn="r"/>
            <a:r>
              <a:rPr lang="en-US" sz="2000" b="1" u="sng" dirty="0">
                <a:solidFill>
                  <a:prstClr val="white"/>
                </a:solidFill>
              </a:rPr>
              <a:t>cement</a:t>
            </a:r>
            <a:r>
              <a:rPr lang="en-US" sz="2000" b="1" dirty="0">
                <a:solidFill>
                  <a:prstClr val="white"/>
                </a:solidFill>
              </a:rPr>
              <a:t> runs from</a:t>
            </a:r>
          </a:p>
          <a:p>
            <a:pPr lvl="0" algn="r"/>
            <a:r>
              <a:rPr lang="en-US" sz="2000" b="1" dirty="0" smtClean="0">
                <a:solidFill>
                  <a:prstClr val="white"/>
                </a:solidFill>
              </a:rPr>
              <a:t>3004 </a:t>
            </a:r>
            <a:r>
              <a:rPr lang="en-US" sz="2000" b="1" dirty="0">
                <a:solidFill>
                  <a:prstClr val="white"/>
                </a:solidFill>
              </a:rPr>
              <a:t>– </a:t>
            </a:r>
            <a:r>
              <a:rPr lang="en-US" sz="2000" b="1" dirty="0" smtClean="0">
                <a:solidFill>
                  <a:prstClr val="white"/>
                </a:solidFill>
              </a:rPr>
              <a:t>3009 </a:t>
            </a:r>
            <a:r>
              <a:rPr lang="en-US" sz="2000" b="1" dirty="0">
                <a:solidFill>
                  <a:prstClr val="white"/>
                </a:solidFill>
              </a:rPr>
              <a:t>ft.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159" y="118939"/>
            <a:ext cx="5906841" cy="662012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118249" y="609600"/>
            <a:ext cx="3810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3" idx="1"/>
            <a:endCxn id="3" idx="5"/>
          </p:cNvCxnSpPr>
          <p:nvPr/>
        </p:nvCxnSpPr>
        <p:spPr>
          <a:xfrm>
            <a:off x="7174045" y="665396"/>
            <a:ext cx="269408" cy="269408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7141472" y="1144557"/>
            <a:ext cx="334553" cy="30324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3200400" y="118940"/>
            <a:ext cx="1273878" cy="186226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200400" y="1752601"/>
            <a:ext cx="1273878" cy="22859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495800" y="118940"/>
            <a:ext cx="0" cy="1633661"/>
          </a:xfrm>
          <a:prstGeom prst="line">
            <a:avLst/>
          </a:prstGeom>
          <a:ln w="34925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495800" y="1752601"/>
            <a:ext cx="46482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499249" y="1398658"/>
            <a:ext cx="1378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4"/>
                </a:solidFill>
              </a:rPr>
              <a:t>TOZ @ 3020 ft</a:t>
            </a:r>
            <a:endParaRPr lang="en-US" sz="20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256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41" y="381000"/>
            <a:ext cx="2861231" cy="13849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lvl="0" algn="r"/>
            <a:r>
              <a:rPr lang="en-US" sz="2800" b="1" dirty="0" smtClean="0">
                <a:solidFill>
                  <a:prstClr val="white"/>
                </a:solidFill>
              </a:rPr>
              <a:t>Bottom of Zone</a:t>
            </a:r>
          </a:p>
          <a:p>
            <a:pPr lvl="0" algn="r"/>
            <a:r>
              <a:rPr lang="en-US" sz="2800" b="1" dirty="0" smtClean="0">
                <a:solidFill>
                  <a:prstClr val="white"/>
                </a:solidFill>
              </a:rPr>
              <a:t>(BOZ) is at</a:t>
            </a:r>
          </a:p>
          <a:p>
            <a:pPr lvl="0" algn="r"/>
            <a:r>
              <a:rPr lang="en-US" sz="2800" b="1" dirty="0" smtClean="0">
                <a:solidFill>
                  <a:prstClr val="white"/>
                </a:solidFill>
              </a:rPr>
              <a:t>3150 feet:</a:t>
            </a:r>
            <a:endParaRPr lang="en-US" sz="2800" b="1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837" y="0"/>
            <a:ext cx="5643163" cy="632460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63" y="5995193"/>
            <a:ext cx="5900737" cy="4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5638800" y="6044406"/>
            <a:ext cx="316832" cy="28019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61928" y="4346463"/>
            <a:ext cx="303890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b="1" dirty="0"/>
              <a:t>There </a:t>
            </a:r>
            <a:r>
              <a:rPr lang="en-US" sz="2000" b="1" dirty="0" smtClean="0"/>
              <a:t>are </a:t>
            </a:r>
            <a:r>
              <a:rPr lang="en-US" sz="2000" b="1" u="sng" dirty="0" smtClean="0"/>
              <a:t>plenty</a:t>
            </a:r>
            <a:r>
              <a:rPr lang="en-US" sz="2000" b="1" dirty="0" smtClean="0"/>
              <a:t> of</a:t>
            </a:r>
          </a:p>
          <a:p>
            <a:pPr algn="r"/>
            <a:r>
              <a:rPr lang="en-US" sz="2000" b="1" dirty="0" smtClean="0"/>
              <a:t>“indications of cement”</a:t>
            </a:r>
          </a:p>
          <a:p>
            <a:pPr algn="r"/>
            <a:r>
              <a:rPr lang="en-US" sz="2000" b="1" dirty="0" smtClean="0"/>
              <a:t>at </a:t>
            </a:r>
            <a:r>
              <a:rPr lang="en-US" sz="2000" b="1" dirty="0"/>
              <a:t>the BOZ – </a:t>
            </a:r>
            <a:r>
              <a:rPr lang="en-US" sz="2000" b="1" dirty="0" smtClean="0"/>
              <a:t>i.e. not</a:t>
            </a:r>
          </a:p>
          <a:p>
            <a:pPr algn="r"/>
            <a:r>
              <a:rPr lang="en-US" sz="2000" b="1" dirty="0" smtClean="0"/>
              <a:t>“</a:t>
            </a:r>
            <a:r>
              <a:rPr lang="en-US" sz="2000" b="1" dirty="0"/>
              <a:t>free pipe”.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343400" y="6019799"/>
            <a:ext cx="0" cy="304801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24365" y="5669902"/>
            <a:ext cx="1976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accent4"/>
                </a:solidFill>
              </a:rPr>
              <a:t>BOZ @ 3150 ft</a:t>
            </a:r>
            <a:endParaRPr lang="en-US" sz="20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0630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833396"/>
            <a:ext cx="7142148" cy="92333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prstClr val="white"/>
                </a:solidFill>
              </a:rPr>
              <a:t>Let’s try another one!</a:t>
            </a:r>
            <a:endParaRPr lang="en-US" sz="5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08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71600" y="762000"/>
            <a:ext cx="6553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prstClr val="white"/>
                </a:solidFill>
              </a:rPr>
              <a:t>Essential info to keep in mind</a:t>
            </a:r>
            <a:r>
              <a:rPr lang="en-US" sz="2000" b="1" dirty="0" smtClean="0">
                <a:solidFill>
                  <a:prstClr val="white"/>
                </a:solidFill>
              </a:rPr>
              <a:t>:</a:t>
            </a:r>
          </a:p>
          <a:p>
            <a:endParaRPr lang="en-US" sz="2000" b="1" dirty="0">
              <a:solidFill>
                <a:prstClr val="white"/>
              </a:solidFill>
            </a:endParaRPr>
          </a:p>
          <a:p>
            <a:r>
              <a:rPr lang="en-US" sz="2000" b="1" dirty="0" smtClean="0">
                <a:solidFill>
                  <a:prstClr val="white"/>
                </a:solidFill>
              </a:rPr>
              <a:t>	</a:t>
            </a:r>
            <a:r>
              <a:rPr lang="en-US" sz="2000" b="1" dirty="0" smtClean="0">
                <a:solidFill>
                  <a:srgbClr val="FADA7A"/>
                </a:solidFill>
              </a:rPr>
              <a:t>USDW:</a:t>
            </a:r>
            <a:r>
              <a:rPr lang="en-US" sz="2000" b="1" dirty="0" smtClean="0">
                <a:solidFill>
                  <a:prstClr val="white"/>
                </a:solidFill>
              </a:rPr>
              <a:t> 500 ft</a:t>
            </a:r>
          </a:p>
          <a:p>
            <a:r>
              <a:rPr lang="en-US" sz="2000" b="1" dirty="0">
                <a:solidFill>
                  <a:prstClr val="white"/>
                </a:solidFill>
              </a:rPr>
              <a:t>	</a:t>
            </a:r>
            <a:r>
              <a:rPr lang="en-US" sz="2000" b="1" dirty="0" smtClean="0">
                <a:solidFill>
                  <a:srgbClr val="FADA7A"/>
                </a:solidFill>
              </a:rPr>
              <a:t>Surface Casing: </a:t>
            </a:r>
            <a:r>
              <a:rPr lang="en-US" sz="2000" b="1" dirty="0" smtClean="0">
                <a:solidFill>
                  <a:prstClr val="white"/>
                </a:solidFill>
              </a:rPr>
              <a:t>9-5/8” (36 #/ft) @ 975 ft</a:t>
            </a:r>
            <a:endParaRPr lang="en-US" sz="2000" b="1" dirty="0" smtClean="0">
              <a:solidFill>
                <a:srgbClr val="FADA7A"/>
              </a:solidFill>
            </a:endParaRPr>
          </a:p>
          <a:p>
            <a:r>
              <a:rPr lang="en-US" sz="2000" b="1" dirty="0">
                <a:solidFill>
                  <a:prstClr val="white"/>
                </a:solidFill>
              </a:rPr>
              <a:t>	</a:t>
            </a:r>
            <a:r>
              <a:rPr lang="en-US" sz="2000" b="1" dirty="0" smtClean="0">
                <a:solidFill>
                  <a:srgbClr val="FADA7A"/>
                </a:solidFill>
              </a:rPr>
              <a:t>Long String: </a:t>
            </a:r>
            <a:r>
              <a:rPr lang="en-US" sz="2000" b="1" dirty="0" smtClean="0">
                <a:solidFill>
                  <a:prstClr val="white"/>
                </a:solidFill>
              </a:rPr>
              <a:t>7-5/8” (26.4 #/ft) @ 3500 ft</a:t>
            </a:r>
          </a:p>
          <a:p>
            <a:r>
              <a:rPr lang="en-US" sz="2000" b="1" dirty="0" smtClean="0">
                <a:solidFill>
                  <a:prstClr val="white"/>
                </a:solidFill>
              </a:rPr>
              <a:t>	</a:t>
            </a:r>
            <a:r>
              <a:rPr lang="en-US" sz="2000" b="1" dirty="0" smtClean="0">
                <a:solidFill>
                  <a:srgbClr val="FADA7A"/>
                </a:solidFill>
              </a:rPr>
              <a:t>Proposed Zone:</a:t>
            </a:r>
            <a:r>
              <a:rPr lang="en-US" sz="2000" b="1" dirty="0" smtClean="0">
                <a:solidFill>
                  <a:prstClr val="white"/>
                </a:solidFill>
              </a:rPr>
              <a:t> 2780 - 2960 ft</a:t>
            </a:r>
          </a:p>
          <a:p>
            <a:r>
              <a:rPr lang="en-US" sz="2000" b="1" dirty="0">
                <a:solidFill>
                  <a:prstClr val="white"/>
                </a:solidFill>
              </a:rPr>
              <a:t>	</a:t>
            </a:r>
            <a:endParaRPr lang="en-US" sz="2000" b="1" u="sng" dirty="0" smtClean="0">
              <a:solidFill>
                <a:prstClr val="white"/>
              </a:solidFill>
            </a:endParaRPr>
          </a:p>
          <a:p>
            <a:r>
              <a:rPr lang="en-US" sz="2000" b="1" u="sng" dirty="0"/>
              <a:t>How many feet of isolating cement do we need for</a:t>
            </a:r>
            <a:r>
              <a:rPr lang="en-US" sz="2000" b="1" dirty="0"/>
              <a:t>:</a:t>
            </a:r>
          </a:p>
          <a:p>
            <a:endParaRPr lang="en-US" sz="2000" b="1" dirty="0">
              <a:solidFill>
                <a:prstClr val="white"/>
              </a:solidFill>
            </a:endParaRPr>
          </a:p>
          <a:p>
            <a:r>
              <a:rPr lang="en-US" sz="2000" b="1" dirty="0" smtClean="0">
                <a:solidFill>
                  <a:prstClr val="white"/>
                </a:solidFill>
              </a:rPr>
              <a:t>	</a:t>
            </a:r>
            <a:r>
              <a:rPr lang="en-US" sz="2000" b="1" dirty="0" smtClean="0">
                <a:solidFill>
                  <a:srgbClr val="FADA7A"/>
                </a:solidFill>
              </a:rPr>
              <a:t>TOZ: </a:t>
            </a:r>
            <a:r>
              <a:rPr lang="en-US" sz="2000" b="1" dirty="0" smtClean="0">
                <a:solidFill>
                  <a:prstClr val="white"/>
                </a:solidFill>
              </a:rPr>
              <a:t>?</a:t>
            </a:r>
          </a:p>
          <a:p>
            <a:r>
              <a:rPr lang="en-US" sz="2000" b="1" dirty="0">
                <a:solidFill>
                  <a:prstClr val="white"/>
                </a:solidFill>
              </a:rPr>
              <a:t>	</a:t>
            </a:r>
            <a:r>
              <a:rPr lang="en-US" sz="2000" b="1" dirty="0" smtClean="0">
                <a:solidFill>
                  <a:srgbClr val="FADA7A"/>
                </a:solidFill>
              </a:rPr>
              <a:t>BOZ: </a:t>
            </a:r>
            <a:r>
              <a:rPr lang="en-US" sz="2000" b="1" dirty="0" smtClean="0">
                <a:solidFill>
                  <a:prstClr val="white"/>
                </a:solidFill>
              </a:rPr>
              <a:t>?</a:t>
            </a:r>
          </a:p>
          <a:p>
            <a:endParaRPr lang="en-US" sz="2000" b="1" dirty="0">
              <a:solidFill>
                <a:prstClr val="white"/>
              </a:solidFill>
            </a:endParaRPr>
          </a:p>
          <a:p>
            <a:r>
              <a:rPr lang="en-US" sz="2000" b="1" u="sng" dirty="0">
                <a:solidFill>
                  <a:prstClr val="white"/>
                </a:solidFill>
              </a:rPr>
              <a:t>Where would you call the bottom of the required</a:t>
            </a:r>
          </a:p>
          <a:p>
            <a:r>
              <a:rPr lang="en-US" sz="2000" b="1" u="sng" dirty="0">
                <a:solidFill>
                  <a:prstClr val="white"/>
                </a:solidFill>
              </a:rPr>
              <a:t>cement interval</a:t>
            </a:r>
            <a:r>
              <a:rPr lang="en-US" sz="2000" b="1" dirty="0" smtClean="0">
                <a:solidFill>
                  <a:prstClr val="white"/>
                </a:solidFill>
              </a:rPr>
              <a:t>?</a:t>
            </a:r>
          </a:p>
          <a:p>
            <a:endParaRPr lang="en-US" sz="2000" b="1" dirty="0">
              <a:solidFill>
                <a:prstClr val="white"/>
              </a:solidFill>
            </a:endParaRPr>
          </a:p>
          <a:p>
            <a:endParaRPr lang="en-US" sz="2000" b="1" dirty="0" smtClean="0">
              <a:solidFill>
                <a:prstClr val="white"/>
              </a:solidFill>
            </a:endParaRPr>
          </a:p>
          <a:p>
            <a:r>
              <a:rPr lang="en-US" sz="2000" b="1" u="sng" dirty="0" smtClean="0">
                <a:solidFill>
                  <a:prstClr val="white"/>
                </a:solidFill>
              </a:rPr>
              <a:t>Where is the shallowest allowed packer depth</a:t>
            </a:r>
            <a:r>
              <a:rPr lang="en-US" sz="2000" b="1" dirty="0" smtClean="0">
                <a:solidFill>
                  <a:prstClr val="white"/>
                </a:solidFill>
              </a:rPr>
              <a:t>?</a:t>
            </a:r>
            <a:endParaRPr lang="en-US" sz="2000" b="1" dirty="0">
              <a:solidFill>
                <a:prstClr val="white"/>
              </a:solidFill>
            </a:endParaRPr>
          </a:p>
          <a:p>
            <a:endParaRPr lang="en-US" sz="2000" b="1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26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-4665"/>
            <a:ext cx="6858000" cy="685799"/>
          </a:xfr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/>
              <a:t>Recall this CBL Interpretation Guide: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48086"/>
            <a:ext cx="4421544" cy="6309914"/>
          </a:xfrm>
        </p:spPr>
      </p:pic>
      <p:cxnSp>
        <p:nvCxnSpPr>
          <p:cNvPr id="6" name="Straight Connector 5"/>
          <p:cNvCxnSpPr/>
          <p:nvPr/>
        </p:nvCxnSpPr>
        <p:spPr>
          <a:xfrm>
            <a:off x="3048000" y="4845698"/>
            <a:ext cx="288354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6019800" y="4848808"/>
            <a:ext cx="597937" cy="304800"/>
          </a:xfrm>
          <a:prstGeom prst="ellipse">
            <a:avLst/>
          </a:prstGeom>
          <a:noFill/>
          <a:ln w="25400"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28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506963"/>
            <a:ext cx="74865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Open-Hole Log scale (practice problem #3):</a:t>
            </a:r>
            <a:endParaRPr 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362200"/>
            <a:ext cx="8529100" cy="194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68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854" y="4743"/>
            <a:ext cx="6532290" cy="6848514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316310" y="2929811"/>
            <a:ext cx="653229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826068" y="2286000"/>
            <a:ext cx="11620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4"/>
                </a:solidFill>
              </a:rPr>
              <a:t>TOZ @ 2780 ft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38144" y="5105400"/>
            <a:ext cx="1192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4"/>
                </a:solidFill>
              </a:rPr>
              <a:t>BOZ @ 2960 ft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362978" y="-12480"/>
            <a:ext cx="228600" cy="6882959"/>
          </a:xfrm>
          <a:prstGeom prst="line">
            <a:avLst/>
          </a:prstGeom>
          <a:ln w="38100">
            <a:solidFill>
              <a:srgbClr val="0070C0">
                <a:alpha val="30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944" y="5715000"/>
            <a:ext cx="6553200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17740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3122" y="1143000"/>
            <a:ext cx="7629525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If electric logs of a nearby </a:t>
            </a:r>
            <a:r>
              <a:rPr lang="en-US" sz="2800" i="1" dirty="0" smtClean="0"/>
              <a:t>(within ¼-mile)</a:t>
            </a:r>
            <a:r>
              <a:rPr lang="en-US" sz="2800" dirty="0" smtClean="0"/>
              <a:t> well</a:t>
            </a:r>
          </a:p>
          <a:p>
            <a:r>
              <a:rPr lang="en-US" sz="2800" dirty="0" smtClean="0"/>
              <a:t>were not run through the lowermost USDW, a</a:t>
            </a:r>
          </a:p>
          <a:p>
            <a:r>
              <a:rPr lang="en-US" sz="2800" dirty="0" smtClean="0"/>
              <a:t>new well must be logged from surface to total</a:t>
            </a:r>
          </a:p>
          <a:p>
            <a:r>
              <a:rPr lang="en-US" sz="2800" dirty="0" smtClean="0"/>
              <a:t>depth (TD) before setting casing.</a:t>
            </a:r>
          </a:p>
          <a:p>
            <a:endParaRPr lang="en-US" sz="2800" dirty="0"/>
          </a:p>
          <a:p>
            <a:r>
              <a:rPr lang="en-US" sz="2800" dirty="0" smtClean="0"/>
              <a:t>If an electric log exists from a nearby well that</a:t>
            </a:r>
          </a:p>
          <a:p>
            <a:r>
              <a:rPr lang="en-US" sz="2800" dirty="0" smtClean="0"/>
              <a:t>shows the USDW, the new well only has to be</a:t>
            </a:r>
          </a:p>
          <a:p>
            <a:r>
              <a:rPr lang="en-US" sz="2800" dirty="0" smtClean="0"/>
              <a:t>logged electrically below the surface casing</a:t>
            </a:r>
          </a:p>
          <a:p>
            <a:r>
              <a:rPr lang="en-US" sz="2800" dirty="0" smtClean="0"/>
              <a:t>before the long string is set in order to assist in</a:t>
            </a:r>
          </a:p>
          <a:p>
            <a:r>
              <a:rPr lang="en-US" sz="2800" dirty="0" smtClean="0"/>
              <a:t>determining the injection or disposal zone.</a:t>
            </a:r>
          </a:p>
          <a:p>
            <a:pPr marL="457200" indent="-457200">
              <a:buFont typeface="Wingdings" pitchFamily="2" charset="2"/>
              <a:buChar char="§"/>
            </a:pPr>
            <a:endParaRPr lang="en-US" sz="2800" dirty="0" smtClean="0"/>
          </a:p>
          <a:p>
            <a:pPr marL="457200" indent="-457200">
              <a:buFont typeface="Wingdings" pitchFamily="2" charset="2"/>
              <a:buChar char="§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65223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-4665"/>
            <a:ext cx="6858000" cy="685799"/>
          </a:xfr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/>
              <a:t>Recall this CBL Interpretation Guide: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48086"/>
            <a:ext cx="4421544" cy="6309914"/>
          </a:xfrm>
        </p:spPr>
      </p:pic>
      <p:cxnSp>
        <p:nvCxnSpPr>
          <p:cNvPr id="6" name="Straight Connector 5"/>
          <p:cNvCxnSpPr/>
          <p:nvPr/>
        </p:nvCxnSpPr>
        <p:spPr>
          <a:xfrm>
            <a:off x="3048000" y="4845698"/>
            <a:ext cx="288354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6019800" y="4848808"/>
            <a:ext cx="597937" cy="304800"/>
          </a:xfrm>
          <a:prstGeom prst="ellipse">
            <a:avLst/>
          </a:prstGeom>
          <a:noFill/>
          <a:ln w="25400"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45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2441" y="379445"/>
            <a:ext cx="8055282" cy="52322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800" b="1" u="sng" dirty="0" smtClean="0">
                <a:solidFill>
                  <a:prstClr val="white"/>
                </a:solidFill>
              </a:rPr>
              <a:t>FREE PIPE SECTION</a:t>
            </a:r>
            <a:r>
              <a:rPr lang="en-US" sz="2800" b="1" dirty="0" smtClean="0">
                <a:solidFill>
                  <a:prstClr val="white"/>
                </a:solidFill>
              </a:rPr>
              <a:t> – verifies tool is calibrated:</a:t>
            </a:r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1206758"/>
            <a:ext cx="403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prstClr val="white"/>
                </a:solidFill>
              </a:rPr>
              <a:t>59mV is considered “free pipe” (meaning no cement behind the pipe) for a 7-5/8” casing.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31" y="4038600"/>
            <a:ext cx="9131559" cy="23026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41" y="2737290"/>
            <a:ext cx="9134669" cy="1456481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5228253" y="2362200"/>
            <a:ext cx="0" cy="1789130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79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-4665"/>
            <a:ext cx="6858000" cy="685799"/>
          </a:xfr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/>
              <a:t>Recall this CBL Interpretation Guide: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48086"/>
            <a:ext cx="4421544" cy="6309914"/>
          </a:xfrm>
        </p:spPr>
      </p:pic>
      <p:cxnSp>
        <p:nvCxnSpPr>
          <p:cNvPr id="6" name="Straight Connector 5"/>
          <p:cNvCxnSpPr/>
          <p:nvPr/>
        </p:nvCxnSpPr>
        <p:spPr>
          <a:xfrm>
            <a:off x="3048000" y="4845698"/>
            <a:ext cx="288354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6019800" y="4848808"/>
            <a:ext cx="597937" cy="304800"/>
          </a:xfrm>
          <a:prstGeom prst="ellipse">
            <a:avLst/>
          </a:prstGeom>
          <a:noFill/>
          <a:ln w="25400"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96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84959" y="381000"/>
            <a:ext cx="3335657" cy="6186309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r"/>
            <a:r>
              <a:rPr lang="en-US" sz="2800" b="1" dirty="0" smtClean="0">
                <a:solidFill>
                  <a:prstClr val="white"/>
                </a:solidFill>
              </a:rPr>
              <a:t>Top of Zone (TOZ)</a:t>
            </a:r>
          </a:p>
          <a:p>
            <a:pPr algn="r"/>
            <a:r>
              <a:rPr lang="en-US" sz="2800" b="1" dirty="0" smtClean="0">
                <a:solidFill>
                  <a:prstClr val="white"/>
                </a:solidFill>
              </a:rPr>
              <a:t>is at 2780 feet:</a:t>
            </a:r>
          </a:p>
          <a:p>
            <a:pPr algn="r"/>
            <a:endParaRPr lang="en-US" sz="2000" b="1" dirty="0" smtClean="0">
              <a:solidFill>
                <a:prstClr val="white"/>
              </a:solidFill>
            </a:endParaRPr>
          </a:p>
          <a:p>
            <a:pPr algn="r"/>
            <a:endParaRPr lang="en-US" sz="2000" b="1" dirty="0">
              <a:solidFill>
                <a:prstClr val="white"/>
              </a:solidFill>
            </a:endParaRPr>
          </a:p>
          <a:p>
            <a:pPr algn="r"/>
            <a:r>
              <a:rPr lang="en-US" sz="2000" b="1" u="sng" dirty="0">
                <a:solidFill>
                  <a:prstClr val="white"/>
                </a:solidFill>
              </a:rPr>
              <a:t>Continuous confining</a:t>
            </a:r>
          </a:p>
          <a:p>
            <a:pPr algn="r"/>
            <a:r>
              <a:rPr lang="en-US" sz="2000" b="1" u="sng" dirty="0">
                <a:solidFill>
                  <a:prstClr val="white"/>
                </a:solidFill>
              </a:rPr>
              <a:t>shale</a:t>
            </a:r>
            <a:r>
              <a:rPr lang="en-US" sz="2000" b="1" dirty="0">
                <a:solidFill>
                  <a:prstClr val="white"/>
                </a:solidFill>
              </a:rPr>
              <a:t> runs from</a:t>
            </a:r>
          </a:p>
          <a:p>
            <a:pPr algn="r"/>
            <a:r>
              <a:rPr lang="en-US" sz="2000" b="1" dirty="0" smtClean="0">
                <a:solidFill>
                  <a:prstClr val="white"/>
                </a:solidFill>
              </a:rPr>
              <a:t>2585 </a:t>
            </a:r>
            <a:r>
              <a:rPr lang="en-US" sz="2000" b="1" dirty="0">
                <a:solidFill>
                  <a:prstClr val="white"/>
                </a:solidFill>
              </a:rPr>
              <a:t>– </a:t>
            </a:r>
            <a:r>
              <a:rPr lang="en-US" sz="2000" b="1" dirty="0" smtClean="0">
                <a:solidFill>
                  <a:prstClr val="white"/>
                </a:solidFill>
              </a:rPr>
              <a:t>2780 </a:t>
            </a:r>
            <a:r>
              <a:rPr lang="en-US" sz="2000" b="1" dirty="0">
                <a:solidFill>
                  <a:prstClr val="white"/>
                </a:solidFill>
              </a:rPr>
              <a:t>feet.</a:t>
            </a:r>
          </a:p>
          <a:p>
            <a:pPr algn="r"/>
            <a:endParaRPr lang="en-US" sz="2000" b="1" dirty="0">
              <a:solidFill>
                <a:prstClr val="white"/>
              </a:solidFill>
            </a:endParaRPr>
          </a:p>
          <a:p>
            <a:pPr algn="r"/>
            <a:r>
              <a:rPr lang="en-US" sz="2000" b="1" dirty="0">
                <a:solidFill>
                  <a:prstClr val="white"/>
                </a:solidFill>
              </a:rPr>
              <a:t>Start at top of shale and</a:t>
            </a:r>
          </a:p>
          <a:p>
            <a:pPr algn="r"/>
            <a:r>
              <a:rPr lang="en-US" sz="2000" b="1" dirty="0">
                <a:solidFill>
                  <a:prstClr val="white"/>
                </a:solidFill>
              </a:rPr>
              <a:t>work your way down until</a:t>
            </a:r>
          </a:p>
          <a:p>
            <a:pPr algn="r"/>
            <a:r>
              <a:rPr lang="en-US" sz="2000" b="1" dirty="0">
                <a:solidFill>
                  <a:prstClr val="white"/>
                </a:solidFill>
              </a:rPr>
              <a:t>you find the minimum</a:t>
            </a:r>
          </a:p>
          <a:p>
            <a:pPr algn="r"/>
            <a:r>
              <a:rPr lang="en-US" sz="2000" b="1" dirty="0">
                <a:solidFill>
                  <a:prstClr val="white"/>
                </a:solidFill>
              </a:rPr>
              <a:t>required </a:t>
            </a:r>
            <a:r>
              <a:rPr lang="en-US" sz="2000" b="1" dirty="0" smtClean="0">
                <a:solidFill>
                  <a:prstClr val="white"/>
                </a:solidFill>
              </a:rPr>
              <a:t>(12’) continuous</a:t>
            </a:r>
          </a:p>
          <a:p>
            <a:pPr algn="r"/>
            <a:r>
              <a:rPr lang="en-US" sz="2000" b="1" dirty="0" smtClean="0">
                <a:solidFill>
                  <a:prstClr val="white"/>
                </a:solidFill>
              </a:rPr>
              <a:t>cement interval.</a:t>
            </a:r>
          </a:p>
          <a:p>
            <a:pPr algn="r"/>
            <a:endParaRPr lang="en-US" sz="2000" b="1" dirty="0">
              <a:solidFill>
                <a:prstClr val="white"/>
              </a:solidFill>
            </a:endParaRPr>
          </a:p>
          <a:p>
            <a:pPr algn="r"/>
            <a:r>
              <a:rPr lang="en-US" sz="2000" b="1" u="sng" dirty="0">
                <a:solidFill>
                  <a:prstClr val="white"/>
                </a:solidFill>
              </a:rPr>
              <a:t>Minimum interval</a:t>
            </a:r>
          </a:p>
          <a:p>
            <a:pPr algn="r"/>
            <a:r>
              <a:rPr lang="en-US" sz="2000" b="1" u="sng" dirty="0">
                <a:solidFill>
                  <a:prstClr val="white"/>
                </a:solidFill>
              </a:rPr>
              <a:t>of continuous</a:t>
            </a:r>
          </a:p>
          <a:p>
            <a:pPr algn="r"/>
            <a:r>
              <a:rPr lang="en-US" sz="2000" b="1" u="sng" dirty="0">
                <a:solidFill>
                  <a:prstClr val="white"/>
                </a:solidFill>
              </a:rPr>
              <a:t>60% bonded</a:t>
            </a:r>
          </a:p>
          <a:p>
            <a:pPr algn="r"/>
            <a:r>
              <a:rPr lang="en-US" sz="2000" b="1" u="sng" dirty="0">
                <a:solidFill>
                  <a:prstClr val="white"/>
                </a:solidFill>
              </a:rPr>
              <a:t>cement</a:t>
            </a:r>
            <a:r>
              <a:rPr lang="en-US" sz="2000" b="1" dirty="0">
                <a:solidFill>
                  <a:prstClr val="white"/>
                </a:solidFill>
              </a:rPr>
              <a:t> </a:t>
            </a:r>
            <a:r>
              <a:rPr lang="en-US" sz="2000" b="1" dirty="0" smtClean="0">
                <a:solidFill>
                  <a:prstClr val="white"/>
                </a:solidFill>
              </a:rPr>
              <a:t>does not exist.</a:t>
            </a:r>
          </a:p>
          <a:p>
            <a:pPr algn="r"/>
            <a:r>
              <a:rPr lang="en-US" sz="2000" b="1" dirty="0" smtClean="0">
                <a:solidFill>
                  <a:prstClr val="white"/>
                </a:solidFill>
              </a:rPr>
              <a:t>Must perf/squeeze/CBL.</a:t>
            </a:r>
            <a:endParaRPr lang="en-US" sz="2000" b="1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159" y="122654"/>
            <a:ext cx="5906841" cy="661268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568231" y="5599113"/>
            <a:ext cx="3810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>
            <a:stCxn id="3" idx="1"/>
            <a:endCxn id="3" idx="5"/>
          </p:cNvCxnSpPr>
          <p:nvPr/>
        </p:nvCxnSpPr>
        <p:spPr>
          <a:xfrm>
            <a:off x="5624027" y="5654909"/>
            <a:ext cx="269408" cy="269408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200400" y="122654"/>
            <a:ext cx="685800" cy="231574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200400" y="2438400"/>
            <a:ext cx="1066800" cy="339968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3962400" y="122654"/>
            <a:ext cx="381000" cy="5715428"/>
          </a:xfrm>
          <a:prstGeom prst="line">
            <a:avLst/>
          </a:prstGeom>
          <a:ln w="34925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50698" y="5867400"/>
            <a:ext cx="5902633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311831" y="5830622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4"/>
                </a:solidFill>
              </a:rPr>
              <a:t>TOZ @ 2780 ft</a:t>
            </a:r>
            <a:endParaRPr lang="en-US" sz="20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7762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41" y="381000"/>
            <a:ext cx="2861231" cy="13849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r"/>
            <a:r>
              <a:rPr lang="en-US" sz="2800" b="1" dirty="0" smtClean="0">
                <a:solidFill>
                  <a:prstClr val="white"/>
                </a:solidFill>
              </a:rPr>
              <a:t>Bottom of Zone</a:t>
            </a:r>
          </a:p>
          <a:p>
            <a:pPr algn="r"/>
            <a:r>
              <a:rPr lang="en-US" sz="2800" b="1" dirty="0" smtClean="0">
                <a:solidFill>
                  <a:prstClr val="white"/>
                </a:solidFill>
              </a:rPr>
              <a:t>(BOZ) is at</a:t>
            </a:r>
          </a:p>
          <a:p>
            <a:pPr algn="r"/>
            <a:r>
              <a:rPr lang="en-US" sz="2800" b="1" dirty="0" smtClean="0">
                <a:solidFill>
                  <a:prstClr val="white"/>
                </a:solidFill>
              </a:rPr>
              <a:t>2960 feet:</a:t>
            </a:r>
            <a:endParaRPr lang="en-US" sz="2800" b="1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781" y="0"/>
            <a:ext cx="5609275" cy="632460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319" y="4419600"/>
            <a:ext cx="5900737" cy="4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5697688" y="4724399"/>
            <a:ext cx="624729" cy="1600201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4821" y="4648200"/>
            <a:ext cx="303890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b="1" dirty="0">
                <a:solidFill>
                  <a:prstClr val="white"/>
                </a:solidFill>
              </a:rPr>
              <a:t>There </a:t>
            </a:r>
            <a:r>
              <a:rPr lang="en-US" sz="2000" b="1" dirty="0" smtClean="0">
                <a:solidFill>
                  <a:prstClr val="white"/>
                </a:solidFill>
              </a:rPr>
              <a:t>are </a:t>
            </a:r>
            <a:r>
              <a:rPr lang="en-US" sz="2000" b="1" u="sng" dirty="0" smtClean="0">
                <a:solidFill>
                  <a:prstClr val="white"/>
                </a:solidFill>
              </a:rPr>
              <a:t>plenty</a:t>
            </a:r>
            <a:r>
              <a:rPr lang="en-US" sz="2000" b="1" dirty="0" smtClean="0">
                <a:solidFill>
                  <a:prstClr val="white"/>
                </a:solidFill>
              </a:rPr>
              <a:t> of</a:t>
            </a:r>
          </a:p>
          <a:p>
            <a:pPr algn="r"/>
            <a:r>
              <a:rPr lang="en-US" sz="2000" b="1" dirty="0" smtClean="0">
                <a:solidFill>
                  <a:prstClr val="white"/>
                </a:solidFill>
              </a:rPr>
              <a:t>“indications of cement”</a:t>
            </a:r>
          </a:p>
          <a:p>
            <a:pPr algn="r"/>
            <a:r>
              <a:rPr lang="en-US" sz="2000" b="1" dirty="0" smtClean="0">
                <a:solidFill>
                  <a:prstClr val="white"/>
                </a:solidFill>
              </a:rPr>
              <a:t>at </a:t>
            </a:r>
            <a:r>
              <a:rPr lang="en-US" sz="2000" b="1" dirty="0">
                <a:solidFill>
                  <a:prstClr val="white"/>
                </a:solidFill>
              </a:rPr>
              <a:t>the BOZ – </a:t>
            </a:r>
            <a:r>
              <a:rPr lang="en-US" sz="2000" b="1" dirty="0" smtClean="0">
                <a:solidFill>
                  <a:prstClr val="white"/>
                </a:solidFill>
              </a:rPr>
              <a:t>i.e. not</a:t>
            </a:r>
          </a:p>
          <a:p>
            <a:pPr algn="r"/>
            <a:r>
              <a:rPr lang="en-US" sz="2000" b="1" dirty="0" smtClean="0">
                <a:solidFill>
                  <a:prstClr val="white"/>
                </a:solidFill>
              </a:rPr>
              <a:t>“</a:t>
            </a:r>
            <a:r>
              <a:rPr lang="en-US" sz="2000" b="1" dirty="0">
                <a:solidFill>
                  <a:prstClr val="white"/>
                </a:solidFill>
              </a:rPr>
              <a:t>free pipe”.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92325" y="4068703"/>
            <a:ext cx="1942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4"/>
                </a:solidFill>
              </a:rPr>
              <a:t>BOZ @ 2960 ft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495800" y="4648200"/>
            <a:ext cx="152400" cy="167640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1939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199" y="2590800"/>
            <a:ext cx="4115229" cy="1015663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6000" b="1" dirty="0" smtClean="0"/>
              <a:t>Questions?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412569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638757" cy="111325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2800" b="1" dirty="0" smtClean="0">
                <a:solidFill>
                  <a:schemeClr val="accent4"/>
                </a:solidFill>
              </a:rPr>
              <a:t>CEMENT BOND LOG </a:t>
            </a:r>
            <a:r>
              <a:rPr lang="en-US" sz="2800" dirty="0" smtClean="0">
                <a:solidFill>
                  <a:schemeClr val="accent4"/>
                </a:solidFill>
              </a:rPr>
              <a:t>(CBL)</a:t>
            </a:r>
            <a:endParaRPr lang="en-US" sz="2800" dirty="0">
              <a:solidFill>
                <a:schemeClr val="accent4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975049" y="2895600"/>
            <a:ext cx="1905000" cy="609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What is it?</a:t>
            </a:r>
            <a:endParaRPr lang="en-US" sz="2800" dirty="0"/>
          </a:p>
        </p:txBody>
      </p:sp>
      <p:cxnSp>
        <p:nvCxnSpPr>
          <p:cNvPr id="17" name="Elbow Connector 16"/>
          <p:cNvCxnSpPr>
            <a:stCxn id="3" idx="3"/>
          </p:cNvCxnSpPr>
          <p:nvPr/>
        </p:nvCxnSpPr>
        <p:spPr>
          <a:xfrm>
            <a:off x="2880049" y="3200400"/>
            <a:ext cx="1828800" cy="8001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Placeholder 4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89" b="13989"/>
          <a:stretch>
            <a:fillRect/>
          </a:stretch>
        </p:blipFill>
        <p:spPr>
          <a:xfrm>
            <a:off x="4800600" y="2286000"/>
            <a:ext cx="3429000" cy="3429000"/>
          </a:xfrm>
        </p:spPr>
      </p:pic>
    </p:spTree>
    <p:extLst>
      <p:ext uri="{BB962C8B-B14F-4D97-AF65-F5344CB8AC3E}">
        <p14:creationId xmlns:p14="http://schemas.microsoft.com/office/powerpoint/2010/main" val="256512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684106"/>
            <a:ext cx="729712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 cement bond log (CBL) is a type of log that</a:t>
            </a:r>
          </a:p>
          <a:p>
            <a:r>
              <a:rPr lang="en-US" sz="2800" dirty="0" smtClean="0"/>
              <a:t>measures the loss of acoustic energy as it</a:t>
            </a:r>
          </a:p>
          <a:p>
            <a:r>
              <a:rPr lang="en-US" sz="2800" dirty="0" smtClean="0"/>
              <a:t>passes through casing.</a:t>
            </a:r>
          </a:p>
        </p:txBody>
      </p:sp>
    </p:spTree>
    <p:extLst>
      <p:ext uri="{BB962C8B-B14F-4D97-AF65-F5344CB8AC3E}">
        <p14:creationId xmlns:p14="http://schemas.microsoft.com/office/powerpoint/2010/main" val="153611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638757" cy="111325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2800" b="1" dirty="0" smtClean="0">
                <a:solidFill>
                  <a:schemeClr val="accent4"/>
                </a:solidFill>
              </a:rPr>
              <a:t>CEMENT BOND LOG </a:t>
            </a:r>
            <a:r>
              <a:rPr lang="en-US" sz="2800" dirty="0" smtClean="0">
                <a:solidFill>
                  <a:schemeClr val="accent4"/>
                </a:solidFill>
              </a:rPr>
              <a:t>(CBL)</a:t>
            </a:r>
            <a:endParaRPr lang="en-US" sz="2800" dirty="0">
              <a:solidFill>
                <a:schemeClr val="accent4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990600" y="2895600"/>
            <a:ext cx="3200400" cy="609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What is it used for?</a:t>
            </a:r>
            <a:endParaRPr lang="en-US" sz="2800" dirty="0"/>
          </a:p>
        </p:txBody>
      </p:sp>
      <p:cxnSp>
        <p:nvCxnSpPr>
          <p:cNvPr id="13" name="Elbow Connector 12"/>
          <p:cNvCxnSpPr>
            <a:stCxn id="3" idx="2"/>
          </p:cNvCxnSpPr>
          <p:nvPr/>
        </p:nvCxnSpPr>
        <p:spPr>
          <a:xfrm rot="16200000" flipH="1">
            <a:off x="3409950" y="2686050"/>
            <a:ext cx="495300" cy="21336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Placeholder 9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6" r="15856"/>
          <a:stretch>
            <a:fillRect/>
          </a:stretch>
        </p:blipFill>
        <p:spPr>
          <a:xfrm>
            <a:off x="4800600" y="2286000"/>
            <a:ext cx="3429000" cy="3429000"/>
          </a:xfrm>
        </p:spPr>
      </p:pic>
    </p:spTree>
    <p:extLst>
      <p:ext uri="{BB962C8B-B14F-4D97-AF65-F5344CB8AC3E}">
        <p14:creationId xmlns:p14="http://schemas.microsoft.com/office/powerpoint/2010/main" val="234646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684106"/>
            <a:ext cx="667926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Cement bond logs are used to detect the</a:t>
            </a:r>
          </a:p>
          <a:p>
            <a:r>
              <a:rPr lang="en-US" sz="2800" dirty="0" smtClean="0"/>
              <a:t>presence or absence of external cement</a:t>
            </a:r>
          </a:p>
          <a:p>
            <a:r>
              <a:rPr lang="en-US" sz="2800" dirty="0" smtClean="0"/>
              <a:t>behind casing.</a:t>
            </a:r>
          </a:p>
        </p:txBody>
      </p:sp>
    </p:spTree>
    <p:extLst>
      <p:ext uri="{BB962C8B-B14F-4D97-AF65-F5344CB8AC3E}">
        <p14:creationId xmlns:p14="http://schemas.microsoft.com/office/powerpoint/2010/main" val="220161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TC101972873[[fn=Summer]]</Template>
  <TotalTime>2809</TotalTime>
  <Words>1066</Words>
  <Application>Microsoft Office PowerPoint</Application>
  <PresentationFormat>On-screen Show (4:3)</PresentationFormat>
  <Paragraphs>253</Paragraphs>
  <Slides>55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Summer</vt:lpstr>
      <vt:lpstr>LOGGING REQUIREMENTS</vt:lpstr>
      <vt:lpstr>ELECTRIC LOG</vt:lpstr>
      <vt:lpstr>PowerPoint Presentation</vt:lpstr>
      <vt:lpstr>ELECTRIC LOG</vt:lpstr>
      <vt:lpstr>PowerPoint Presentation</vt:lpstr>
      <vt:lpstr>CEMENT BOND LOG (CBL)</vt:lpstr>
      <vt:lpstr>PowerPoint Presentation</vt:lpstr>
      <vt:lpstr>CEMENT BOND LOG (CBL)</vt:lpstr>
      <vt:lpstr>PowerPoint Presentation</vt:lpstr>
      <vt:lpstr>CEMENT BOND LOG (CBL)</vt:lpstr>
      <vt:lpstr>PowerPoint Presentation</vt:lpstr>
      <vt:lpstr>CEMENT BOND LOG (CBL)</vt:lpstr>
      <vt:lpstr>PowerPoint Presentation</vt:lpstr>
      <vt:lpstr>CBL Interpretation Guide:</vt:lpstr>
      <vt:lpstr>OTHER LOG TYPES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Recall this CBL Interpretation Guide:</vt:lpstr>
      <vt:lpstr>PowerPoint Presentation</vt:lpstr>
      <vt:lpstr>PowerPoint Presentation</vt:lpstr>
      <vt:lpstr>Recall this CBL Interpretation Guide:</vt:lpstr>
      <vt:lpstr>PowerPoint Presentation</vt:lpstr>
      <vt:lpstr>Recall this CBL Interpretation Guide:</vt:lpstr>
      <vt:lpstr>PowerPoint Presentation</vt:lpstr>
      <vt:lpstr>PowerPoint Presentation</vt:lpstr>
      <vt:lpstr>PowerPoint Presentation</vt:lpstr>
      <vt:lpstr>PowerPoint Presentation</vt:lpstr>
      <vt:lpstr>Recall this CBL Interpretation Guide:</vt:lpstr>
      <vt:lpstr>PowerPoint Presentation</vt:lpstr>
      <vt:lpstr>PowerPoint Presentation</vt:lpstr>
      <vt:lpstr>Recall this CBL Interpretation Guide:</vt:lpstr>
      <vt:lpstr>PowerPoint Presentation</vt:lpstr>
      <vt:lpstr>Recall this CBL Interpretation Guide:</vt:lpstr>
      <vt:lpstr>PowerPoint Presentation</vt:lpstr>
      <vt:lpstr>PowerPoint Presentation</vt:lpstr>
      <vt:lpstr>PowerPoint Presentation</vt:lpstr>
      <vt:lpstr>PowerPoint Presentation</vt:lpstr>
      <vt:lpstr>Recall this CBL Interpretation Guide:</vt:lpstr>
      <vt:lpstr>PowerPoint Presentation</vt:lpstr>
      <vt:lpstr>PowerPoint Presentation</vt:lpstr>
      <vt:lpstr>Recall this CBL Interpretation Guide:</vt:lpstr>
      <vt:lpstr>PowerPoint Presentation</vt:lpstr>
      <vt:lpstr>Recall this CBL Interpretation Guide:</vt:lpstr>
      <vt:lpstr>PowerPoint Presentation</vt:lpstr>
      <vt:lpstr>PowerPoint Presentation</vt:lpstr>
      <vt:lpstr>PowerPoint Presentation</vt:lpstr>
    </vt:vector>
  </TitlesOfParts>
  <Company>LADNR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LOGGING REQUIREMENTS</dc:title>
  <dc:creator>Jeffery Miller</dc:creator>
  <cp:lastModifiedBy>ladnr</cp:lastModifiedBy>
  <cp:revision>99</cp:revision>
  <cp:lastPrinted>2011-12-09T22:23:20Z</cp:lastPrinted>
  <dcterms:created xsi:type="dcterms:W3CDTF">2011-11-15T17:02:19Z</dcterms:created>
  <dcterms:modified xsi:type="dcterms:W3CDTF">2012-04-16T20:59:48Z</dcterms:modified>
</cp:coreProperties>
</file>