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80" r:id="rId2"/>
    <p:sldId id="281" r:id="rId3"/>
    <p:sldId id="275" r:id="rId4"/>
    <p:sldId id="279" r:id="rId5"/>
    <p:sldId id="282" r:id="rId6"/>
    <p:sldId id="307" r:id="rId7"/>
    <p:sldId id="283" r:id="rId8"/>
    <p:sldId id="285" r:id="rId9"/>
    <p:sldId id="288" r:id="rId10"/>
    <p:sldId id="292" r:id="rId11"/>
    <p:sldId id="286" r:id="rId12"/>
    <p:sldId id="256" r:id="rId13"/>
    <p:sldId id="299" r:id="rId14"/>
    <p:sldId id="297" r:id="rId15"/>
    <p:sldId id="289" r:id="rId16"/>
    <p:sldId id="308" r:id="rId17"/>
    <p:sldId id="257" r:id="rId18"/>
    <p:sldId id="298" r:id="rId19"/>
    <p:sldId id="310" r:id="rId20"/>
    <p:sldId id="311" r:id="rId21"/>
    <p:sldId id="300" r:id="rId22"/>
    <p:sldId id="258" r:id="rId23"/>
    <p:sldId id="302" r:id="rId24"/>
    <p:sldId id="303" r:id="rId25"/>
    <p:sldId id="304" r:id="rId26"/>
    <p:sldId id="305" r:id="rId27"/>
    <p:sldId id="30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613DE-5DE1-449B-9A7E-4593DDEC8DE9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FBAFB-AA77-46A6-AF51-5C83693C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54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9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1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35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92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24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87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606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078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27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667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D2EC-601C-45C1-B799-1DC5E666C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932D-13FA-4D41-86D6-A40DDAC9C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arl.morgan@la.go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lley.templet@la.gov" TargetMode="External"/><Relationship Id="rId4" Type="http://schemas.openxmlformats.org/officeDocument/2006/relationships/hyperlink" Target="mailto:Christine.charrier@la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ch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131C4"/>
              </a:gs>
              <a:gs pos="50000">
                <a:srgbClr val="3333CC"/>
              </a:gs>
              <a:gs pos="100000">
                <a:srgbClr val="3131C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6"/>
          <p:cNvSpPr>
            <a:spLocks noGrp="1"/>
          </p:cNvSpPr>
          <p:nvPr>
            <p:ph type="ctrTitle"/>
          </p:nvPr>
        </p:nvSpPr>
        <p:spPr>
          <a:xfrm>
            <a:off x="0" y="685800"/>
            <a:ext cx="4876800" cy="2438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</a:rPr>
              <a:t>Office of Coastal Management</a:t>
            </a:r>
          </a:p>
        </p:txBody>
      </p:sp>
      <p:sp>
        <p:nvSpPr>
          <p:cNvPr id="2052" name="Subtitle 7"/>
          <p:cNvSpPr>
            <a:spLocks noGrp="1"/>
          </p:cNvSpPr>
          <p:nvPr>
            <p:ph type="subTitle" idx="1"/>
          </p:nvPr>
        </p:nvSpPr>
        <p:spPr>
          <a:xfrm>
            <a:off x="5334000" y="4038600"/>
            <a:ext cx="3581400" cy="259080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</a:rPr>
              <a:t>Coastal Use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</a:rPr>
              <a:t>Permitting</a:t>
            </a:r>
          </a:p>
        </p:txBody>
      </p:sp>
    </p:spTree>
    <p:extLst>
      <p:ext uri="{BB962C8B-B14F-4D97-AF65-F5344CB8AC3E}">
        <p14:creationId xmlns:p14="http://schemas.microsoft.com/office/powerpoint/2010/main" val="2315983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wamp3"/>
          <p:cNvPicPr>
            <a:picLocks noChangeAspect="1" noChangeArrowheads="1"/>
          </p:cNvPicPr>
          <p:nvPr/>
        </p:nvPicPr>
        <p:blipFill>
          <a:blip r:embed="rId2"/>
          <a:srcRect l="20426" r="48279"/>
          <a:stretch>
            <a:fillRect/>
          </a:stretch>
        </p:blipFill>
        <p:spPr bwMode="auto">
          <a:xfrm>
            <a:off x="0" y="0"/>
            <a:ext cx="2861527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864" y="76200"/>
            <a:ext cx="6096736" cy="868362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Online Permitting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1800" y="1066800"/>
            <a:ext cx="6019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Allows for online completion,  submission and modification of JPA (pre- and post-issuance)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Allows for electronic distribution, online commenting and real-time notification of comments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Allows for online payment of </a:t>
            </a:r>
            <a:r>
              <a:rPr lang="en-US" dirty="0" smtClean="0">
                <a:latin typeface="Comic Sans MS" pitchFamily="66" charset="0"/>
              </a:rPr>
              <a:t>fees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Allows for online tracking of applications with real time status updates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0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SERS\RICKR\PROJECTS\OCRM Brochure\saveLAwetlands2.tif"/>
          <p:cNvPicPr>
            <a:picLocks noChangeAspect="1" noChangeArrowheads="1"/>
          </p:cNvPicPr>
          <p:nvPr/>
        </p:nvPicPr>
        <p:blipFill>
          <a:blip r:embed="rId2"/>
          <a:srcRect t="3055" r="77176"/>
          <a:stretch>
            <a:fillRect/>
          </a:stretch>
        </p:blipFill>
        <p:spPr bwMode="auto">
          <a:xfrm>
            <a:off x="-152400" y="0"/>
            <a:ext cx="2743200" cy="69119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76200"/>
            <a:ext cx="6324600" cy="13414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OCM’s Regulatory Role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0" y="1600200"/>
            <a:ext cx="6324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Comic Sans MS" pitchFamily="66" charset="0"/>
              </a:rPr>
              <a:t>Balance Development and Conservation</a:t>
            </a: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Comic Sans MS" pitchFamily="66" charset="0"/>
              </a:rPr>
              <a:t>Balance Multiple Uses and Limited </a:t>
            </a:r>
            <a:r>
              <a:rPr lang="en-US" sz="3600" dirty="0" smtClean="0">
                <a:latin typeface="Comic Sans MS" pitchFamily="66" charset="0"/>
              </a:rPr>
              <a:t>Coastal </a:t>
            </a:r>
            <a:r>
              <a:rPr lang="en-US" sz="3600" dirty="0" smtClean="0">
                <a:latin typeface="Comic Sans MS" pitchFamily="66" charset="0"/>
              </a:rPr>
              <a:t>Resources</a:t>
            </a:r>
            <a:endParaRPr lang="en-US" sz="3600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1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My Documents\Scans\brazil\BRAZ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23812"/>
            <a:ext cx="61722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OCM Exemptions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990600"/>
            <a:ext cx="6172200" cy="57150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>
                <a:latin typeface="Comic Sans MS" pitchFamily="66" charset="0"/>
              </a:rPr>
              <a:t>Navigation Aids</a:t>
            </a:r>
          </a:p>
          <a:p>
            <a:endParaRPr lang="en-US" sz="4200" dirty="0" smtClean="0">
              <a:latin typeface="Comic Sans MS" pitchFamily="66" charset="0"/>
            </a:endParaRPr>
          </a:p>
          <a:p>
            <a:r>
              <a:rPr lang="en-US" sz="4200" dirty="0" smtClean="0">
                <a:latin typeface="Comic Sans MS" pitchFamily="66" charset="0"/>
              </a:rPr>
              <a:t>Single Family Residence or Camp</a:t>
            </a:r>
          </a:p>
          <a:p>
            <a:endParaRPr lang="en-US" sz="4200" dirty="0" smtClean="0">
              <a:latin typeface="Comic Sans MS" pitchFamily="66" charset="0"/>
            </a:endParaRPr>
          </a:p>
          <a:p>
            <a:r>
              <a:rPr lang="en-US" sz="4200" dirty="0" smtClean="0">
                <a:latin typeface="Comic Sans MS" pitchFamily="66" charset="0"/>
              </a:rPr>
              <a:t>Normal Maintenance and Repair</a:t>
            </a:r>
          </a:p>
          <a:p>
            <a:endParaRPr lang="en-US" sz="4200" dirty="0" smtClean="0">
              <a:latin typeface="Comic Sans MS" pitchFamily="66" charset="0"/>
            </a:endParaRPr>
          </a:p>
          <a:p>
            <a:r>
              <a:rPr lang="en-US" sz="4200" dirty="0" smtClean="0">
                <a:latin typeface="Comic Sans MS" pitchFamily="66" charset="0"/>
              </a:rPr>
              <a:t>Agriculture, Forestry, Aquaculture</a:t>
            </a:r>
          </a:p>
          <a:p>
            <a:endParaRPr lang="en-US" sz="4200" dirty="0" smtClean="0">
              <a:latin typeface="Comic Sans MS" pitchFamily="66" charset="0"/>
            </a:endParaRPr>
          </a:p>
          <a:p>
            <a:r>
              <a:rPr lang="en-US" sz="4200" dirty="0" smtClean="0">
                <a:latin typeface="Comic Sans MS" pitchFamily="66" charset="0"/>
              </a:rPr>
              <a:t>Hunting, Fishing, Trapping</a:t>
            </a:r>
          </a:p>
          <a:p>
            <a:endParaRPr lang="en-US" sz="4200" dirty="0" smtClean="0">
              <a:latin typeface="Comic Sans MS" pitchFamily="66" charset="0"/>
            </a:endParaRPr>
          </a:p>
          <a:p>
            <a:r>
              <a:rPr lang="en-US" sz="4200" dirty="0" smtClean="0">
                <a:latin typeface="Comic Sans MS" pitchFamily="66" charset="0"/>
              </a:rPr>
              <a:t>In </a:t>
            </a:r>
            <a:r>
              <a:rPr lang="en-US" sz="4200" dirty="0" err="1">
                <a:latin typeface="Comic Sans MS" pitchFamily="66" charset="0"/>
              </a:rPr>
              <a:t>f</a:t>
            </a:r>
            <a:r>
              <a:rPr lang="en-US" sz="4200" dirty="0" err="1" smtClean="0">
                <a:latin typeface="Comic Sans MS" pitchFamily="66" charset="0"/>
              </a:rPr>
              <a:t>astlands</a:t>
            </a:r>
            <a:r>
              <a:rPr lang="en-US" sz="4200" dirty="0" smtClean="0">
                <a:latin typeface="Comic Sans MS" pitchFamily="66" charset="0"/>
              </a:rPr>
              <a:t> or on lands above 5’ MSL</a:t>
            </a:r>
          </a:p>
          <a:p>
            <a:endParaRPr lang="en-US" sz="4200" dirty="0" smtClean="0">
              <a:latin typeface="Comic Sans MS" pitchFamily="66" charset="0"/>
            </a:endParaRPr>
          </a:p>
          <a:p>
            <a:r>
              <a:rPr lang="en-US" sz="4200" dirty="0" smtClean="0">
                <a:latin typeface="Comic Sans MS" pitchFamily="66" charset="0"/>
              </a:rPr>
              <a:t>Emergency Uses</a:t>
            </a:r>
          </a:p>
          <a:p>
            <a:pPr marL="0" indent="0">
              <a:buNone/>
            </a:pPr>
            <a:endParaRPr lang="en-US" sz="4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Comic Sans MS" pitchFamily="66" charset="0"/>
              </a:rPr>
              <a:t>All other uses require a Coastal Use Permit or determination from OCM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6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Permitted Activities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066800"/>
            <a:ext cx="61722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Oil and Gas Activities – well sites, pipelines, production facilities, gas storage facilities (~60% of all applications)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Commercial Activities – </a:t>
            </a:r>
            <a:r>
              <a:rPr lang="en-US" dirty="0" err="1" smtClean="0">
                <a:latin typeface="Comic Sans MS" pitchFamily="66" charset="0"/>
              </a:rPr>
              <a:t>Walmart</a:t>
            </a:r>
            <a:r>
              <a:rPr lang="en-US" dirty="0" smtClean="0">
                <a:latin typeface="Comic Sans MS" pitchFamily="66" charset="0"/>
              </a:rPr>
              <a:t>, mom and pop stores, boat docks, marinas, subdivisions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Municipal Activities – utilities, roads, drainage, levees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Industrial activities – refineries, steel mills, coal storage facilities, grain facilities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marsh1"/>
          <p:cNvPicPr>
            <a:picLocks noChangeAspect="1" noChangeArrowheads="1"/>
          </p:cNvPicPr>
          <p:nvPr/>
        </p:nvPicPr>
        <p:blipFill rotWithShape="1">
          <a:blip r:embed="rId2"/>
          <a:srcRect l="45949" r="25752"/>
          <a:stretch/>
        </p:blipFill>
        <p:spPr bwMode="auto">
          <a:xfrm>
            <a:off x="0" y="0"/>
            <a:ext cx="26517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45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OCM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219200"/>
            <a:ext cx="61722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>
                <a:latin typeface="Comic Sans MS" pitchFamily="66" charset="0"/>
              </a:rPr>
              <a:t>AVOID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Can adverse impacts to coastal </a:t>
            </a:r>
            <a:r>
              <a:rPr lang="en-US" dirty="0" smtClean="0">
                <a:latin typeface="Comic Sans MS" pitchFamily="66" charset="0"/>
              </a:rPr>
              <a:t>resources </a:t>
            </a:r>
            <a:r>
              <a:rPr lang="en-US" dirty="0">
                <a:latin typeface="Comic Sans MS" pitchFamily="66" charset="0"/>
              </a:rPr>
              <a:t>be avoided by relocating or redesigning project?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sz="4300" b="1" dirty="0">
                <a:latin typeface="Comic Sans MS" pitchFamily="66" charset="0"/>
              </a:rPr>
              <a:t>MINIMIZE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Can adverse impacts to coastal </a:t>
            </a:r>
            <a:r>
              <a:rPr lang="en-US" dirty="0" smtClean="0">
                <a:latin typeface="Comic Sans MS" pitchFamily="66" charset="0"/>
              </a:rPr>
              <a:t>resources </a:t>
            </a:r>
            <a:r>
              <a:rPr lang="en-US" dirty="0">
                <a:latin typeface="Comic Sans MS" pitchFamily="66" charset="0"/>
              </a:rPr>
              <a:t>be minimized by utilizing less damaging construction techniques?</a:t>
            </a:r>
          </a:p>
          <a:p>
            <a:endParaRPr lang="en-US" dirty="0"/>
          </a:p>
        </p:txBody>
      </p:sp>
      <p:pic>
        <p:nvPicPr>
          <p:cNvPr id="6" name="Picture 6" descr="MVC-028F"/>
          <p:cNvPicPr preferRelativeResize="0">
            <a:picLocks noChangeArrowheads="1"/>
          </p:cNvPicPr>
          <p:nvPr/>
        </p:nvPicPr>
        <p:blipFill rotWithShape="1">
          <a:blip r:embed="rId2" cstate="print"/>
          <a:srcRect l="25729" r="29272"/>
          <a:stretch/>
        </p:blipFill>
        <p:spPr bwMode="auto">
          <a:xfrm>
            <a:off x="0" y="-17930"/>
            <a:ext cx="2743200" cy="687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501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tchaf2"/>
          <p:cNvPicPr>
            <a:picLocks noChangeArrowheads="1"/>
          </p:cNvPicPr>
          <p:nvPr/>
        </p:nvPicPr>
        <p:blipFill>
          <a:blip r:embed="rId2"/>
          <a:srcRect l="70000"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792162"/>
          </a:xfrm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Technical Review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9400" y="990600"/>
            <a:ext cx="61722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omic Sans MS" pitchFamily="66" charset="0"/>
              </a:rPr>
              <a:t>Thorough review of a proposed coastal use and its impacts and benefits, which includes: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365760" indent="-457200">
              <a:spcBef>
                <a:spcPts val="0"/>
              </a:spcBef>
            </a:pPr>
            <a:r>
              <a:rPr lang="en-US" sz="2800" dirty="0" smtClean="0">
                <a:latin typeface="Comic Sans MS" pitchFamily="66" charset="0"/>
              </a:rPr>
              <a:t>Impact assessment</a:t>
            </a:r>
          </a:p>
          <a:p>
            <a:pPr marL="765810" lvl="1" indent="-457200">
              <a:spcBef>
                <a:spcPts val="0"/>
              </a:spcBef>
            </a:pPr>
            <a:r>
              <a:rPr lang="en-US" sz="2400" dirty="0" smtClean="0">
                <a:latin typeface="Comic Sans MS" pitchFamily="66" charset="0"/>
              </a:rPr>
              <a:t>habitat type, extent of direct, indirect, secondary and cumulative impacts</a:t>
            </a:r>
          </a:p>
          <a:p>
            <a:pPr marL="308610" lvl="1" indent="0">
              <a:spcBef>
                <a:spcPts val="0"/>
              </a:spcBef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365760" indent="-457200">
              <a:spcBef>
                <a:spcPts val="0"/>
              </a:spcBef>
            </a:pPr>
            <a:r>
              <a:rPr lang="en-US" sz="2800" dirty="0" smtClean="0">
                <a:latin typeface="Comic Sans MS" pitchFamily="66" charset="0"/>
              </a:rPr>
              <a:t>Identification of sensitive features</a:t>
            </a:r>
          </a:p>
          <a:p>
            <a:pPr marL="765810" lvl="1" indent="-457200">
              <a:spcBef>
                <a:spcPts val="0"/>
              </a:spcBef>
            </a:pPr>
            <a:r>
              <a:rPr lang="en-US" sz="2400" dirty="0" smtClean="0">
                <a:latin typeface="Comic Sans MS" pitchFamily="66" charset="0"/>
              </a:rPr>
              <a:t>oyster leases, restoration projects and Master Plan features, endangered species, Scenic Rivers</a:t>
            </a:r>
          </a:p>
          <a:p>
            <a:pPr marL="308610" lvl="1" indent="0">
              <a:spcBef>
                <a:spcPts val="0"/>
              </a:spcBef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365760" indent="-457200">
              <a:spcBef>
                <a:spcPts val="0"/>
              </a:spcBef>
            </a:pPr>
            <a:r>
              <a:rPr lang="en-US" sz="2800" dirty="0" smtClean="0">
                <a:latin typeface="Comic Sans MS" pitchFamily="66" charset="0"/>
              </a:rPr>
              <a:t>Justification and Alternatives Analyses</a:t>
            </a:r>
          </a:p>
          <a:p>
            <a:pPr marL="365760" indent="-457200">
              <a:spcBef>
                <a:spcPts val="0"/>
              </a:spcBef>
            </a:pPr>
            <a:endParaRPr lang="en-US" sz="2800" dirty="0">
              <a:latin typeface="Comic Sans MS" pitchFamily="66" charset="0"/>
            </a:endParaRPr>
          </a:p>
          <a:p>
            <a:pPr marL="365760" indent="-457200">
              <a:spcBef>
                <a:spcPts val="0"/>
              </a:spcBef>
            </a:pPr>
            <a:r>
              <a:rPr lang="en-US" sz="2800" dirty="0" smtClean="0">
                <a:latin typeface="Comic Sans MS" pitchFamily="66" charset="0"/>
              </a:rPr>
              <a:t>Mitigation of unavoidable impacts</a:t>
            </a:r>
          </a:p>
          <a:p>
            <a:pPr marL="0" indent="0">
              <a:spcBef>
                <a:spcPts val="0"/>
              </a:spcBef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9563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 pitchFamily="66" charset="0"/>
              </a:rPr>
              <a:t>Coastal Use Guidelines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219200"/>
            <a:ext cx="6172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000" dirty="0">
                <a:latin typeface="Comic Sans MS" pitchFamily="66" charset="0"/>
                <a:cs typeface="Arial" pitchFamily="34" charset="0"/>
              </a:rPr>
              <a:t>All uses must be in conformance with all applicable Guidelines in order to be considered for approval</a:t>
            </a:r>
          </a:p>
          <a:p>
            <a:pPr>
              <a:lnSpc>
                <a:spcPct val="80000"/>
              </a:lnSpc>
              <a:buNone/>
            </a:pPr>
            <a:endParaRPr lang="en-US" sz="2200" dirty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>
                <a:latin typeface="Comic Sans MS" pitchFamily="66" charset="0"/>
                <a:cs typeface="Arial" pitchFamily="34" charset="0"/>
              </a:rPr>
              <a:t>§701.A-G Guidelines applicable to all uses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mic Sans MS" pitchFamily="66" charset="0"/>
                <a:cs typeface="Arial" pitchFamily="34" charset="0"/>
              </a:rPr>
              <a:t>General factors necessary to evaluate project (type, nature and location, feasible alternatives, economic need, coastal water dependency)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200" dirty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>
                <a:latin typeface="Comic Sans MS" pitchFamily="66" charset="0"/>
                <a:cs typeface="Arial" pitchFamily="34" charset="0"/>
              </a:rPr>
              <a:t>§701.H Maximum Extent Practicable “MEP” modifier criteria</a:t>
            </a:r>
          </a:p>
          <a:p>
            <a:pPr>
              <a:lnSpc>
                <a:spcPct val="80000"/>
              </a:lnSpc>
              <a:buNone/>
            </a:pPr>
            <a:endParaRPr lang="en-US" sz="2200" dirty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>
                <a:latin typeface="Comic Sans MS" pitchFamily="66" charset="0"/>
                <a:cs typeface="Arial" pitchFamily="34" charset="0"/>
              </a:rPr>
              <a:t>§701.I Promote Concurrent Uses while eliminating conflicts</a:t>
            </a:r>
          </a:p>
          <a:p>
            <a:pPr>
              <a:lnSpc>
                <a:spcPct val="80000"/>
              </a:lnSpc>
              <a:buNone/>
            </a:pPr>
            <a:endParaRPr lang="en-US" sz="2200" dirty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>
                <a:latin typeface="Comic Sans MS" pitchFamily="66" charset="0"/>
                <a:cs typeface="Arial" pitchFamily="34" charset="0"/>
              </a:rPr>
              <a:t>§703-§719 cover specific types of uses such as surface alterations, linear features, sediment transport mechanisms, mineral related activities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flower6"/>
          <p:cNvPicPr>
            <a:picLocks noChangeAspect="1" noChangeArrowheads="1"/>
          </p:cNvPicPr>
          <p:nvPr/>
        </p:nvPicPr>
        <p:blipFill>
          <a:blip r:embed="rId2"/>
          <a:srcRect l="40000" r="30000"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48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747682" y="104746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04746"/>
            <a:ext cx="6252882" cy="11144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Alternatives and Justification</a:t>
            </a:r>
            <a:br>
              <a:rPr lang="en-US" dirty="0" smtClean="0"/>
            </a:br>
            <a:r>
              <a:rPr lang="en-US" dirty="0" smtClean="0"/>
              <a:t>(NAJ)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1371600"/>
            <a:ext cx="6176682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Alternate locations and/or methods must be addressed by applicant to avoid and/or minimize adverse </a:t>
            </a:r>
            <a:r>
              <a:rPr lang="en-US" dirty="0" smtClean="0"/>
              <a:t>impacts to coastal resources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Justification demonstrating the need and/or public demand for the goods and/or services must be provided by applicant</a:t>
            </a:r>
          </a:p>
          <a:p>
            <a:endParaRPr lang="en-US" dirty="0" smtClean="0"/>
          </a:p>
          <a:p>
            <a:r>
              <a:rPr lang="en-US" dirty="0" smtClean="0"/>
              <a:t>Availability of less damaging alternatives and/or inadequate justification can result in denial of permit</a:t>
            </a:r>
          </a:p>
          <a:p>
            <a:endParaRPr lang="en-US" dirty="0" smtClean="0"/>
          </a:p>
          <a:p>
            <a:r>
              <a:rPr lang="en-US" dirty="0" smtClean="0"/>
              <a:t>If least damaging feasible site is used and applicant has provided sufficient documentation to demonstrate a need or demand, permit can be issues as long as the applicant provides adequate mitigation</a:t>
            </a:r>
          </a:p>
          <a:p>
            <a:endParaRPr lang="en-US" dirty="0" smtClean="0"/>
          </a:p>
          <a:p>
            <a:r>
              <a:rPr lang="en-US" dirty="0" smtClean="0"/>
              <a:t>A willingness by the applicant to mitigate does not relieve OCM of the responsibility of addressing alternatives and justification</a:t>
            </a:r>
          </a:p>
        </p:txBody>
      </p:sp>
      <p:pic>
        <p:nvPicPr>
          <p:cNvPr id="6" name="Picture 2" descr="atchaf2"/>
          <p:cNvPicPr>
            <a:picLocks noChangeArrowheads="1"/>
          </p:cNvPicPr>
          <p:nvPr/>
        </p:nvPicPr>
        <p:blipFill>
          <a:blip r:embed="rId2"/>
          <a:srcRect l="30000" r="40000"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79630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Mitigation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143000"/>
            <a:ext cx="61722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latin typeface="Comic Sans MS" pitchFamily="66" charset="0"/>
              </a:rPr>
              <a:t>Compensatory mitigation is legislatively required replacement, substitution, enhancement or protection of ecological values to offset anticipated losses of ecological values caused by a permitted activity</a:t>
            </a: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r>
              <a:rPr lang="en-US" sz="3300" dirty="0">
                <a:latin typeface="Comic Sans MS" pitchFamily="66" charset="0"/>
              </a:rPr>
              <a:t>Is based on the “habitat value” to be lost NOT on the acreage of the project </a:t>
            </a:r>
            <a:r>
              <a:rPr lang="en-US" sz="3300" dirty="0" smtClean="0">
                <a:latin typeface="Comic Sans MS" pitchFamily="66" charset="0"/>
              </a:rPr>
              <a:t>impacts</a:t>
            </a:r>
          </a:p>
          <a:p>
            <a:endParaRPr lang="en-US" sz="3300" dirty="0">
              <a:latin typeface="Comic Sans MS" pitchFamily="66" charset="0"/>
            </a:endParaRPr>
          </a:p>
          <a:p>
            <a:r>
              <a:rPr lang="en-US" sz="3300" dirty="0" smtClean="0">
                <a:latin typeface="Comic Sans MS" pitchFamily="66" charset="0"/>
              </a:rPr>
              <a:t>Can </a:t>
            </a:r>
            <a:r>
              <a:rPr lang="en-US" sz="3300" dirty="0">
                <a:latin typeface="Comic Sans MS" pitchFamily="66" charset="0"/>
              </a:rPr>
              <a:t>be accomplished by individual mitigation projects, purchasing credits from an approved mitigation bank, contribution to the Coastal Restoration Trust </a:t>
            </a:r>
            <a:r>
              <a:rPr lang="en-US" sz="3300" dirty="0" smtClean="0">
                <a:latin typeface="Comic Sans MS" pitchFamily="66" charset="0"/>
              </a:rPr>
              <a:t>Fund</a:t>
            </a:r>
          </a:p>
          <a:p>
            <a:endParaRPr lang="en-US" sz="3300" dirty="0">
              <a:latin typeface="Comic Sans MS" pitchFamily="66" charset="0"/>
            </a:endParaRPr>
          </a:p>
          <a:p>
            <a:r>
              <a:rPr lang="en-US" sz="3300" dirty="0" smtClean="0">
                <a:latin typeface="Comic Sans MS" pitchFamily="66" charset="0"/>
              </a:rPr>
              <a:t>Landowner has first right to require mitigation  be performed on their property, however timely request must be made or rights are waived.</a:t>
            </a:r>
          </a:p>
          <a:p>
            <a:endParaRPr lang="en-US" sz="3300" dirty="0" smtClean="0">
              <a:latin typeface="Comic Sans MS" pitchFamily="66" charset="0"/>
            </a:endParaRPr>
          </a:p>
          <a:p>
            <a:r>
              <a:rPr lang="en-US" sz="3300" dirty="0" smtClean="0">
                <a:latin typeface="Comic Sans MS" pitchFamily="66" charset="0"/>
              </a:rPr>
              <a:t>Cause of most permitting delays due to coordination requirements and lack of available options</a:t>
            </a:r>
          </a:p>
        </p:txBody>
      </p:sp>
      <p:pic>
        <p:nvPicPr>
          <p:cNvPr id="6" name="Picture 2" descr="swamp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4" r="1284"/>
          <a:stretch/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9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OCM Initiatives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990600"/>
            <a:ext cx="6324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Public Notice Procedures</a:t>
            </a:r>
          </a:p>
          <a:p>
            <a:pPr lvl="1"/>
            <a:r>
              <a:rPr lang="en-US" sz="2200" dirty="0">
                <a:latin typeface="Comic Sans MS" pitchFamily="66" charset="0"/>
              </a:rPr>
              <a:t>Email distribution of notices to </a:t>
            </a:r>
            <a:r>
              <a:rPr lang="en-US" sz="2200" dirty="0" err="1">
                <a:latin typeface="Comic Sans MS" pitchFamily="66" charset="0"/>
              </a:rPr>
              <a:t>mailout</a:t>
            </a:r>
            <a:r>
              <a:rPr lang="en-US" sz="2200" dirty="0">
                <a:latin typeface="Comic Sans MS" pitchFamily="66" charset="0"/>
              </a:rPr>
              <a:t> list</a:t>
            </a:r>
          </a:p>
          <a:p>
            <a:pPr lvl="1"/>
            <a:r>
              <a:rPr lang="en-US" sz="2200" dirty="0">
                <a:latin typeface="Comic Sans MS" pitchFamily="66" charset="0"/>
              </a:rPr>
              <a:t>Rework of notice format sent to paper for publication</a:t>
            </a:r>
          </a:p>
          <a:p>
            <a:pPr lvl="1"/>
            <a:r>
              <a:rPr lang="en-US" sz="2200" dirty="0">
                <a:latin typeface="Comic Sans MS" pitchFamily="66" charset="0"/>
              </a:rPr>
              <a:t>Resulted in reduced cost and more efficient transfer of </a:t>
            </a:r>
            <a:r>
              <a:rPr lang="en-US" sz="2200" dirty="0" smtClean="0">
                <a:latin typeface="Comic Sans MS" pitchFamily="66" charset="0"/>
              </a:rPr>
              <a:t>information</a:t>
            </a: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Beneficial Use of Dredged Material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4 options, no ranked order, must select one option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Went from 22% to 100%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Constructed projects will require OCM monitoring for success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" name="Picture 6" descr="MVC-028F"/>
          <p:cNvPicPr preferRelativeResize="0">
            <a:picLocks noChangeArrowheads="1"/>
          </p:cNvPicPr>
          <p:nvPr/>
        </p:nvPicPr>
        <p:blipFill rotWithShape="1">
          <a:blip r:embed="rId2" cstate="print"/>
          <a:srcRect l="57229" r="772"/>
          <a:stretch/>
        </p:blipFill>
        <p:spPr bwMode="auto">
          <a:xfrm>
            <a:off x="0" y="4482"/>
            <a:ext cx="2560320" cy="687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99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Authorizing Legislation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219200"/>
            <a:ext cx="6172200" cy="5486400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en-US" dirty="0" smtClean="0">
                <a:latin typeface="Comic Sans MS" pitchFamily="66" charset="0"/>
              </a:rPr>
              <a:t>CZMA - Coastal </a:t>
            </a:r>
            <a:r>
              <a:rPr lang="en-US" dirty="0">
                <a:latin typeface="Comic Sans MS" pitchFamily="66" charset="0"/>
              </a:rPr>
              <a:t>Zone Management Act (P.L. 92-583, </a:t>
            </a:r>
            <a:r>
              <a:rPr lang="en-US" dirty="0" smtClean="0">
                <a:latin typeface="Comic Sans MS" pitchFamily="66" charset="0"/>
              </a:rPr>
              <a:t>1972) Amended </a:t>
            </a:r>
            <a:r>
              <a:rPr lang="en-US" dirty="0">
                <a:latin typeface="Comic Sans MS" pitchFamily="66" charset="0"/>
              </a:rPr>
              <a:t>in 1976 (P.L. 94-370</a:t>
            </a:r>
            <a:r>
              <a:rPr lang="en-US" dirty="0" smtClean="0">
                <a:latin typeface="Comic Sans MS" pitchFamily="66" charset="0"/>
              </a:rPr>
              <a:t>) 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Federal legislation creating the US Coastal Zone Management program.  Provides guidelines that States can use to promulgate regulations</a:t>
            </a:r>
            <a:endParaRPr lang="en-US" dirty="0">
              <a:latin typeface="Comic Sans MS" pitchFamily="66" charset="0"/>
            </a:endParaRPr>
          </a:p>
          <a:p>
            <a:pPr marL="0" indent="0">
              <a:buClr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ClrTx/>
              <a:buNone/>
            </a:pPr>
            <a:endParaRPr lang="en-US" dirty="0">
              <a:latin typeface="Comic Sans MS" pitchFamily="66" charset="0"/>
            </a:endParaRPr>
          </a:p>
          <a:p>
            <a:pPr>
              <a:buClrTx/>
            </a:pPr>
            <a:r>
              <a:rPr lang="en-US" dirty="0" smtClean="0">
                <a:latin typeface="Comic Sans MS" pitchFamily="66" charset="0"/>
              </a:rPr>
              <a:t>SLCRMA - State </a:t>
            </a:r>
            <a:r>
              <a:rPr lang="en-US" dirty="0">
                <a:latin typeface="Comic Sans MS" pitchFamily="66" charset="0"/>
              </a:rPr>
              <a:t>and Local Coastal Resources Management </a:t>
            </a:r>
            <a:r>
              <a:rPr lang="en-US" dirty="0" smtClean="0">
                <a:latin typeface="Comic Sans MS" pitchFamily="66" charset="0"/>
              </a:rPr>
              <a:t>Act (R.S</a:t>
            </a:r>
            <a:r>
              <a:rPr lang="en-US" dirty="0">
                <a:latin typeface="Comic Sans MS" pitchFamily="66" charset="0"/>
              </a:rPr>
              <a:t>. 49:214:21 et </a:t>
            </a:r>
            <a:r>
              <a:rPr lang="en-US" dirty="0" err="1">
                <a:latin typeface="Comic Sans MS" pitchFamily="66" charset="0"/>
              </a:rPr>
              <a:t>seq</a:t>
            </a:r>
            <a:r>
              <a:rPr lang="en-US" dirty="0">
                <a:latin typeface="Comic Sans MS" pitchFamily="66" charset="0"/>
              </a:rPr>
              <a:t> Act 1978, No. </a:t>
            </a:r>
            <a:r>
              <a:rPr lang="en-US" dirty="0" smtClean="0">
                <a:latin typeface="Comic Sans MS" pitchFamily="66" charset="0"/>
              </a:rPr>
              <a:t>361)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State </a:t>
            </a:r>
            <a:r>
              <a:rPr lang="en-US" dirty="0">
                <a:latin typeface="Comic Sans MS" pitchFamily="66" charset="0"/>
              </a:rPr>
              <a:t>legislation creating the Louisiana  Coastal Resources Program (LCRP).  Established policy, defined the coastal zone and created regulatory process.</a:t>
            </a:r>
          </a:p>
          <a:p>
            <a:pPr>
              <a:buClrTx/>
            </a:pPr>
            <a:endParaRPr lang="en-US" dirty="0">
              <a:latin typeface="Comic Sans MS" pitchFamily="66" charset="0"/>
            </a:endParaRPr>
          </a:p>
          <a:p>
            <a:pPr>
              <a:buClrTx/>
            </a:pPr>
            <a:r>
              <a:rPr lang="en-US" dirty="0" smtClean="0">
                <a:latin typeface="Comic Sans MS" pitchFamily="66" charset="0"/>
              </a:rPr>
              <a:t>LAC Title 43 - rules</a:t>
            </a:r>
            <a:endParaRPr lang="en-US" dirty="0">
              <a:latin typeface="Comic Sans MS" pitchFamily="66" charset="0"/>
            </a:endParaRPr>
          </a:p>
          <a:p>
            <a:pPr>
              <a:buClrTx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" name="Picture 2" descr="swamp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4" r="1284"/>
          <a:stretch/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0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68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OCM Initiatives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990600"/>
            <a:ext cx="6324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NAJ </a:t>
            </a:r>
            <a:r>
              <a:rPr lang="en-US" dirty="0" smtClean="0">
                <a:latin typeface="Comic Sans MS" pitchFamily="66" charset="0"/>
              </a:rPr>
              <a:t>Guides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Categories of Uses (subdivisions, marinas, pipelines, municipal activities, ports, commercial/industrial sites)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Tiered approach – less impact, less information needed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Permit Conditions and Compliance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Conditions </a:t>
            </a:r>
            <a:r>
              <a:rPr lang="en-US" dirty="0">
                <a:latin typeface="Comic Sans MS" pitchFamily="66" charset="0"/>
              </a:rPr>
              <a:t>added in order to bring project in compliance with LCRP.  If conditions not met, the project is in non-compliance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Spill </a:t>
            </a:r>
            <a:r>
              <a:rPr lang="en-US" dirty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revention Compliance Statement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Required for all exploration and production facilities (excluding pipelines)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457200" lvl="1" indent="0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atchaf"/>
          <p:cNvPicPr>
            <a:picLocks noChangeAspect="1" noChangeArrowheads="1"/>
          </p:cNvPicPr>
          <p:nvPr/>
        </p:nvPicPr>
        <p:blipFill rotWithShape="1">
          <a:blip r:embed="rId2"/>
          <a:srcRect l="44274" r="30013"/>
          <a:stretch/>
        </p:blipFill>
        <p:spPr bwMode="auto">
          <a:xfrm>
            <a:off x="0" y="0"/>
            <a:ext cx="2743200" cy="6858000"/>
          </a:xfrm>
          <a:prstGeom prst="rect">
            <a:avLst/>
          </a:prstGeom>
          <a:gradFill rotWithShape="0">
            <a:gsLst>
              <a:gs pos="0">
                <a:srgbClr val="3333CC">
                  <a:gamma/>
                  <a:shade val="96078"/>
                  <a:invGamma/>
                </a:srgbClr>
              </a:gs>
              <a:gs pos="50000">
                <a:srgbClr val="3333CC"/>
              </a:gs>
              <a:gs pos="100000">
                <a:srgbClr val="3333CC">
                  <a:gamma/>
                  <a:shade val="96078"/>
                  <a:invGamma/>
                </a:srgb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445201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rsh1"/>
          <p:cNvPicPr>
            <a:picLocks noChangeAspect="1" noChangeArrowheads="1"/>
          </p:cNvPicPr>
          <p:nvPr/>
        </p:nvPicPr>
        <p:blipFill>
          <a:blip r:embed="rId2"/>
          <a:srcRect l="45949" r="24615"/>
          <a:stretch>
            <a:fillRect/>
          </a:stretch>
        </p:blipFill>
        <p:spPr bwMode="auto">
          <a:xfrm>
            <a:off x="0" y="0"/>
            <a:ext cx="2758362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</a:pPr>
            <a:endParaRPr lang="en-US" sz="4400">
              <a:effectLst/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31242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Tx/>
              <a:buFontTx/>
              <a:buChar char="•"/>
            </a:pPr>
            <a:endParaRPr lang="en-US" sz="280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3400" y="1676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</a:pPr>
            <a:endParaRPr lang="en-US" sz="440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OCM Contacts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71800" y="1066800"/>
            <a:ext cx="60198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Karl Morgan, OCMPMD Administrator</a:t>
            </a: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  <a:hlinkClick r:id="rId3"/>
              </a:rPr>
              <a:t>karl.morgan@la.gov</a:t>
            </a:r>
            <a:endParaRPr lang="en-US" sz="3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1-225-342-6470</a:t>
            </a:r>
          </a:p>
          <a:p>
            <a:pPr>
              <a:lnSpc>
                <a:spcPct val="80000"/>
              </a:lnSpc>
              <a:buNone/>
            </a:pPr>
            <a:endParaRPr lang="en-US" sz="3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Christine Charrier, OCM/PMD – Permits Program Manager</a:t>
            </a: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  <a:hlinkClick r:id="rId4"/>
              </a:rPr>
              <a:t>christine.charrier@la.gov</a:t>
            </a:r>
            <a:endParaRPr lang="en-US" sz="3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1-225-342-7953</a:t>
            </a:r>
          </a:p>
          <a:p>
            <a:pPr>
              <a:lnSpc>
                <a:spcPct val="80000"/>
              </a:lnSpc>
            </a:pPr>
            <a:endParaRPr lang="en-US" sz="3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Kelley </a:t>
            </a:r>
            <a:r>
              <a:rPr lang="en-US" sz="3000" dirty="0">
                <a:latin typeface="Comic Sans MS" pitchFamily="66" charset="0"/>
                <a:cs typeface="Arial" pitchFamily="34" charset="0"/>
              </a:rPr>
              <a:t>T</a:t>
            </a: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emplet, OCM/PMD – Mitigation Program Manager</a:t>
            </a:r>
          </a:p>
          <a:p>
            <a:pPr>
              <a:lnSpc>
                <a:spcPct val="80000"/>
              </a:lnSpc>
              <a:buNone/>
            </a:pPr>
            <a:r>
              <a:rPr lang="en-US" sz="3000" dirty="0">
                <a:latin typeface="Comic Sans MS" pitchFamily="66" charset="0"/>
                <a:cs typeface="Arial" pitchFamily="34" charset="0"/>
                <a:hlinkClick r:id="rId5"/>
              </a:rPr>
              <a:t>k</a:t>
            </a:r>
            <a:r>
              <a:rPr lang="en-US" sz="3000" dirty="0" smtClean="0">
                <a:latin typeface="Comic Sans MS" pitchFamily="66" charset="0"/>
                <a:cs typeface="Arial" pitchFamily="34" charset="0"/>
                <a:hlinkClick r:id="rId5"/>
              </a:rPr>
              <a:t>elley.templet@la.gov</a:t>
            </a:r>
            <a:endParaRPr lang="en-US" sz="3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000" dirty="0" smtClean="0">
                <a:latin typeface="Comic Sans MS" pitchFamily="66" charset="0"/>
                <a:cs typeface="Arial" pitchFamily="34" charset="0"/>
              </a:rPr>
              <a:t>1-225-342-3124</a:t>
            </a:r>
          </a:p>
          <a:p>
            <a:pPr>
              <a:lnSpc>
                <a:spcPct val="80000"/>
              </a:lnSpc>
              <a:buNone/>
            </a:pPr>
            <a:endParaRPr lang="en-US" sz="2200" dirty="0" smtClean="0"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951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914400"/>
          </a:xfrm>
        </p:spPr>
        <p:txBody>
          <a:bodyPr>
            <a:normAutofit/>
          </a:bodyPr>
          <a:lstStyle/>
          <a:p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219200"/>
            <a:ext cx="6172200" cy="5486400"/>
          </a:xfrm>
        </p:spPr>
        <p:txBody>
          <a:bodyPr>
            <a:norm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6" descr="atchaf2"/>
          <p:cNvPicPr>
            <a:picLocks noChangeArrowheads="1"/>
          </p:cNvPicPr>
          <p:nvPr/>
        </p:nvPicPr>
        <p:blipFill rotWithShape="1">
          <a:blip r:embed="rId2"/>
          <a:srcRect l="336" r="-336"/>
          <a:stretch/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3417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ROCKYH\ROCKY\SPEECHES\alligator2_b.GIF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3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wamp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786" t="334" r="786" b="5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9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MVC-028F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2" cstate="print"/>
          <a:srcRect l="-264" r="2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13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rsh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019" t="90" r="520" b="14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34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914400"/>
          </a:xfrm>
        </p:spPr>
        <p:txBody>
          <a:bodyPr>
            <a:normAutofit/>
          </a:bodyPr>
          <a:lstStyle/>
          <a:p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219200"/>
            <a:ext cx="6172200" cy="5486400"/>
          </a:xfrm>
        </p:spPr>
        <p:txBody>
          <a:bodyPr>
            <a:normAutofit/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flower6"/>
          <p:cNvPicPr>
            <a:picLocks noChangeAspect="1" noChangeArrowheads="1"/>
          </p:cNvPicPr>
          <p:nvPr/>
        </p:nvPicPr>
        <p:blipFill rotWithShape="1">
          <a:blip r:embed="rId2"/>
          <a:srcRect l="219" r="-2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2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Louisiana Coastal Zone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32806"/>
              </p:ext>
            </p:extLst>
          </p:nvPr>
        </p:nvGraphicFramePr>
        <p:xfrm>
          <a:off x="76200" y="990600"/>
          <a:ext cx="8915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3" imgW="6546147" imgH="3878916" progId="">
                  <p:embed/>
                </p:oleObj>
              </mc:Choice>
              <mc:Fallback>
                <p:oleObj name="Photo Editor Photo" r:id="rId3" imgW="6546147" imgH="38789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90600"/>
                        <a:ext cx="89154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78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Louisiana Coastal Zone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Objec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27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My Documents\Scans\brazil\BRAZ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352800" y="30480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effectLst/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08775"/>
            <a:ext cx="61722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Principal Regulatory Agencies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914400"/>
            <a:ext cx="6172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U.S. Army Corps of Engineers</a:t>
            </a:r>
          </a:p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	</a:t>
            </a:r>
            <a:r>
              <a:rPr lang="en-US" sz="1900" dirty="0" smtClean="0">
                <a:latin typeface="Comic Sans MS" pitchFamily="66" charset="0"/>
              </a:rPr>
              <a:t>- Five Districts Statewide </a:t>
            </a:r>
          </a:p>
          <a:p>
            <a:pPr>
              <a:buNone/>
            </a:pPr>
            <a:r>
              <a:rPr lang="en-US" sz="1900" dirty="0" smtClean="0">
                <a:latin typeface="Comic Sans MS" pitchFamily="66" charset="0"/>
              </a:rPr>
              <a:t>	- Filling of waters of the US (Section 404 of the Clean Water Act)</a:t>
            </a:r>
          </a:p>
          <a:p>
            <a:pPr>
              <a:buNone/>
            </a:pPr>
            <a:r>
              <a:rPr lang="en-US" sz="1900" dirty="0" smtClean="0">
                <a:latin typeface="Comic Sans MS" pitchFamily="66" charset="0"/>
              </a:rPr>
              <a:t>	- Impacts to navigable waters (Section 10 of the Rivers and Harbors Act)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Department of Natural Resources, Office of Coastal Management</a:t>
            </a:r>
          </a:p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	- </a:t>
            </a:r>
            <a:r>
              <a:rPr lang="en-US" sz="1900" dirty="0" smtClean="0">
                <a:latin typeface="Comic Sans MS" pitchFamily="66" charset="0"/>
              </a:rPr>
              <a:t>Only in the State’s Coastal Zone</a:t>
            </a:r>
          </a:p>
          <a:p>
            <a:pPr>
              <a:buNone/>
            </a:pPr>
            <a:r>
              <a:rPr lang="en-US" sz="1900" dirty="0" smtClean="0">
                <a:latin typeface="Comic Sans MS" pitchFamily="66" charset="0"/>
              </a:rPr>
              <a:t>	- Regulates impacts to coastal waters (LCRP)</a:t>
            </a:r>
          </a:p>
          <a:p>
            <a:pPr>
              <a:buNone/>
            </a:pPr>
            <a:endParaRPr lang="en-US" sz="22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Department of Environmental Quality</a:t>
            </a:r>
          </a:p>
          <a:p>
            <a:pPr lvl="1"/>
            <a:r>
              <a:rPr lang="en-US" sz="1900" dirty="0" smtClean="0">
                <a:latin typeface="Comic Sans MS" pitchFamily="66" charset="0"/>
              </a:rPr>
              <a:t>Statewide Water Quality Certifications</a:t>
            </a:r>
          </a:p>
          <a:p>
            <a:pPr lvl="1"/>
            <a:r>
              <a:rPr lang="en-US" sz="1900" dirty="0" smtClean="0">
                <a:latin typeface="Comic Sans MS" pitchFamily="66" charset="0"/>
              </a:rPr>
              <a:t>Regulates discharges into </a:t>
            </a:r>
            <a:r>
              <a:rPr lang="en-US" sz="1900" dirty="0">
                <a:latin typeface="Comic Sans MS" pitchFamily="66" charset="0"/>
              </a:rPr>
              <a:t>state waters </a:t>
            </a:r>
            <a:r>
              <a:rPr lang="en-US" sz="1900" dirty="0" smtClean="0">
                <a:latin typeface="Comic Sans MS" pitchFamily="66" charset="0"/>
              </a:rPr>
              <a:t>(Section </a:t>
            </a:r>
            <a:r>
              <a:rPr lang="en-US" sz="1900" dirty="0">
                <a:latin typeface="Comic Sans MS" pitchFamily="66" charset="0"/>
              </a:rPr>
              <a:t>404 of the Clean Water Act)</a:t>
            </a:r>
            <a:endParaRPr lang="en-US" sz="1900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38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dyduck_b"/>
          <p:cNvPicPr>
            <a:picLocks noChangeArrowheads="1"/>
          </p:cNvPicPr>
          <p:nvPr/>
        </p:nvPicPr>
        <p:blipFill>
          <a:blip r:embed="rId2"/>
          <a:srcRect l="29691" r="39588"/>
          <a:stretch>
            <a:fillRect/>
          </a:stretch>
        </p:blipFill>
        <p:spPr bwMode="auto">
          <a:xfrm>
            <a:off x="0" y="0"/>
            <a:ext cx="2808864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198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JPN System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1219200"/>
            <a:ext cx="6096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Provides a single point of contact (OCM) for work within the LA Coastal Zone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All correspondence for applications within 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Z go through OCM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Provides for a single public notice to cover OCM, COE and DEQ</a:t>
            </a:r>
          </a:p>
          <a:p>
            <a:pPr lvl="1"/>
            <a:r>
              <a:rPr lang="en-US" dirty="0">
                <a:latin typeface="Comic Sans MS" pitchFamily="66" charset="0"/>
              </a:rPr>
              <a:t>Applicant has one notice </a:t>
            </a:r>
            <a:r>
              <a:rPr lang="en-US" dirty="0" smtClean="0">
                <a:latin typeface="Comic Sans MS" pitchFamily="66" charset="0"/>
              </a:rPr>
              <a:t>date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Saves time/money and improves efficient transfer of information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OCM reviews application for completeness prior to distribution to partner agencies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9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chaf2"/>
          <p:cNvPicPr>
            <a:picLocks noChangeArrowheads="1"/>
          </p:cNvPicPr>
          <p:nvPr/>
        </p:nvPicPr>
        <p:blipFill>
          <a:blip r:embed="rId2"/>
          <a:srcRect l="30000" r="40000"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76200"/>
            <a:ext cx="5867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Interagency Coordination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6396" y="1371600"/>
            <a:ext cx="58674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Comments are solicited from the following agencies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LDWF	</a:t>
            </a:r>
            <a:r>
              <a:rPr lang="en-US" dirty="0" smtClean="0">
                <a:latin typeface="Comic Sans MS" pitchFamily="66" charset="0"/>
              </a:rPr>
              <a:t>DEQ		CRT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USACE	DHH</a:t>
            </a: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dirty="0" smtClean="0">
                <a:latin typeface="Comic Sans MS" pitchFamily="66" charset="0"/>
              </a:rPr>
              <a:t>CPRA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NOAA Fisheries	EPA</a:t>
            </a: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DOTD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USFWS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Levee Boards	Local Parishes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State </a:t>
            </a:r>
            <a:r>
              <a:rPr lang="en-US" dirty="0" smtClean="0">
                <a:latin typeface="Comic Sans MS" pitchFamily="66" charset="0"/>
              </a:rPr>
              <a:t>Land </a:t>
            </a:r>
            <a:r>
              <a:rPr lang="en-US" dirty="0" smtClean="0">
                <a:latin typeface="Comic Sans MS" pitchFamily="66" charset="0"/>
              </a:rPr>
              <a:t>Office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Pre-Application/GR Meetings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Encouraged</a:t>
            </a:r>
          </a:p>
          <a:p>
            <a:pPr algn="ctr"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5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way"/>
          <p:cNvPicPr>
            <a:picLocks noChangeAspect="1" noChangeArrowheads="1"/>
          </p:cNvPicPr>
          <p:nvPr/>
        </p:nvPicPr>
        <p:blipFill>
          <a:blip r:embed="rId2"/>
          <a:srcRect l="16854" r="22472"/>
          <a:stretch>
            <a:fillRect/>
          </a:stretch>
        </p:blipFill>
        <p:spPr bwMode="auto">
          <a:xfrm>
            <a:off x="0" y="0"/>
            <a:ext cx="2778881" cy="68580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95600" y="76200"/>
            <a:ext cx="62484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Joint Permit Application (JPA)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0" y="990600"/>
            <a:ext cx="45433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85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pt025"/>
          <p:cNvPicPr>
            <a:picLocks noChangeAspect="1" noChangeArrowheads="1"/>
          </p:cNvPicPr>
          <p:nvPr/>
        </p:nvPicPr>
        <p:blipFill>
          <a:blip r:embed="rId2"/>
          <a:srcRect l="41985" r="27167"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152399"/>
            <a:ext cx="6172200" cy="7620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Plat Information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990600"/>
            <a:ext cx="6172200" cy="5715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Vicinity Map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Project location clearly marked on map with landmark features and scale large enough to identify location within the state</a:t>
            </a:r>
          </a:p>
          <a:p>
            <a:r>
              <a:rPr lang="en-US" sz="2400" dirty="0" smtClean="0">
                <a:latin typeface="Comic Sans MS" pitchFamily="66" charset="0"/>
              </a:rPr>
              <a:t>Plan View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Existing and proposed structures/features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Location and dimensions of all aspects of the proposed work (including structures, excavation and fill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Mean high/low water levels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Graphic scale</a:t>
            </a:r>
          </a:p>
          <a:p>
            <a:r>
              <a:rPr lang="en-US" sz="2400" dirty="0" smtClean="0">
                <a:latin typeface="Comic Sans MS" pitchFamily="66" charset="0"/>
              </a:rPr>
              <a:t>Cross Section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Mean high/low water levels, water depth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Depth of dredging/Height of fill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Elevation of proposed structures/features</a:t>
            </a:r>
          </a:p>
        </p:txBody>
      </p:sp>
    </p:spTree>
    <p:extLst>
      <p:ext uri="{BB962C8B-B14F-4D97-AF65-F5344CB8AC3E}">
        <p14:creationId xmlns:p14="http://schemas.microsoft.com/office/powerpoint/2010/main" val="5461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998</Words>
  <Application>Microsoft Office PowerPoint</Application>
  <PresentationFormat>On-screen Show (4:3)</PresentationFormat>
  <Paragraphs>181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Photo Editor Photo</vt:lpstr>
      <vt:lpstr>Office of Coastal Management</vt:lpstr>
      <vt:lpstr>Authorizing Legislation</vt:lpstr>
      <vt:lpstr>The Louisiana Coastal Zone</vt:lpstr>
      <vt:lpstr>The Louisiana Coastal Zone</vt:lpstr>
      <vt:lpstr>Principal Regulatory Agencies</vt:lpstr>
      <vt:lpstr>The JPN System</vt:lpstr>
      <vt:lpstr>Interagency Coordination</vt:lpstr>
      <vt:lpstr>Joint Permit Application (JPA)</vt:lpstr>
      <vt:lpstr>Plat Information</vt:lpstr>
      <vt:lpstr>Online Permitting</vt:lpstr>
      <vt:lpstr>OCM’s Regulatory Role</vt:lpstr>
      <vt:lpstr>OCM Exemptions</vt:lpstr>
      <vt:lpstr>Permitted Activities</vt:lpstr>
      <vt:lpstr>OCM Objectives</vt:lpstr>
      <vt:lpstr>Technical Review</vt:lpstr>
      <vt:lpstr>Coastal Use Guidelines</vt:lpstr>
      <vt:lpstr>Alternatives and Justification (NAJ)</vt:lpstr>
      <vt:lpstr>Mitigation</vt:lpstr>
      <vt:lpstr>OCM Initiatives</vt:lpstr>
      <vt:lpstr>OCM Initiatives</vt:lpstr>
      <vt:lpstr>OCM Contacts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Charrier</dc:creator>
  <cp:lastModifiedBy>Joseph "Jay" Pecot</cp:lastModifiedBy>
  <cp:revision>36</cp:revision>
  <cp:lastPrinted>2012-02-07T20:47:13Z</cp:lastPrinted>
  <dcterms:created xsi:type="dcterms:W3CDTF">2012-01-26T13:59:04Z</dcterms:created>
  <dcterms:modified xsi:type="dcterms:W3CDTF">2012-02-29T20:40:27Z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1214507619</vt:i4>
  </property>
  <property fmtid="{D5CDD505-2E9C-101B-9397-08002B2CF9AE}" pid="3" name="_NewReviewCycle">
    <vt:lpwstr/>
  </property>
  <property fmtid="{D5CDD505-2E9C-101B-9397-08002B2CF9AE}" pid="4" name="_EmailSubject">
    <vt:lpwstr>2012 Interagency Workshop Presentation</vt:lpwstr>
  </property>
  <property fmtid="{D5CDD505-2E9C-101B-9397-08002B2CF9AE}" pid="5" name="_AuthorEmail">
    <vt:lpwstr>Jay.Pecot@LA.GOV</vt:lpwstr>
  </property>
  <property fmtid="{D5CDD505-2E9C-101B-9397-08002B2CF9AE}" pid="6" name="_AuthorEmailDisplayName">
    <vt:lpwstr>Joseph "Jay" Pecot</vt:lpwstr>
  </property>
</Properties>
</file>