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0" r:id="rId1"/>
  </p:sldMasterIdLst>
  <p:notesMasterIdLst>
    <p:notesMasterId r:id="rId17"/>
  </p:notesMasterIdLst>
  <p:handoutMasterIdLst>
    <p:handoutMasterId r:id="rId18"/>
  </p:handoutMasterIdLst>
  <p:sldIdLst>
    <p:sldId id="259" r:id="rId2"/>
    <p:sldId id="288" r:id="rId3"/>
    <p:sldId id="292" r:id="rId4"/>
    <p:sldId id="297" r:id="rId5"/>
    <p:sldId id="291" r:id="rId6"/>
    <p:sldId id="295" r:id="rId7"/>
    <p:sldId id="314" r:id="rId8"/>
    <p:sldId id="308" r:id="rId9"/>
    <p:sldId id="309" r:id="rId10"/>
    <p:sldId id="299" r:id="rId11"/>
    <p:sldId id="300" r:id="rId12"/>
    <p:sldId id="303" r:id="rId13"/>
    <p:sldId id="304" r:id="rId14"/>
    <p:sldId id="306" r:id="rId15"/>
    <p:sldId id="30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709" autoAdjust="0"/>
  </p:normalViewPr>
  <p:slideViewPr>
    <p:cSldViewPr>
      <p:cViewPr varScale="1">
        <p:scale>
          <a:sx n="70" d="100"/>
          <a:sy n="70" d="100"/>
        </p:scale>
        <p:origin x="-516" y="-10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1" d="100"/>
          <a:sy n="51" d="100"/>
        </p:scale>
        <p:origin x="-1908"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93DFC39-9781-4FED-9B6B-7CDF01328F0C}" type="datetimeFigureOut">
              <a:rPr lang="en-US" smtClean="0"/>
              <a:pPr/>
              <a:t>3/27/2012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17EC3AD-ECCE-4EF8-9207-D975F9A9A3F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79914" tIns="39957" rIns="79914" bIns="39957" rtlCol="0"/>
          <a:lstStyle>
            <a:lvl1pPr algn="l">
              <a:defRPr sz="10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79914" tIns="39957" rIns="79914" bIns="39957" rtlCol="0"/>
          <a:lstStyle>
            <a:lvl1pPr algn="r">
              <a:defRPr sz="1000"/>
            </a:lvl1pPr>
          </a:lstStyle>
          <a:p>
            <a:fld id="{FD4C85FF-2AAB-497C-AC01-167603F640BB}" type="datetimeFigureOut">
              <a:rPr lang="en-US" smtClean="0"/>
              <a:pPr/>
              <a:t>3/27/2012</a:t>
            </a:fld>
            <a:endParaRPr lang="en-US"/>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79914" tIns="39957" rIns="79914" bIns="3995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79914" tIns="39957" rIns="79914" bIns="3995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7840" cy="464820"/>
          </a:xfrm>
          <a:prstGeom prst="rect">
            <a:avLst/>
          </a:prstGeom>
        </p:spPr>
        <p:txBody>
          <a:bodyPr vert="horz" lIns="79914" tIns="39957" rIns="79914" bIns="39957" rtlCol="0" anchor="b"/>
          <a:lstStyle>
            <a:lvl1pPr algn="l">
              <a:defRPr sz="10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79914" tIns="39957" rIns="79914" bIns="39957" rtlCol="0" anchor="b"/>
          <a:lstStyle>
            <a:lvl1pPr algn="r">
              <a:defRPr sz="1000"/>
            </a:lvl1pPr>
          </a:lstStyle>
          <a:p>
            <a:fld id="{0D5B2E73-D7CB-4B86-AD5D-1E047BB061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Basically: Replace the habitat that is lost.</a:t>
            </a: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Permittee</a:t>
            </a:r>
            <a:r>
              <a:rPr lang="en-US" baseline="0" dirty="0" smtClean="0"/>
              <a:t> asks: Why do you make us mitigate?</a:t>
            </a: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6058" indent="-196058">
              <a:buAutoNum type="arabicPeriod"/>
            </a:pPr>
            <a:r>
              <a:rPr lang="en-US" dirty="0" smtClean="0"/>
              <a:t>Smaller</a:t>
            </a:r>
            <a:r>
              <a:rPr lang="en-US" baseline="0" dirty="0" smtClean="0"/>
              <a:t> Project Footprint</a:t>
            </a:r>
          </a:p>
          <a:p>
            <a:pPr marL="196058" indent="-196058">
              <a:buAutoNum type="arabicPeriod"/>
            </a:pPr>
            <a:r>
              <a:rPr lang="en-US" baseline="0" dirty="0" smtClean="0"/>
              <a:t>Re-location</a:t>
            </a:r>
          </a:p>
          <a:p>
            <a:pPr marL="196058" indent="-196058">
              <a:buAutoNum type="arabicPeriod"/>
            </a:pPr>
            <a:r>
              <a:rPr lang="en-US" baseline="0" dirty="0" smtClean="0"/>
              <a:t>Use Different Equipment</a:t>
            </a: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Habitat</a:t>
            </a:r>
            <a:r>
              <a:rPr lang="en-US" baseline="0" dirty="0" smtClean="0"/>
              <a:t> Evaluation Tool</a:t>
            </a:r>
          </a:p>
          <a:p>
            <a:r>
              <a:rPr lang="en-US" baseline="0" dirty="0" smtClean="0"/>
              <a:t>WVA came from CWPPRA</a:t>
            </a:r>
          </a:p>
          <a:p>
            <a:r>
              <a:rPr lang="en-US" baseline="0" dirty="0" smtClean="0"/>
              <a:t>MCM Discussion</a:t>
            </a: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96058" indent="-196058">
              <a:buAutoNum type="arabicParenR"/>
            </a:pPr>
            <a:r>
              <a:rPr lang="en-US" dirty="0" smtClean="0"/>
              <a:t>On-site or Off-Site</a:t>
            </a:r>
          </a:p>
          <a:p>
            <a:pPr marL="196058" indent="-196058">
              <a:buAutoNum type="arabicParenR"/>
            </a:pPr>
            <a:r>
              <a:rPr lang="en-US" dirty="0" smtClean="0"/>
              <a:t>Number</a:t>
            </a:r>
            <a:r>
              <a:rPr lang="en-US" baseline="0" dirty="0" smtClean="0"/>
              <a:t> of Banks (In-Kind and In-Basin)</a:t>
            </a:r>
          </a:p>
          <a:p>
            <a:pPr marL="196058" indent="-196058">
              <a:buAutoNum type="arabicParenR"/>
            </a:pPr>
            <a:r>
              <a:rPr lang="en-US" baseline="0" dirty="0" smtClean="0"/>
              <a:t>In-Lieu Fee Program</a:t>
            </a: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Only One (1) Brackish/Salt Marsh Mitigation Bank</a:t>
            </a:r>
          </a:p>
          <a:p>
            <a:pPr>
              <a:buFont typeface="Arial" pitchFamily="34" charset="0"/>
              <a:buChar char="•"/>
            </a:pPr>
            <a:endParaRPr lang="en-US" dirty="0" smtClean="0"/>
          </a:p>
          <a:p>
            <a:pPr>
              <a:buFont typeface="Arial" pitchFamily="34" charset="0"/>
              <a:buChar char="•"/>
            </a:pPr>
            <a:r>
              <a:rPr lang="en-US" dirty="0" smtClean="0"/>
              <a:t> Only One (1) Fresh/Intermediate Marsh Mitigation Bank</a:t>
            </a:r>
          </a:p>
          <a:p>
            <a:pPr>
              <a:buFont typeface="Arial" pitchFamily="34" charset="0"/>
              <a:buChar char="•"/>
            </a:pPr>
            <a:endParaRPr lang="en-US" dirty="0" smtClean="0"/>
          </a:p>
          <a:p>
            <a:pPr>
              <a:buFont typeface="Arial" pitchFamily="34" charset="0"/>
              <a:buChar char="•"/>
            </a:pPr>
            <a:r>
              <a:rPr lang="en-US" dirty="0" smtClean="0"/>
              <a:t> There are No Marsh Mitigation Banks west of the Atchafalaya River</a:t>
            </a:r>
          </a:p>
          <a:p>
            <a:pPr>
              <a:buFont typeface="Arial" pitchFamily="34" charset="0"/>
              <a:buChar char="•"/>
            </a:pPr>
            <a:endParaRPr lang="en-US" dirty="0" smtClean="0"/>
          </a:p>
          <a:p>
            <a:pPr>
              <a:buFont typeface="Arial" pitchFamily="34" charset="0"/>
              <a:buChar char="•"/>
            </a:pPr>
            <a:r>
              <a:rPr lang="en-US" dirty="0" smtClean="0"/>
              <a:t> There are limited Swamp and Bottomland Hardwood Mitigation Banks in most coastal basins and lack of competition.</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D5B2E73-D7CB-4B86-AD5D-1E047BB06182}"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19" name="Footer Placeholder 18"/>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27" name="Slide Number Placeholder 26"/>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53E39D3C-9254-497B-98DD-ADE769B409BC}" type="slidenum">
              <a:rPr lang="en-US" smtClean="0">
                <a:solidFill>
                  <a:srgbClr val="FFFFFF"/>
                </a:solidFill>
              </a:rPr>
              <a:pPr>
                <a:def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5" name="Footer Placeholder 4"/>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6" name="Slide Number Placeholder 5"/>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8" name="Footer Placeholder 7"/>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9" name="Slide Number Placeholder 8"/>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4" name="Footer Placeholder 3"/>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5" name="Slide Number Placeholder 4"/>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0FF17B-F999-4A40-AFA4-E1F40129846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6" name="Footer Placeholder 5"/>
          <p:cNvSpPr>
            <a:spLocks noGrp="1"/>
          </p:cNvSpPr>
          <p:nvPr>
            <p:ph type="ftr" sz="quarter" idx="11"/>
          </p:nvPr>
        </p:nvSpPr>
        <p:spPr/>
        <p:txBody>
          <a:body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7" name="Slide Number Placeholder 6"/>
          <p:cNvSpPr>
            <a:spLocks noGrp="1"/>
          </p:cNvSpPr>
          <p:nvPr>
            <p:ph type="sldNum" sz="quarter" idx="12"/>
          </p:nvPr>
        </p:nvSpPr>
        <p:spPr>
          <a:xfrm>
            <a:off x="8077200" y="6356350"/>
            <a:ext cx="609600" cy="365125"/>
          </a:xfrm>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iming>
    <p:tnLst>
      <p:par>
        <p:cTn id="1" dur="indefinite" restart="never" nodeType="tmRoot"/>
      </p:par>
    </p:tnLst>
  </p:timing>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rtl="0" fontAlgn="base">
              <a:spcBef>
                <a:spcPct val="0"/>
              </a:spcBef>
              <a:spcAft>
                <a:spcPct val="0"/>
              </a:spcAft>
              <a:defRPr/>
            </a:pPr>
            <a:endParaRPr lang="en-US" kern="1200">
              <a:solidFill>
                <a:srgbClr val="FFFFFF"/>
              </a:solidFill>
              <a:latin typeface="Arial" charset="0"/>
              <a:ea typeface="+mn-ea"/>
              <a:cs typeface="+mn-cs"/>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a:t>
            </a:fld>
            <a:endParaRPr lang="en-US" kern="1200">
              <a:solidFill>
                <a:srgbClr val="FFFFFF"/>
              </a:solidFill>
              <a:latin typeface="Arial" charset="0"/>
              <a:ea typeface="+mn-ea"/>
              <a:cs typeface="+mn-cs"/>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spd="med">
    <p:fade thruBlk="1"/>
  </p:transition>
  <p:timing>
    <p:tnLst>
      <p:par>
        <p:cTn id="1" dur="indefinite" restart="never" nodeType="tmRoot"/>
      </p:par>
    </p:tnLst>
  </p:timing>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0" y="2286000"/>
            <a:ext cx="9144000" cy="1569660"/>
          </a:xfrm>
          <a:prstGeom prst="rect">
            <a:avLst/>
          </a:prstGeom>
          <a:noFill/>
          <a:ln w="9525">
            <a:noFill/>
            <a:miter lim="800000"/>
            <a:headEnd/>
            <a:tailEnd/>
          </a:ln>
        </p:spPr>
        <p:txBody>
          <a:bodyPr wrap="square">
            <a:spAutoFit/>
          </a:bodyPr>
          <a:lstStyle/>
          <a:p>
            <a:pPr algn="ctr"/>
            <a:r>
              <a:rPr lang="en-US" sz="4800" dirty="0" smtClean="0">
                <a:solidFill>
                  <a:schemeClr val="tx2">
                    <a:lumMod val="75000"/>
                  </a:schemeClr>
                </a:solidFill>
                <a:effectLst>
                  <a:outerShdw blurRad="38100" dist="38100" dir="2700000" algn="tl">
                    <a:srgbClr val="000000">
                      <a:alpha val="43137"/>
                    </a:srgbClr>
                  </a:outerShdw>
                </a:effectLst>
              </a:rPr>
              <a:t>OCM’s Compensatory Mitigation Program</a:t>
            </a:r>
            <a:endParaRPr lang="en-US" sz="4000" dirty="0">
              <a:solidFill>
                <a:schemeClr val="tx2">
                  <a:lumMod val="75000"/>
                </a:schemeClr>
              </a:solidFill>
              <a:effectLst>
                <a:outerShdw blurRad="38100" dist="38100" dir="2700000" algn="tl">
                  <a:srgbClr val="000000">
                    <a:alpha val="43137"/>
                  </a:srgbClr>
                </a:outerShdw>
              </a:effectLst>
            </a:endParaRPr>
          </a:p>
        </p:txBody>
      </p:sp>
      <p:sp>
        <p:nvSpPr>
          <p:cNvPr id="4099" name="TextBox 2"/>
          <p:cNvSpPr txBox="1">
            <a:spLocks noChangeArrowheads="1"/>
          </p:cNvSpPr>
          <p:nvPr/>
        </p:nvSpPr>
        <p:spPr bwMode="auto">
          <a:xfrm>
            <a:off x="304800" y="5105400"/>
            <a:ext cx="3621504" cy="1200329"/>
          </a:xfrm>
          <a:prstGeom prst="rect">
            <a:avLst/>
          </a:prstGeom>
          <a:noFill/>
          <a:ln w="9525">
            <a:noFill/>
            <a:miter lim="800000"/>
            <a:headEnd/>
            <a:tailEnd/>
          </a:ln>
        </p:spPr>
        <p:txBody>
          <a:bodyPr wrap="none">
            <a:spAutoFit/>
          </a:bodyPr>
          <a:lstStyle/>
          <a:p>
            <a:r>
              <a:rPr lang="en-US" dirty="0" smtClean="0">
                <a:effectLst>
                  <a:outerShdw blurRad="38100" dist="38100" dir="2700000" algn="tl">
                    <a:srgbClr val="000000">
                      <a:alpha val="43137"/>
                    </a:srgbClr>
                  </a:outerShdw>
                </a:effectLst>
              </a:rPr>
              <a:t>Kelley Templet</a:t>
            </a:r>
            <a:endParaRPr lang="en-US" dirty="0">
              <a:effectLst>
                <a:outerShdw blurRad="38100" dist="38100" dir="2700000" algn="tl">
                  <a:srgbClr val="000000">
                    <a:alpha val="43137"/>
                  </a:srgbClr>
                </a:outerShdw>
              </a:effectLst>
            </a:endParaRPr>
          </a:p>
          <a:p>
            <a:r>
              <a:rPr lang="en-US" dirty="0">
                <a:effectLst>
                  <a:outerShdw blurRad="38100" dist="38100" dir="2700000" algn="tl">
                    <a:srgbClr val="000000">
                      <a:alpha val="43137"/>
                    </a:srgbClr>
                  </a:outerShdw>
                </a:effectLst>
              </a:rPr>
              <a:t>Mitigation Section</a:t>
            </a:r>
          </a:p>
          <a:p>
            <a:r>
              <a:rPr lang="en-US" dirty="0">
                <a:effectLst>
                  <a:outerShdw blurRad="38100" dist="38100" dir="2700000" algn="tl">
                    <a:srgbClr val="000000">
                      <a:alpha val="43137"/>
                    </a:srgbClr>
                  </a:outerShdw>
                </a:effectLst>
              </a:rPr>
              <a:t>Office of Coastal Management</a:t>
            </a:r>
          </a:p>
          <a:p>
            <a:r>
              <a:rPr lang="en-US" dirty="0">
                <a:effectLst>
                  <a:outerShdw blurRad="38100" dist="38100" dir="2700000" algn="tl">
                    <a:srgbClr val="000000">
                      <a:alpha val="43137"/>
                    </a:srgbClr>
                  </a:outerShdw>
                </a:effectLst>
              </a:rPr>
              <a:t>Department of Natural Resources</a:t>
            </a:r>
          </a:p>
        </p:txBody>
      </p:sp>
      <p:pic>
        <p:nvPicPr>
          <p:cNvPr id="4" name="Picture 2" descr="C:\Documents and Settings\anay\Desktop\OCM Seal\dnrcoastmgt_sm.gif"/>
          <p:cNvPicPr>
            <a:picLocks noChangeAspect="1" noChangeArrowheads="1"/>
          </p:cNvPicPr>
          <p:nvPr/>
        </p:nvPicPr>
        <p:blipFill>
          <a:blip r:embed="rId2"/>
          <a:srcRect/>
          <a:stretch>
            <a:fillRect/>
          </a:stretch>
        </p:blipFill>
        <p:spPr bwMode="auto">
          <a:xfrm>
            <a:off x="3657600" y="228600"/>
            <a:ext cx="1714500" cy="1638300"/>
          </a:xfrm>
          <a:prstGeom prst="rect">
            <a:avLst/>
          </a:prstGeom>
          <a:noFill/>
        </p:spPr>
      </p:pic>
      <p:sp>
        <p:nvSpPr>
          <p:cNvPr id="6" name="Date Placeholder 5"/>
          <p:cNvSpPr>
            <a:spLocks noGrp="1"/>
          </p:cNvSpPr>
          <p:nvPr>
            <p:ph type="dt" sz="half" idx="10"/>
          </p:nvPr>
        </p:nvSpPr>
        <p:spPr/>
        <p:txBody>
          <a:bodyPr/>
          <a:lstStyle/>
          <a:p>
            <a:pPr>
              <a:defRPr/>
            </a:pPr>
            <a:fld id="{CF18B020-EA2E-404A-99F6-4694C2B42FA8}" type="datetime1">
              <a:rPr lang="en-US" smtClean="0"/>
              <a:pPr>
                <a:defRPr/>
              </a:pPr>
              <a:t>3/27/2012</a:t>
            </a:fld>
            <a:endParaRPr lang="en-US"/>
          </a:p>
        </p:txBody>
      </p:sp>
      <p:sp>
        <p:nvSpPr>
          <p:cNvPr id="7" name="Slide Number Placeholder 6"/>
          <p:cNvSpPr>
            <a:spLocks noGrp="1"/>
          </p:cNvSpPr>
          <p:nvPr>
            <p:ph type="sldNum" sz="quarter" idx="12"/>
          </p:nvPr>
        </p:nvSpPr>
        <p:spPr/>
        <p:txBody>
          <a:bodyPr/>
          <a:lstStyle/>
          <a:p>
            <a:pPr>
              <a:defRPr/>
            </a:pPr>
            <a:fld id="{8B0FF17B-F999-4A40-AFA4-E1F40129846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219200" y="228600"/>
            <a:ext cx="6477000" cy="1371600"/>
          </a:xfrm>
        </p:spPr>
        <p:txBody>
          <a:bodyPr>
            <a:normAutofit fontScale="90000"/>
          </a:bodyPr>
          <a:lstStyle/>
          <a:p>
            <a:pPr eaLnBrk="1" hangingPunct="1"/>
            <a:r>
              <a:rPr lang="en-US" sz="3600" dirty="0" smtClean="0"/>
              <a:t>Mitigation Banks </a:t>
            </a:r>
            <a:br>
              <a:rPr lang="en-US" sz="3600" dirty="0" smtClean="0"/>
            </a:br>
            <a:r>
              <a:rPr lang="en-US" sz="3000" dirty="0" smtClean="0"/>
              <a:t>in the </a:t>
            </a:r>
            <a:r>
              <a:rPr lang="en-US" sz="3600" dirty="0" smtClean="0"/>
              <a:t/>
            </a:r>
            <a:br>
              <a:rPr lang="en-US" sz="3600" dirty="0" smtClean="0"/>
            </a:br>
            <a:r>
              <a:rPr lang="en-US" sz="3000" dirty="0" smtClean="0"/>
              <a:t>Coastal Zone/Conservation Plan</a:t>
            </a:r>
          </a:p>
        </p:txBody>
      </p:sp>
      <p:sp>
        <p:nvSpPr>
          <p:cNvPr id="39938" name="Slide Number Placeholder 5"/>
          <p:cNvSpPr>
            <a:spLocks noGrp="1"/>
          </p:cNvSpPr>
          <p:nvPr>
            <p:ph type="sldNum" sz="quarter" idx="12"/>
          </p:nvPr>
        </p:nvSpPr>
        <p:spPr>
          <a:ln>
            <a:miter lim="800000"/>
            <a:headEnd/>
            <a:tailEnd/>
          </a:ln>
        </p:spPr>
        <p:txBody>
          <a:bodyPr/>
          <a:lstStyle/>
          <a:p>
            <a:pPr>
              <a:defRPr/>
            </a:pPr>
            <a:fld id="{E4B4367C-4F77-4FB6-9D35-AF46397CEA73}" type="slidenum">
              <a:rPr lang="en-US" smtClean="0">
                <a:solidFill>
                  <a:srgbClr val="FFFFFF"/>
                </a:solidFill>
              </a:rPr>
              <a:pPr>
                <a:defRPr/>
              </a:pPr>
              <a:t>10</a:t>
            </a:fld>
            <a:endParaRPr lang="en-US" smtClean="0">
              <a:solidFill>
                <a:srgbClr val="FFFFFF"/>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1180162" y="1935163"/>
            <a:ext cx="6783675" cy="4389437"/>
          </a:xfrm>
          <a:prstGeom prst="rect">
            <a:avLst/>
          </a:prstGeom>
          <a:noFill/>
          <a:ln w="9525">
            <a:noFill/>
            <a:miter lim="800000"/>
            <a:headEnd/>
            <a:tailEnd/>
          </a:ln>
          <a:effectLst/>
        </p:spPr>
      </p:pic>
    </p:spTree>
    <p:extLst>
      <p:ext uri="{BB962C8B-B14F-4D97-AF65-F5344CB8AC3E}">
        <p14:creationId xmlns="" xmlns:p14="http://schemas.microsoft.com/office/powerpoint/2010/main" val="29993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11</a:t>
            </a:fld>
            <a:endParaRPr lang="en-US" dirty="0"/>
          </a:p>
        </p:txBody>
      </p:sp>
      <p:sp>
        <p:nvSpPr>
          <p:cNvPr id="4" name="TextBox 3"/>
          <p:cNvSpPr txBox="1"/>
          <p:nvPr/>
        </p:nvSpPr>
        <p:spPr>
          <a:xfrm>
            <a:off x="152400" y="0"/>
            <a:ext cx="9479966" cy="5570756"/>
          </a:xfrm>
          <a:prstGeom prst="rect">
            <a:avLst/>
          </a:prstGeom>
          <a:noFill/>
        </p:spPr>
        <p:txBody>
          <a:bodyPr wrap="square" rtlCol="0">
            <a:spAutoFit/>
          </a:bodyPr>
          <a:lstStyle/>
          <a:p>
            <a:r>
              <a:rPr lang="en-US" sz="2400" b="1" i="1" dirty="0" smtClean="0">
                <a:solidFill>
                  <a:schemeClr val="tx2"/>
                </a:solidFill>
              </a:rPr>
              <a:t>Mitigation Banks in the Coast Zone / Conservation Plan </a:t>
            </a:r>
          </a:p>
          <a:p>
            <a:endParaRPr lang="en-US" dirty="0" smtClean="0"/>
          </a:p>
          <a:p>
            <a:pPr lvl="6"/>
            <a:r>
              <a:rPr lang="en-US" sz="2400" dirty="0" smtClean="0"/>
              <a:t>Baldwin </a:t>
            </a:r>
          </a:p>
          <a:p>
            <a:pPr lvl="6"/>
            <a:r>
              <a:rPr lang="en-US" sz="2400" dirty="0" smtClean="0"/>
              <a:t>Bayou </a:t>
            </a:r>
            <a:r>
              <a:rPr lang="en-US" sz="2400" dirty="0" err="1" smtClean="0"/>
              <a:t>Carenco</a:t>
            </a:r>
            <a:endParaRPr lang="en-US" sz="2400" dirty="0" smtClean="0"/>
          </a:p>
          <a:p>
            <a:pPr lvl="6"/>
            <a:r>
              <a:rPr lang="en-US" sz="2400" dirty="0" smtClean="0"/>
              <a:t>Bayou  Terrebonne</a:t>
            </a:r>
          </a:p>
          <a:p>
            <a:pPr lvl="6"/>
            <a:r>
              <a:rPr lang="en-US" sz="2400" dirty="0" smtClean="0"/>
              <a:t>Chef </a:t>
            </a:r>
            <a:r>
              <a:rPr lang="en-US" sz="2400" dirty="0" err="1" smtClean="0"/>
              <a:t>Menteur</a:t>
            </a:r>
            <a:endParaRPr lang="en-US" sz="2400" dirty="0" smtClean="0"/>
          </a:p>
          <a:p>
            <a:pPr lvl="6"/>
            <a:r>
              <a:rPr lang="en-US" sz="2400" dirty="0" err="1" smtClean="0"/>
              <a:t>Cypremort</a:t>
            </a:r>
            <a:r>
              <a:rPr lang="en-US" sz="2400" dirty="0" smtClean="0"/>
              <a:t> </a:t>
            </a:r>
            <a:r>
              <a:rPr lang="en-US" sz="2400" dirty="0" err="1" smtClean="0"/>
              <a:t>Teche</a:t>
            </a:r>
            <a:endParaRPr lang="en-US" sz="2400" dirty="0" smtClean="0"/>
          </a:p>
          <a:p>
            <a:pPr lvl="6"/>
            <a:r>
              <a:rPr lang="en-US" sz="2400" dirty="0" smtClean="0"/>
              <a:t>High Point Wetlands</a:t>
            </a:r>
          </a:p>
          <a:p>
            <a:pPr lvl="6"/>
            <a:r>
              <a:rPr lang="en-US" sz="2400" dirty="0" smtClean="0"/>
              <a:t>Lake Long Coastal </a:t>
            </a:r>
          </a:p>
          <a:p>
            <a:pPr lvl="6"/>
            <a:r>
              <a:rPr lang="en-US" sz="2400" dirty="0" smtClean="0"/>
              <a:t>Petit Bois Wetlands</a:t>
            </a:r>
          </a:p>
          <a:p>
            <a:pPr lvl="6"/>
            <a:r>
              <a:rPr lang="en-US" sz="2400" dirty="0" smtClean="0"/>
              <a:t>Riverside Coastal</a:t>
            </a:r>
          </a:p>
          <a:p>
            <a:pPr lvl="6"/>
            <a:r>
              <a:rPr lang="en-US" sz="2400" dirty="0" smtClean="0"/>
              <a:t>Rockefeller Refuge (A,B,C)</a:t>
            </a:r>
          </a:p>
          <a:p>
            <a:pPr lvl="6"/>
            <a:r>
              <a:rPr lang="en-US" sz="2400" dirty="0" err="1" smtClean="0"/>
              <a:t>Timberton</a:t>
            </a:r>
            <a:r>
              <a:rPr lang="en-US" sz="2400" dirty="0" smtClean="0"/>
              <a:t> Wetlands</a:t>
            </a:r>
          </a:p>
          <a:p>
            <a:pPr lvl="6"/>
            <a:endParaRPr lang="en-US" sz="2400" dirty="0" smtClean="0"/>
          </a:p>
          <a:p>
            <a:pPr lvl="6"/>
            <a:endParaRPr lang="en-US" dirty="0"/>
          </a:p>
        </p:txBody>
      </p:sp>
      <p:sp>
        <p:nvSpPr>
          <p:cNvPr id="6" name="TextBox 5"/>
          <p:cNvSpPr txBox="1"/>
          <p:nvPr/>
        </p:nvSpPr>
        <p:spPr>
          <a:xfrm>
            <a:off x="2971800" y="4800600"/>
            <a:ext cx="3581400" cy="1661993"/>
          </a:xfrm>
          <a:prstGeom prst="rect">
            <a:avLst/>
          </a:prstGeom>
          <a:noFill/>
        </p:spPr>
        <p:txBody>
          <a:bodyPr wrap="square" rtlCol="0">
            <a:spAutoFit/>
          </a:bodyPr>
          <a:lstStyle/>
          <a:p>
            <a:r>
              <a:rPr lang="en-US" sz="1400" dirty="0" smtClean="0">
                <a:latin typeface="+mj-lt"/>
              </a:rPr>
              <a:t>BLH 		6</a:t>
            </a:r>
          </a:p>
          <a:p>
            <a:r>
              <a:rPr lang="en-US" sz="1400" dirty="0" smtClean="0">
                <a:latin typeface="+mj-lt"/>
              </a:rPr>
              <a:t>Cypress Swamp	7</a:t>
            </a:r>
          </a:p>
          <a:p>
            <a:r>
              <a:rPr lang="en-US" sz="1400" dirty="0" smtClean="0">
                <a:latin typeface="+mj-lt"/>
              </a:rPr>
              <a:t>Fresh Marsh		3</a:t>
            </a:r>
          </a:p>
          <a:p>
            <a:r>
              <a:rPr lang="en-US" sz="1400" dirty="0" smtClean="0">
                <a:latin typeface="+mj-lt"/>
              </a:rPr>
              <a:t>Intermediate Marsh: 	1</a:t>
            </a:r>
          </a:p>
          <a:p>
            <a:r>
              <a:rPr lang="en-US" sz="1400" dirty="0" smtClean="0">
                <a:latin typeface="+mj-lt"/>
              </a:rPr>
              <a:t>Brackish Marsh: 	2</a:t>
            </a:r>
          </a:p>
          <a:p>
            <a:r>
              <a:rPr lang="en-US" sz="1400" dirty="0" smtClean="0">
                <a:latin typeface="+mj-lt"/>
              </a:rPr>
              <a:t>Saltwater Marsh: 	1</a:t>
            </a:r>
          </a:p>
          <a:p>
            <a:pPr algn="ct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dirty="0"/>
          </a:p>
        </p:txBody>
      </p:sp>
      <p:sp>
        <p:nvSpPr>
          <p:cNvPr id="11" name="Slide Number Placeholder 10"/>
          <p:cNvSpPr>
            <a:spLocks noGrp="1"/>
          </p:cNvSpPr>
          <p:nvPr>
            <p:ph type="sldNum" sz="quarter" idx="12"/>
          </p:nvPr>
        </p:nvSpPr>
        <p:spPr/>
        <p:txBody>
          <a:bodyPr/>
          <a:lstStyle/>
          <a:p>
            <a:pPr>
              <a:defRPr/>
            </a:pPr>
            <a:fld id="{8B0FF17B-F999-4A40-AFA4-E1F40129846A}" type="slidenum">
              <a:rPr lang="en-US" smtClean="0"/>
              <a:pPr>
                <a:defRPr/>
              </a:pPr>
              <a:t>12</a:t>
            </a:fld>
            <a:endParaRPr lang="en-US" dirty="0"/>
          </a:p>
        </p:txBody>
      </p:sp>
      <p:sp>
        <p:nvSpPr>
          <p:cNvPr id="8" name="TextBox 7"/>
          <p:cNvSpPr txBox="1"/>
          <p:nvPr/>
        </p:nvSpPr>
        <p:spPr>
          <a:xfrm>
            <a:off x="533400" y="4191000"/>
            <a:ext cx="8305800" cy="646331"/>
          </a:xfrm>
          <a:prstGeom prst="rect">
            <a:avLst/>
          </a:prstGeom>
          <a:noFill/>
        </p:spPr>
        <p:txBody>
          <a:bodyPr wrap="square" rtlCol="0">
            <a:spAutoFit/>
          </a:bodyPr>
          <a:lstStyle/>
          <a:p>
            <a:pPr>
              <a:buFont typeface="Arial" pitchFamily="34" charset="0"/>
              <a:buChar char="•"/>
            </a:pPr>
            <a:endParaRPr lang="en-US" dirty="0" smtClean="0"/>
          </a:p>
          <a:p>
            <a:pPr>
              <a:buFont typeface="Arial" pitchFamily="34" charset="0"/>
              <a:buChar char="•"/>
            </a:pPr>
            <a:endParaRPr lang="en-US" dirty="0" smtClean="0"/>
          </a:p>
        </p:txBody>
      </p:sp>
      <p:graphicFrame>
        <p:nvGraphicFramePr>
          <p:cNvPr id="7" name="Table 6"/>
          <p:cNvGraphicFramePr>
            <a:graphicFrameLocks noGrp="1"/>
          </p:cNvGraphicFramePr>
          <p:nvPr/>
        </p:nvGraphicFramePr>
        <p:xfrm>
          <a:off x="381001" y="990599"/>
          <a:ext cx="8229598" cy="5172032"/>
        </p:xfrm>
        <a:graphic>
          <a:graphicData uri="http://schemas.openxmlformats.org/drawingml/2006/table">
            <a:tbl>
              <a:tblPr/>
              <a:tblGrid>
                <a:gridCol w="1692945"/>
                <a:gridCol w="882649"/>
                <a:gridCol w="998404"/>
                <a:gridCol w="940525"/>
                <a:gridCol w="727098"/>
                <a:gridCol w="727098"/>
                <a:gridCol w="736880"/>
                <a:gridCol w="771578"/>
                <a:gridCol w="752421"/>
              </a:tblGrid>
              <a:tr h="152509">
                <a:tc>
                  <a:txBody>
                    <a:bodyPr/>
                    <a:lstStyle/>
                    <a:p>
                      <a:pPr algn="ctr" fontAlgn="ctr"/>
                      <a:r>
                        <a:rPr lang="en-US" sz="700" b="1" i="0" u="none" strike="noStrike" dirty="0">
                          <a:solidFill>
                            <a:srgbClr val="000000"/>
                          </a:solidFill>
                          <a:latin typeface="Calibri"/>
                        </a:rPr>
                        <a:t>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a:solidFill>
                            <a:srgbClr val="000000"/>
                          </a:solidFill>
                          <a:latin typeface="Calibri"/>
                        </a:rPr>
                        <a:t>Parish</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a:solidFill>
                            <a:srgbClr val="000000"/>
                          </a:solidFill>
                          <a:latin typeface="Calibri"/>
                        </a:rPr>
                        <a:t>Basin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BLH</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Cypress</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Fresh</a:t>
                      </a:r>
                      <a:r>
                        <a:rPr lang="en-US" sz="700" b="1" i="0" u="none" strike="noStrike" baseline="0" dirty="0" smtClean="0">
                          <a:solidFill>
                            <a:srgbClr val="000000"/>
                          </a:solidFill>
                          <a:latin typeface="Calibri"/>
                        </a:rPr>
                        <a:t> </a:t>
                      </a:r>
                    </a:p>
                    <a:p>
                      <a:pPr algn="ctr" fontAlgn="ctr"/>
                      <a:r>
                        <a:rPr lang="en-US" sz="700" b="1" i="0" u="none" strike="noStrike" baseline="0" dirty="0" smtClean="0">
                          <a:solidFill>
                            <a:srgbClr val="000000"/>
                          </a:solidFill>
                          <a:latin typeface="Calibri"/>
                        </a:rPr>
                        <a:t>Marsh</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Intermediate Marsh</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Brackish </a:t>
                      </a:r>
                    </a:p>
                    <a:p>
                      <a:pPr algn="ctr" fontAlgn="ctr"/>
                      <a:r>
                        <a:rPr lang="en-US" sz="700" b="1" i="0" u="none" strike="noStrike" dirty="0" smtClean="0">
                          <a:solidFill>
                            <a:srgbClr val="000000"/>
                          </a:solidFill>
                          <a:latin typeface="Calibri"/>
                        </a:rPr>
                        <a:t>Marsh</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c>
                  <a:txBody>
                    <a:bodyPr/>
                    <a:lstStyle/>
                    <a:p>
                      <a:pPr algn="ctr" fontAlgn="ctr"/>
                      <a:r>
                        <a:rPr lang="en-US" sz="700" b="1" i="0" u="none" strike="noStrike" dirty="0" smtClean="0">
                          <a:solidFill>
                            <a:srgbClr val="000000"/>
                          </a:solidFill>
                          <a:latin typeface="Calibri"/>
                        </a:rPr>
                        <a:t>Saltwater</a:t>
                      </a:r>
                      <a:endParaRPr lang="en-US" sz="700" b="1" i="0" u="none" strike="noStrike" baseline="0" dirty="0" smtClean="0">
                        <a:solidFill>
                          <a:srgbClr val="000000"/>
                        </a:solidFill>
                        <a:latin typeface="Calibri"/>
                      </a:endParaRPr>
                    </a:p>
                    <a:p>
                      <a:pPr algn="ctr" fontAlgn="ctr"/>
                      <a:r>
                        <a:rPr lang="en-US" sz="700" b="1" i="0" u="none" strike="noStrike" baseline="0" dirty="0" smtClean="0">
                          <a:solidFill>
                            <a:srgbClr val="000000"/>
                          </a:solidFill>
                          <a:latin typeface="Calibri"/>
                        </a:rPr>
                        <a:t>Marsh</a:t>
                      </a:r>
                      <a:endParaRPr lang="en-US" sz="700" b="1" i="0" u="none" strike="noStrike" dirty="0">
                        <a:solidFill>
                          <a:srgbClr val="000000"/>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A5A5A5"/>
                    </a:solidFill>
                  </a:tcPr>
                </a:tc>
              </a:tr>
              <a:tr h="406689">
                <a:tc>
                  <a:txBody>
                    <a:bodyPr/>
                    <a:lstStyle/>
                    <a:p>
                      <a:pPr algn="ctr" fontAlgn="ctr"/>
                      <a:r>
                        <a:rPr lang="en-US" sz="600" b="0" i="0" u="none" strike="noStrike" dirty="0">
                          <a:solidFill>
                            <a:schemeClr val="tx1"/>
                          </a:solidFill>
                          <a:latin typeface="Calibri"/>
                        </a:rPr>
                        <a:t>Baldwin Mitigation Bank-Coastal</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St. Mary </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379">
                <a:tc>
                  <a:txBody>
                    <a:bodyPr/>
                    <a:lstStyle/>
                    <a:p>
                      <a:pPr algn="ctr" fontAlgn="ctr"/>
                      <a:r>
                        <a:rPr lang="en-US" sz="600" b="0" i="0" u="none" strike="noStrike" dirty="0">
                          <a:solidFill>
                            <a:schemeClr val="tx1"/>
                          </a:solidFill>
                          <a:latin typeface="Calibri"/>
                        </a:rPr>
                        <a:t>Bayou Carencro </a:t>
                      </a:r>
                      <a:r>
                        <a:rPr lang="en-US" sz="600" b="0" i="0" u="none" strike="noStrike" dirty="0" err="1">
                          <a:solidFill>
                            <a:schemeClr val="tx1"/>
                          </a:solidFill>
                          <a:latin typeface="Calibri"/>
                        </a:rPr>
                        <a:t>Bankline</a:t>
                      </a:r>
                      <a:r>
                        <a:rPr lang="en-US" sz="600" b="0" i="0" u="none" strike="noStrike" dirty="0">
                          <a:solidFill>
                            <a:schemeClr val="tx1"/>
                          </a:solidFill>
                          <a:latin typeface="Calibri"/>
                        </a:rPr>
                        <a:t> Mitigation Project  (P19960223)</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9428">
                <a:tc>
                  <a:txBody>
                    <a:bodyPr/>
                    <a:lstStyle/>
                    <a:p>
                      <a:pPr algn="ctr" fontAlgn="ctr"/>
                      <a:r>
                        <a:rPr lang="en-US" sz="600" b="0" i="0" u="none" strike="noStrike" dirty="0">
                          <a:solidFill>
                            <a:schemeClr val="tx1"/>
                          </a:solidFill>
                          <a:latin typeface="Calibri"/>
                        </a:rPr>
                        <a:t>Bayou Terrebonne 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3951">
                <a:tc>
                  <a:txBody>
                    <a:bodyPr/>
                    <a:lstStyle/>
                    <a:p>
                      <a:pPr algn="ctr" fontAlgn="ctr"/>
                      <a:r>
                        <a:rPr lang="en-US" sz="600" b="0" i="0" u="none" strike="noStrike" dirty="0">
                          <a:solidFill>
                            <a:schemeClr val="tx1"/>
                          </a:solidFill>
                          <a:latin typeface="Calibri"/>
                        </a:rPr>
                        <a:t>Chef </a:t>
                      </a:r>
                      <a:r>
                        <a:rPr lang="en-US" sz="600" b="0" i="0" u="none" strike="noStrike" dirty="0" err="1">
                          <a:solidFill>
                            <a:schemeClr val="tx1"/>
                          </a:solidFill>
                          <a:latin typeface="Calibri"/>
                        </a:rPr>
                        <a:t>Menteur</a:t>
                      </a:r>
                      <a:r>
                        <a:rPr lang="en-US" sz="600" b="0" i="0" u="none" strike="noStrike" dirty="0">
                          <a:solidFill>
                            <a:schemeClr val="tx1"/>
                          </a:solidFill>
                          <a:latin typeface="Calibri"/>
                        </a:rPr>
                        <a:t> Pass 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Orleans</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Pontchartrain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1213">
                <a:tc>
                  <a:txBody>
                    <a:bodyPr/>
                    <a:lstStyle/>
                    <a:p>
                      <a:pPr algn="ctr" fontAlgn="ctr"/>
                      <a:r>
                        <a:rPr lang="en-US" sz="600" b="0" i="0" u="none" strike="noStrike" dirty="0" err="1">
                          <a:solidFill>
                            <a:schemeClr val="tx1"/>
                          </a:solidFill>
                          <a:latin typeface="Calibri"/>
                        </a:rPr>
                        <a:t>Cypremort</a:t>
                      </a:r>
                      <a:r>
                        <a:rPr lang="en-US" sz="600" b="0" i="0" u="none" strike="noStrike" dirty="0">
                          <a:solidFill>
                            <a:schemeClr val="tx1"/>
                          </a:solidFill>
                          <a:latin typeface="Calibri"/>
                        </a:rPr>
                        <a:t> </a:t>
                      </a:r>
                      <a:r>
                        <a:rPr lang="en-US" sz="600" b="0" i="0" u="none" strike="noStrike" dirty="0" err="1">
                          <a:solidFill>
                            <a:schemeClr val="tx1"/>
                          </a:solidFill>
                          <a:latin typeface="Calibri"/>
                        </a:rPr>
                        <a:t>Teche</a:t>
                      </a:r>
                      <a:r>
                        <a:rPr lang="en-US" sz="600" b="0" i="0" u="none" strike="noStrike" dirty="0">
                          <a:solidFill>
                            <a:schemeClr val="tx1"/>
                          </a:solidFill>
                          <a:latin typeface="Calibri"/>
                        </a:rPr>
                        <a:t> 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St. Mary</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Teche-Vermilion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5623">
                <a:tc>
                  <a:txBody>
                    <a:bodyPr/>
                    <a:lstStyle/>
                    <a:p>
                      <a:pPr algn="ctr" fontAlgn="ctr"/>
                      <a:r>
                        <a:rPr lang="en-US" sz="600" b="0" i="0" u="none" strike="noStrike" dirty="0">
                          <a:solidFill>
                            <a:schemeClr val="tx1"/>
                          </a:solidFill>
                          <a:latin typeface="Calibri"/>
                        </a:rPr>
                        <a:t>High Point Wetlands Mitigation Area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Livingston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Pontchartrain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7410">
                <a:tc>
                  <a:txBody>
                    <a:bodyPr/>
                    <a:lstStyle/>
                    <a:p>
                      <a:pPr algn="ctr" fontAlgn="ctr"/>
                      <a:r>
                        <a:rPr lang="en-US" sz="600" b="0" i="0" u="none" strike="noStrike" dirty="0">
                          <a:solidFill>
                            <a:schemeClr val="tx1"/>
                          </a:solidFill>
                          <a:latin typeface="Calibri"/>
                        </a:rPr>
                        <a:t>Lake Long Coastal 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Lafourche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Terrebonne</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050">
                <a:tc>
                  <a:txBody>
                    <a:bodyPr/>
                    <a:lstStyle/>
                    <a:p>
                      <a:pPr algn="ctr" fontAlgn="ctr"/>
                      <a:r>
                        <a:rPr lang="en-US" sz="600" b="0" i="0" u="none" strike="noStrike" dirty="0">
                          <a:solidFill>
                            <a:schemeClr val="tx1"/>
                          </a:solidFill>
                          <a:latin typeface="Calibri"/>
                        </a:rPr>
                        <a:t>Petit Bois Wetlands </a:t>
                      </a:r>
                      <a:r>
                        <a:rPr lang="en-US" sz="600" b="0" i="0" u="none" strike="noStrike" dirty="0" err="1">
                          <a:solidFill>
                            <a:schemeClr val="tx1"/>
                          </a:solidFill>
                          <a:latin typeface="Calibri"/>
                        </a:rPr>
                        <a:t>Mitgation</a:t>
                      </a:r>
                      <a:r>
                        <a:rPr lang="en-US" sz="600" b="0" i="0" u="none" strike="noStrike" dirty="0">
                          <a:solidFill>
                            <a:schemeClr val="tx1"/>
                          </a:solidFill>
                          <a:latin typeface="Calibri"/>
                        </a:rPr>
                        <a:t>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Cameron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Mermentau</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5623">
                <a:tc>
                  <a:txBody>
                    <a:bodyPr/>
                    <a:lstStyle/>
                    <a:p>
                      <a:pPr algn="ctr" fontAlgn="ctr"/>
                      <a:r>
                        <a:rPr lang="fr-FR" sz="600" b="0" i="0" u="none" strike="noStrike" dirty="0">
                          <a:solidFill>
                            <a:schemeClr val="tx1"/>
                          </a:solidFill>
                          <a:latin typeface="Calibri"/>
                        </a:rPr>
                        <a:t>Riverside </a:t>
                      </a:r>
                      <a:r>
                        <a:rPr lang="fr-FR" sz="600" b="0" i="0" u="none" strike="noStrike" dirty="0" err="1">
                          <a:solidFill>
                            <a:schemeClr val="tx1"/>
                          </a:solidFill>
                          <a:latin typeface="Calibri"/>
                        </a:rPr>
                        <a:t>Coastal</a:t>
                      </a:r>
                      <a:r>
                        <a:rPr lang="fr-FR" sz="600" b="0" i="0" u="none" strike="noStrike" dirty="0">
                          <a:solidFill>
                            <a:schemeClr val="tx1"/>
                          </a:solidFill>
                          <a:latin typeface="Calibri"/>
                        </a:rPr>
                        <a:t> Mitigation Lands, L.L.C.</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St. Charles</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Barataria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5623">
                <a:tc>
                  <a:txBody>
                    <a:bodyPr/>
                    <a:lstStyle/>
                    <a:p>
                      <a:pPr algn="ctr" fontAlgn="ctr"/>
                      <a:r>
                        <a:rPr lang="en-US" sz="600" b="0" i="0" u="none" strike="noStrike" dirty="0">
                          <a:solidFill>
                            <a:schemeClr val="tx1"/>
                          </a:solidFill>
                          <a:latin typeface="Calibri"/>
                        </a:rPr>
                        <a:t>Rockefeller Refuge Mitigation Bank  </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Cameron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err="1">
                          <a:solidFill>
                            <a:schemeClr val="tx1"/>
                          </a:solidFill>
                          <a:latin typeface="Calibri"/>
                        </a:rPr>
                        <a:t>Mermentau</a:t>
                      </a:r>
                      <a:endParaRPr lang="en-US" sz="600" b="0" i="0" u="none" strike="noStrike" dirty="0">
                        <a:solidFill>
                          <a:schemeClr val="tx1"/>
                        </a:solidFill>
                        <a:latin typeface="Calibri"/>
                      </a:endParaRP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902">
                <a:tc>
                  <a:txBody>
                    <a:bodyPr/>
                    <a:lstStyle/>
                    <a:p>
                      <a:pPr algn="ctr" fontAlgn="ctr"/>
                      <a:r>
                        <a:rPr lang="en-US" sz="600" b="0" i="0" u="none" strike="noStrike" dirty="0" err="1">
                          <a:solidFill>
                            <a:schemeClr val="tx1"/>
                          </a:solidFill>
                          <a:latin typeface="Calibri"/>
                        </a:rPr>
                        <a:t>Timberton</a:t>
                      </a:r>
                      <a:r>
                        <a:rPr lang="en-US" sz="600" b="0" i="0" u="none" strike="noStrike" dirty="0">
                          <a:solidFill>
                            <a:schemeClr val="tx1"/>
                          </a:solidFill>
                          <a:latin typeface="Calibri"/>
                        </a:rPr>
                        <a:t> Wetlands Mitigation Bank</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a:solidFill>
                            <a:schemeClr val="tx1"/>
                          </a:solidFill>
                          <a:latin typeface="Calibri"/>
                        </a:rPr>
                        <a:t>Ascension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Pontchartrain</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800" b="0" i="0" u="none" strike="noStrike" dirty="0">
                          <a:solidFill>
                            <a:schemeClr val="tx1"/>
                          </a:solidFill>
                          <a:latin typeface="Calibri"/>
                        </a:rPr>
                        <a:t>X</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600" b="0" i="0" u="none" strike="noStrike" dirty="0">
                          <a:solidFill>
                            <a:schemeClr val="tx1"/>
                          </a:solidFill>
                          <a:latin typeface="Calibri"/>
                        </a:rPr>
                        <a:t>N/A</a:t>
                      </a:r>
                    </a:p>
                  </a:txBody>
                  <a:tcPr marL="5781" marR="5781" marT="57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0352" y="1295400"/>
            <a:ext cx="7772400" cy="838200"/>
          </a:xfrm>
        </p:spPr>
        <p:txBody>
          <a:bodyPr/>
          <a:lstStyle/>
          <a:p>
            <a:pPr algn="ctr"/>
            <a:r>
              <a:rPr lang="en-US" sz="3600" dirty="0" smtClean="0"/>
              <a:t>In-Lieu Fee Program Update</a:t>
            </a:r>
            <a:endParaRPr lang="en-US" sz="3600" dirty="0"/>
          </a:p>
        </p:txBody>
      </p:sp>
      <p:sp>
        <p:nvSpPr>
          <p:cNvPr id="5" name="Text Placeholder 4"/>
          <p:cNvSpPr>
            <a:spLocks noGrp="1"/>
          </p:cNvSpPr>
          <p:nvPr>
            <p:ph type="body" idx="1"/>
          </p:nvPr>
        </p:nvSpPr>
        <p:spPr/>
        <p:txBody>
          <a:bodyPr>
            <a:noAutofit/>
          </a:bodyPr>
          <a:lstStyle/>
          <a:p>
            <a:pPr>
              <a:buFont typeface="Arial" pitchFamily="34" charset="0"/>
              <a:buChar char="•"/>
            </a:pPr>
            <a:r>
              <a:rPr lang="en-US" sz="2000" dirty="0" smtClean="0"/>
              <a:t> In-Lieu Fee  (ILF) Instrument is in the final stages of review by the CEMVN.</a:t>
            </a:r>
          </a:p>
          <a:p>
            <a:pPr>
              <a:buFont typeface="Arial" pitchFamily="34" charset="0"/>
              <a:buChar char="•"/>
            </a:pPr>
            <a:r>
              <a:rPr lang="en-US" sz="2000" dirty="0" smtClean="0"/>
              <a:t> OCM anticipates finalizing the Instrument in the next few months .</a:t>
            </a:r>
          </a:p>
          <a:p>
            <a:pPr>
              <a:buFont typeface="Arial" pitchFamily="34" charset="0"/>
              <a:buChar char="•"/>
            </a:pPr>
            <a:r>
              <a:rPr lang="en-US" sz="2000" dirty="0" smtClean="0"/>
              <a:t> Once the Instrument has been approved by the  CEMVN, OCM will implement the new ILF Program.</a:t>
            </a:r>
          </a:p>
          <a:p>
            <a:pPr>
              <a:buFont typeface="Arial" pitchFamily="34" charset="0"/>
              <a:buChar char="•"/>
            </a:pPr>
            <a:r>
              <a:rPr lang="en-US" sz="2000" dirty="0" smtClean="0"/>
              <a:t> Once  the ILF Program is implemented, OCM will utilize funds collected for required compensatory mitigation , for the construction  of  marsh creation projects .  OCM will meet annually with the IRT to discuss potential project development and selection.</a:t>
            </a:r>
            <a:endParaRPr lang="en-US" sz="2000" dirty="0"/>
          </a:p>
        </p:txBody>
      </p:sp>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72400" cy="1066800"/>
          </a:xfrm>
        </p:spPr>
        <p:txBody>
          <a:bodyPr/>
          <a:lstStyle/>
          <a:p>
            <a:pPr algn="ctr"/>
            <a:r>
              <a:rPr lang="en-US" sz="3600" dirty="0" smtClean="0"/>
              <a:t>Status of Revisions to Mitigation Rules and </a:t>
            </a:r>
            <a:br>
              <a:rPr lang="en-US" sz="3600" dirty="0" smtClean="0"/>
            </a:br>
            <a:r>
              <a:rPr lang="en-US" sz="3600" dirty="0" smtClean="0"/>
              <a:t>Regulations</a:t>
            </a:r>
            <a:endParaRPr lang="en-US" sz="3600" dirty="0"/>
          </a:p>
        </p:txBody>
      </p:sp>
      <p:sp>
        <p:nvSpPr>
          <p:cNvPr id="3" name="Text Placeholder 2"/>
          <p:cNvSpPr>
            <a:spLocks noGrp="1"/>
          </p:cNvSpPr>
          <p:nvPr>
            <p:ph type="body" idx="1"/>
          </p:nvPr>
        </p:nvSpPr>
        <p:spPr>
          <a:xfrm>
            <a:off x="685800" y="2362200"/>
            <a:ext cx="7772400" cy="1509712"/>
          </a:xfrm>
        </p:spPr>
        <p:txBody>
          <a:bodyPr>
            <a:noAutofit/>
          </a:bodyPr>
          <a:lstStyle/>
          <a:p>
            <a:pPr>
              <a:buFont typeface="Arial" pitchFamily="34" charset="0"/>
              <a:buChar char="•"/>
            </a:pPr>
            <a:r>
              <a:rPr lang="en-US" sz="2000" dirty="0" smtClean="0"/>
              <a:t> OCM has completed an initial review of the existing rules and regulations for Mitigation (§724) and has begun a draft of revisions.</a:t>
            </a:r>
          </a:p>
          <a:p>
            <a:pPr>
              <a:buFont typeface="Arial" pitchFamily="34" charset="0"/>
              <a:buChar char="•"/>
            </a:pPr>
            <a:r>
              <a:rPr lang="en-US" sz="2000" dirty="0" smtClean="0"/>
              <a:t> The revisions are presently going through the internal review process.</a:t>
            </a:r>
          </a:p>
          <a:p>
            <a:pPr>
              <a:buFont typeface="Arial" pitchFamily="34" charset="0"/>
              <a:buChar char="•"/>
            </a:pPr>
            <a:r>
              <a:rPr lang="en-US" sz="2000" dirty="0" smtClean="0"/>
              <a:t> Once the internal review process is complete , the  Notice of Intent should be published sometime in September, 2012, and the revisions will continue through the  Administrative  procedures  process. </a:t>
            </a:r>
          </a:p>
          <a:p>
            <a:pPr>
              <a:buFont typeface="Arial" pitchFamily="34" charset="0"/>
              <a:buChar char="•"/>
            </a:pPr>
            <a:r>
              <a:rPr lang="en-US" sz="2000" dirty="0" smtClean="0"/>
              <a:t> The Final Rule should be published sometime in December 2012.</a:t>
            </a:r>
          </a:p>
          <a:p>
            <a:pPr>
              <a:buFont typeface="Arial" pitchFamily="34" charset="0"/>
              <a:buChar char="•"/>
            </a:pPr>
            <a:r>
              <a:rPr lang="en-US" sz="2000" dirty="0" smtClean="0"/>
              <a:t> The revised Mitigation Rules and Regulations  should be implemented in January, 2013.</a:t>
            </a:r>
            <a:endParaRPr lang="en-US" sz="2000" dirty="0"/>
          </a:p>
        </p:txBody>
      </p:sp>
      <p:sp>
        <p:nvSpPr>
          <p:cNvPr id="4" name="Date Placeholder 3"/>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5" name="Slide Number Placeholder 4"/>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14</a:t>
            </a:fld>
            <a:endParaRPr lang="en-US" kern="1200">
              <a:solidFill>
                <a:srgbClr val="FFFFFF"/>
              </a:solidFill>
              <a:latin typeface="Arial" charset="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305800" cy="1143000"/>
          </a:xfrm>
        </p:spPr>
        <p:txBody>
          <a:bodyPr/>
          <a:lstStyle/>
          <a:p>
            <a:pPr algn="ctr"/>
            <a:r>
              <a:rPr lang="en-US" dirty="0" smtClean="0"/>
              <a:t>Questions?</a:t>
            </a:r>
            <a:endParaRPr lang="en-US" dirty="0"/>
          </a:p>
        </p:txBody>
      </p:sp>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15</a:t>
            </a:fld>
            <a:endParaRPr lang="en-US" dirty="0"/>
          </a:p>
        </p:txBody>
      </p:sp>
      <p:sp>
        <p:nvSpPr>
          <p:cNvPr id="5" name="TextBox 4"/>
          <p:cNvSpPr txBox="1"/>
          <p:nvPr/>
        </p:nvSpPr>
        <p:spPr>
          <a:xfrm>
            <a:off x="3200400" y="1600200"/>
            <a:ext cx="3079048" cy="1200329"/>
          </a:xfrm>
          <a:prstGeom prst="rect">
            <a:avLst/>
          </a:prstGeom>
          <a:noFill/>
        </p:spPr>
        <p:txBody>
          <a:bodyPr wrap="none" rtlCol="0">
            <a:spAutoFit/>
          </a:bodyPr>
          <a:lstStyle/>
          <a:p>
            <a:pPr algn="ctr"/>
            <a:r>
              <a:rPr lang="en-US" dirty="0" smtClean="0">
                <a:solidFill>
                  <a:schemeClr val="bg2">
                    <a:lumMod val="25000"/>
                  </a:schemeClr>
                </a:solidFill>
              </a:rPr>
              <a:t>Kelley Templet</a:t>
            </a:r>
          </a:p>
          <a:p>
            <a:pPr algn="ctr"/>
            <a:r>
              <a:rPr lang="en-US" dirty="0" smtClean="0">
                <a:solidFill>
                  <a:schemeClr val="bg2">
                    <a:lumMod val="25000"/>
                  </a:schemeClr>
                </a:solidFill>
              </a:rPr>
              <a:t>Mitigation Program Manager</a:t>
            </a:r>
          </a:p>
          <a:p>
            <a:pPr algn="ctr"/>
            <a:r>
              <a:rPr lang="en-US" dirty="0" smtClean="0">
                <a:solidFill>
                  <a:schemeClr val="bg2">
                    <a:lumMod val="25000"/>
                  </a:schemeClr>
                </a:solidFill>
              </a:rPr>
              <a:t>Email</a:t>
            </a:r>
            <a:r>
              <a:rPr lang="en-US" dirty="0" smtClean="0"/>
              <a:t>: </a:t>
            </a:r>
            <a:r>
              <a:rPr lang="en-US" u="sng" dirty="0" smtClean="0"/>
              <a:t>kelley.templet@la.gov</a:t>
            </a:r>
          </a:p>
          <a:p>
            <a:pPr algn="ctr"/>
            <a:r>
              <a:rPr lang="en-US" dirty="0" smtClean="0">
                <a:solidFill>
                  <a:schemeClr val="bg2">
                    <a:lumMod val="25000"/>
                  </a:schemeClr>
                </a:solidFill>
              </a:rPr>
              <a:t>Phone: 225-342-3124</a:t>
            </a:r>
            <a:endParaRPr lang="en-US" dirty="0">
              <a:solidFill>
                <a:schemeClr val="bg2">
                  <a:lumMod val="25000"/>
                </a:schemeClr>
              </a:solidFill>
            </a:endParaRPr>
          </a:p>
        </p:txBody>
      </p:sp>
      <p:pic>
        <p:nvPicPr>
          <p:cNvPr id="23556" name="Picture 4" descr="http://blog.nola.com/dailyphoto/2007/11/large_swamp.jpg"/>
          <p:cNvPicPr>
            <a:picLocks noChangeAspect="1" noChangeArrowheads="1"/>
          </p:cNvPicPr>
          <p:nvPr/>
        </p:nvPicPr>
        <p:blipFill>
          <a:blip r:embed="rId2"/>
          <a:srcRect/>
          <a:stretch>
            <a:fillRect/>
          </a:stretch>
        </p:blipFill>
        <p:spPr bwMode="auto">
          <a:xfrm>
            <a:off x="2286000" y="2895600"/>
            <a:ext cx="5524500" cy="3429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11" name="Slide Number Placeholder 10"/>
          <p:cNvSpPr>
            <a:spLocks noGrp="1"/>
          </p:cNvSpPr>
          <p:nvPr>
            <p:ph type="sldNum" sz="quarter" idx="12"/>
          </p:nvPr>
        </p:nvSpPr>
        <p:spPr/>
        <p:txBody>
          <a:bodyPr/>
          <a:lstStyle/>
          <a:p>
            <a:pPr>
              <a:defRPr/>
            </a:pPr>
            <a:fld id="{8B0FF17B-F999-4A40-AFA4-E1F40129846A}" type="slidenum">
              <a:rPr lang="en-US" smtClean="0"/>
              <a:pPr>
                <a:defRPr/>
              </a:pPr>
              <a:t>2</a:t>
            </a:fld>
            <a:endParaRPr lang="en-US" dirty="0"/>
          </a:p>
        </p:txBody>
      </p:sp>
      <p:sp>
        <p:nvSpPr>
          <p:cNvPr id="4" name="Rectangle 3"/>
          <p:cNvSpPr/>
          <p:nvPr/>
        </p:nvSpPr>
        <p:spPr>
          <a:xfrm>
            <a:off x="381000" y="2971800"/>
            <a:ext cx="8610600" cy="1384995"/>
          </a:xfrm>
          <a:prstGeom prst="rect">
            <a:avLst/>
          </a:prstGeom>
        </p:spPr>
        <p:txBody>
          <a:bodyPr wrap="square">
            <a:spAutoFit/>
          </a:bodyPr>
          <a:lstStyle/>
          <a:p>
            <a:pPr>
              <a:spcBef>
                <a:spcPct val="50000"/>
              </a:spcBef>
            </a:pPr>
            <a:r>
              <a:rPr lang="en-US" sz="2400" b="1"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Mitigation:</a:t>
            </a:r>
          </a:p>
          <a:p>
            <a:pPr>
              <a:spcBef>
                <a:spcPct val="50000"/>
              </a:spcBef>
            </a:pPr>
            <a:r>
              <a:rPr lang="en-US" sz="2400" dirty="0" smtClean="0">
                <a:effectLst>
                  <a:outerShdw blurRad="38100" dist="38100" dir="2700000" algn="tl">
                    <a:srgbClr val="000000">
                      <a:alpha val="43137"/>
                    </a:srgbClr>
                  </a:outerShdw>
                </a:effectLst>
                <a:latin typeface="Arial" pitchFamily="34" charset="0"/>
                <a:cs typeface="Arial" pitchFamily="34" charset="0"/>
              </a:rPr>
              <a:t>All actions taken to avoid, minimize, restore, and </a:t>
            </a:r>
            <a:r>
              <a:rPr lang="en-US" sz="2400" u="sng" dirty="0" smtClean="0">
                <a:effectLst>
                  <a:outerShdw blurRad="38100" dist="38100" dir="2700000" algn="tl">
                    <a:srgbClr val="000000">
                      <a:alpha val="43137"/>
                    </a:srgbClr>
                  </a:outerShdw>
                </a:effectLst>
                <a:latin typeface="Arial" pitchFamily="34" charset="0"/>
                <a:cs typeface="Arial" pitchFamily="34" charset="0"/>
              </a:rPr>
              <a:t>compensate</a:t>
            </a:r>
            <a:r>
              <a:rPr lang="en-US" sz="2400" dirty="0" smtClean="0">
                <a:effectLst>
                  <a:outerShdw blurRad="38100" dist="38100" dir="2700000" algn="tl">
                    <a:srgbClr val="000000">
                      <a:alpha val="43137"/>
                    </a:srgbClr>
                  </a:outerShdw>
                </a:effectLst>
                <a:latin typeface="Arial" pitchFamily="34" charset="0"/>
                <a:cs typeface="Arial" pitchFamily="34" charset="0"/>
              </a:rPr>
              <a:t> for loss of ecological values due to an activity.</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457200" y="990600"/>
            <a:ext cx="8229600" cy="1954381"/>
          </a:xfrm>
          <a:prstGeom prst="rect">
            <a:avLst/>
          </a:prstGeom>
          <a:noFill/>
        </p:spPr>
        <p:txBody>
          <a:bodyPr wrap="square">
            <a:spAutoFit/>
          </a:bodyPr>
          <a:lstStyle/>
          <a:p>
            <a:r>
              <a:rPr lang="en-US" sz="3200" i="1" u="sng" dirty="0" smtClean="0">
                <a:solidFill>
                  <a:schemeClr val="tx2"/>
                </a:solidFill>
                <a:effectLst>
                  <a:outerShdw blurRad="38100" dist="38100" dir="2700000" algn="tl">
                    <a:srgbClr val="000000">
                      <a:alpha val="43137"/>
                    </a:srgbClr>
                  </a:outerShdw>
                </a:effectLst>
              </a:rPr>
              <a:t>What is Mitigation?</a:t>
            </a:r>
          </a:p>
          <a:p>
            <a:endParaRPr lang="en-US" sz="900" b="1" dirty="0" smtClean="0">
              <a:effectLst>
                <a:outerShdw blurRad="38100" dist="38100" dir="2700000" algn="tl">
                  <a:srgbClr val="000000">
                    <a:alpha val="43137"/>
                  </a:srgbClr>
                </a:outerShdw>
              </a:effectLst>
            </a:endParaRPr>
          </a:p>
          <a:p>
            <a:r>
              <a:rPr lang="en-US" sz="2000" i="1" dirty="0" smtClean="0">
                <a:effectLst>
                  <a:outerShdw blurRad="38100" dist="38100" dir="2700000" algn="tl">
                    <a:srgbClr val="000000">
                      <a:alpha val="43137"/>
                    </a:srgbClr>
                  </a:outerShdw>
                </a:effectLst>
              </a:rPr>
              <a:t>Wetland impacts must be avoided to the maximum extent practicable and unavoidable impacts must be sufficiently justified and the justification must be approved by OCM prior to mitigation considerations.</a:t>
            </a:r>
          </a:p>
          <a:p>
            <a:endParaRPr lang="en-US" sz="2000" i="1" u="sng" dirty="0">
              <a:solidFill>
                <a:schemeClr val="tx2"/>
              </a:solidFill>
              <a:effectLst>
                <a:outerShdw blurRad="38100" dist="38100" dir="2700000" algn="tl">
                  <a:srgbClr val="000000">
                    <a:alpha val="43137"/>
                  </a:srgbClr>
                </a:outerShdw>
              </a:effectLst>
            </a:endParaRPr>
          </a:p>
        </p:txBody>
      </p:sp>
      <p:sp>
        <p:nvSpPr>
          <p:cNvPr id="6" name="Rectangle 5"/>
          <p:cNvSpPr/>
          <p:nvPr/>
        </p:nvSpPr>
        <p:spPr>
          <a:xfrm>
            <a:off x="304800" y="4419600"/>
            <a:ext cx="8610600" cy="2123658"/>
          </a:xfrm>
          <a:prstGeom prst="rect">
            <a:avLst/>
          </a:prstGeom>
        </p:spPr>
        <p:txBody>
          <a:bodyPr wrap="square">
            <a:spAutoFit/>
          </a:bodyPr>
          <a:lstStyle/>
          <a:p>
            <a:pPr>
              <a:spcBef>
                <a:spcPct val="50000"/>
              </a:spcBef>
            </a:pPr>
            <a:r>
              <a:rPr lang="en-US" sz="2400" b="1"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Compensatory Mitigation:</a:t>
            </a:r>
            <a:endParaRPr lang="en-US" sz="2400" b="1"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pPr>
            <a:r>
              <a:rPr lang="en-US" sz="2400" dirty="0" smtClean="0">
                <a:effectLst>
                  <a:outerShdw blurRad="38100" dist="38100" dir="2700000" algn="tl">
                    <a:srgbClr val="000000">
                      <a:alpha val="43137"/>
                    </a:srgbClr>
                  </a:outerShdw>
                </a:effectLst>
                <a:latin typeface="Arial" pitchFamily="34" charset="0"/>
                <a:cs typeface="Arial" pitchFamily="34" charset="0"/>
              </a:rPr>
              <a:t>Compensatory mitigation is the replacement, substitution, enhancement or protection of ecological values to offset anticipated losses of ecological values caused by a permitted activity.</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2" descr="C:\Documents and Settings\anay\Desktop\OCM Seal\dnrcoastmgt_sm.gif"/>
          <p:cNvPicPr>
            <a:picLocks noChangeAspect="1" noChangeArrowheads="1"/>
          </p:cNvPicPr>
          <p:nvPr/>
        </p:nvPicPr>
        <p:blipFill>
          <a:blip r:embed="rId3"/>
          <a:srcRect/>
          <a:stretch>
            <a:fillRect/>
          </a:stretch>
        </p:blipFill>
        <p:spPr bwMode="auto">
          <a:xfrm>
            <a:off x="7597849" y="152400"/>
            <a:ext cx="956930" cy="914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3</a:t>
            </a:fld>
            <a:endParaRPr lang="en-US" dirty="0"/>
          </a:p>
        </p:txBody>
      </p:sp>
      <p:sp>
        <p:nvSpPr>
          <p:cNvPr id="4" name="Rectangle 3"/>
          <p:cNvSpPr/>
          <p:nvPr/>
        </p:nvSpPr>
        <p:spPr>
          <a:xfrm>
            <a:off x="381000" y="3962400"/>
            <a:ext cx="8229600" cy="1384995"/>
          </a:xfrm>
          <a:prstGeom prst="rect">
            <a:avLst/>
          </a:prstGeom>
        </p:spPr>
        <p:txBody>
          <a:bodyPr wrap="square">
            <a:spAutoFit/>
          </a:bodyPr>
          <a:lstStyle/>
          <a:p>
            <a:pPr>
              <a:spcBef>
                <a:spcPct val="50000"/>
              </a:spcBef>
            </a:pPr>
            <a:r>
              <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Plan ahead!</a:t>
            </a:r>
          </a:p>
          <a:p>
            <a:pPr>
              <a:spcBef>
                <a:spcPct val="50000"/>
              </a:spcBef>
            </a:pPr>
            <a:r>
              <a:rPr lang="en-US" sz="2400" dirty="0" smtClean="0">
                <a:effectLst>
                  <a:outerShdw blurRad="38100" dist="38100" dir="2700000" algn="tl">
                    <a:srgbClr val="000000">
                      <a:alpha val="43137"/>
                    </a:srgbClr>
                  </a:outerShdw>
                </a:effectLst>
                <a:latin typeface="Arial" pitchFamily="34" charset="0"/>
                <a:cs typeface="Arial" pitchFamily="34" charset="0"/>
              </a:rPr>
              <a:t>If wetlands (or other coastal habitats) are to be impacted, mitigation will be required.  Mitigation can be expensive.</a:t>
            </a:r>
            <a:endParaRPr lang="en-US" sz="2400" dirty="0"/>
          </a:p>
        </p:txBody>
      </p:sp>
      <p:sp>
        <p:nvSpPr>
          <p:cNvPr id="5" name="Rectangle 4"/>
          <p:cNvSpPr/>
          <p:nvPr/>
        </p:nvSpPr>
        <p:spPr>
          <a:xfrm>
            <a:off x="457200" y="1752600"/>
            <a:ext cx="6553200" cy="1446550"/>
          </a:xfrm>
          <a:prstGeom prst="rect">
            <a:avLst/>
          </a:prstGeom>
        </p:spPr>
        <p:txBody>
          <a:bodyPr wrap="square">
            <a:spAutoFit/>
          </a:bodyPr>
          <a:lstStyle/>
          <a:p>
            <a:pPr>
              <a:spcBef>
                <a:spcPct val="50000"/>
              </a:spcBef>
            </a:pPr>
            <a:r>
              <a:rPr lang="en-US" sz="3200" u="sng" dirty="0" smtClean="0">
                <a:solidFill>
                  <a:schemeClr val="tx2"/>
                </a:solidFill>
                <a:effectLst>
                  <a:outerShdw blurRad="38100" dist="38100" dir="2700000" algn="tl">
                    <a:srgbClr val="000000">
                      <a:alpha val="43137"/>
                    </a:srgbClr>
                  </a:outerShdw>
                </a:effectLst>
                <a:cs typeface="Arial" pitchFamily="34" charset="0"/>
              </a:rPr>
              <a:t>Why is mitigation required?</a:t>
            </a:r>
          </a:p>
          <a:p>
            <a:pPr>
              <a:spcBef>
                <a:spcPct val="50000"/>
              </a:spcBef>
            </a:pPr>
            <a:r>
              <a:rPr lang="en-US" sz="2400" dirty="0" smtClean="0">
                <a:effectLst>
                  <a:outerShdw blurRad="38100" dist="38100" dir="2700000" algn="tl">
                    <a:srgbClr val="000000">
                      <a:alpha val="43137"/>
                    </a:srgbClr>
                  </a:outerShdw>
                </a:effectLst>
                <a:latin typeface="Arial" pitchFamily="34" charset="0"/>
                <a:cs typeface="Arial" pitchFamily="34" charset="0"/>
              </a:rPr>
              <a:t>It’s the law.   R.S.49:214.41 </a:t>
            </a:r>
            <a:r>
              <a:rPr lang="en-US" sz="2000" dirty="0" smtClean="0">
                <a:effectLst>
                  <a:outerShdw blurRad="38100" dist="38100" dir="2700000" algn="tl">
                    <a:srgbClr val="000000">
                      <a:alpha val="43137"/>
                    </a:srgbClr>
                  </a:outerShdw>
                </a:effectLst>
                <a:latin typeface="Arial" pitchFamily="34" charset="0"/>
                <a:cs typeface="Arial" pitchFamily="34" charset="0"/>
              </a:rPr>
              <a:t>(Louisiana Coastal Resources Program Legislation)</a:t>
            </a:r>
            <a:endParaRPr lang="en-US" sz="2000" dirty="0">
              <a:effectLst>
                <a:outerShdw blurRad="38100" dist="38100" dir="2700000" algn="tl">
                  <a:srgbClr val="000000">
                    <a:alpha val="43137"/>
                  </a:srgbClr>
                </a:outerShdw>
              </a:effectLst>
              <a:latin typeface="Arial" pitchFamily="34" charset="0"/>
              <a:cs typeface="Arial" pitchFamily="34" charset="0"/>
            </a:endParaRPr>
          </a:p>
        </p:txBody>
      </p:sp>
      <p:pic>
        <p:nvPicPr>
          <p:cNvPr id="7" name="Picture 2" descr="C:\Documents and Settings\anay\Desktop\OCM Seal\dnrcoastmgt_sm.gif"/>
          <p:cNvPicPr>
            <a:picLocks noChangeAspect="1" noChangeArrowheads="1"/>
          </p:cNvPicPr>
          <p:nvPr/>
        </p:nvPicPr>
        <p:blipFill>
          <a:blip r:embed="rId3"/>
          <a:srcRect/>
          <a:stretch>
            <a:fillRect/>
          </a:stretch>
        </p:blipFill>
        <p:spPr bwMode="auto">
          <a:xfrm>
            <a:off x="7597848" y="152400"/>
            <a:ext cx="1355651" cy="129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4</a:t>
            </a:fld>
            <a:endParaRPr lang="en-US" dirty="0"/>
          </a:p>
        </p:txBody>
      </p:sp>
      <p:pic>
        <p:nvPicPr>
          <p:cNvPr id="6" name="Picture 2" descr="C:\Documents and Settings\anay\Desktop\OCM Seal\dnrcoastmgt_sm.gif"/>
          <p:cNvPicPr>
            <a:picLocks noChangeAspect="1" noChangeArrowheads="1"/>
          </p:cNvPicPr>
          <p:nvPr/>
        </p:nvPicPr>
        <p:blipFill>
          <a:blip r:embed="rId3"/>
          <a:srcRect/>
          <a:stretch>
            <a:fillRect/>
          </a:stretch>
        </p:blipFill>
        <p:spPr bwMode="auto">
          <a:xfrm>
            <a:off x="7597848" y="152400"/>
            <a:ext cx="1355651" cy="1295400"/>
          </a:xfrm>
          <a:prstGeom prst="rect">
            <a:avLst/>
          </a:prstGeom>
          <a:noFill/>
        </p:spPr>
      </p:pic>
      <p:sp>
        <p:nvSpPr>
          <p:cNvPr id="7" name="Rectangle 6"/>
          <p:cNvSpPr/>
          <p:nvPr/>
        </p:nvSpPr>
        <p:spPr>
          <a:xfrm>
            <a:off x="152400" y="1600200"/>
            <a:ext cx="8458200" cy="3908762"/>
          </a:xfrm>
          <a:prstGeom prst="rect">
            <a:avLst/>
          </a:prstGeom>
        </p:spPr>
        <p:txBody>
          <a:bodyPr wrap="square">
            <a:spAutoFit/>
          </a:bodyPr>
          <a:lstStyle/>
          <a:p>
            <a:r>
              <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Needs, Alternatives and Justification (NAJ):</a:t>
            </a:r>
          </a:p>
          <a:p>
            <a:endParaRPr lang="en-US" sz="24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Justification and alternatives analyses are required for all projects adversely impacting vegetated wetlands and/or coastal waters and </a:t>
            </a:r>
            <a:r>
              <a:rPr lang="en-US" sz="2000" b="1" dirty="0" smtClean="0">
                <a:effectLst>
                  <a:outerShdw blurRad="38100" dist="38100" dir="2700000" algn="tl">
                    <a:srgbClr val="000000">
                      <a:alpha val="43137"/>
                    </a:srgbClr>
                  </a:outerShdw>
                </a:effectLst>
              </a:rPr>
              <a:t>MUST</a:t>
            </a:r>
            <a:r>
              <a:rPr lang="en-US" sz="2000" dirty="0" smtClean="0">
                <a:effectLst>
                  <a:outerShdw blurRad="38100" dist="38100" dir="2700000" algn="tl">
                    <a:srgbClr val="000000">
                      <a:alpha val="43137"/>
                    </a:srgbClr>
                  </a:outerShdw>
                </a:effectLst>
              </a:rPr>
              <a:t> be considered prior to any discussions regarding mitigation of adverse impacts.  The applicant must consider options that will lead to avoidance and/or minimization of wetland impacts.  Such options could include changes to:</a:t>
            </a:r>
            <a:endParaRPr lang="en-US" sz="2000" b="1"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 </a:t>
            </a:r>
            <a:endParaRPr lang="en-US" sz="2000" b="1" dirty="0" smtClean="0">
              <a:effectLst>
                <a:outerShdw blurRad="38100" dist="38100" dir="2700000" algn="tl">
                  <a:srgbClr val="000000">
                    <a:alpha val="43137"/>
                  </a:srgbClr>
                </a:outerShdw>
              </a:effectLst>
            </a:endParaRPr>
          </a:p>
          <a:p>
            <a:pPr marL="457200" lvl="0" indent="-457200">
              <a:buFont typeface="+mj-lt"/>
              <a:buAutoNum type="arabicPeriod"/>
            </a:pPr>
            <a:r>
              <a:rPr lang="en-US" sz="2000" dirty="0" smtClean="0">
                <a:effectLst>
                  <a:outerShdw blurRad="38100" dist="38100" dir="2700000" algn="tl">
                    <a:srgbClr val="000000">
                      <a:alpha val="43137"/>
                    </a:srgbClr>
                  </a:outerShdw>
                </a:effectLst>
              </a:rPr>
              <a:t> Project Design</a:t>
            </a:r>
          </a:p>
          <a:p>
            <a:pPr marL="457200" lvl="0" indent="-457200">
              <a:buFont typeface="+mj-lt"/>
              <a:buAutoNum type="arabicPeriod"/>
            </a:pPr>
            <a:r>
              <a:rPr lang="en-US" sz="2000" dirty="0" smtClean="0">
                <a:effectLst>
                  <a:outerShdw blurRad="38100" dist="38100" dir="2700000" algn="tl">
                    <a:srgbClr val="000000">
                      <a:alpha val="43137"/>
                    </a:srgbClr>
                  </a:outerShdw>
                </a:effectLst>
              </a:rPr>
              <a:t> Project Location</a:t>
            </a:r>
            <a:endParaRPr lang="en-US" sz="2000" b="1" dirty="0" smtClean="0">
              <a:effectLst>
                <a:outerShdw blurRad="38100" dist="38100" dir="2700000" algn="tl">
                  <a:srgbClr val="000000">
                    <a:alpha val="43137"/>
                  </a:srgbClr>
                </a:outerShdw>
              </a:effectLst>
            </a:endParaRPr>
          </a:p>
          <a:p>
            <a:pPr marL="457200" lvl="0" indent="-457200">
              <a:buFont typeface="+mj-lt"/>
              <a:buAutoNum type="arabicPeriod"/>
            </a:pPr>
            <a:r>
              <a:rPr lang="en-US" sz="2000" dirty="0" smtClean="0">
                <a:effectLst>
                  <a:outerShdw blurRad="38100" dist="38100" dir="2700000" algn="tl">
                    <a:srgbClr val="000000">
                      <a:alpha val="43137"/>
                    </a:srgbClr>
                  </a:outerShdw>
                </a:effectLst>
              </a:rPr>
              <a:t> Alternative Methods of Implementation</a:t>
            </a:r>
            <a:endParaRPr lang="en-US" sz="2000" b="1" dirty="0" smtClean="0">
              <a:effectLst>
                <a:outerShdw blurRad="38100" dist="38100" dir="2700000" algn="tl">
                  <a:srgbClr val="000000">
                    <a:alpha val="43137"/>
                  </a:srgbClr>
                </a:outerShdw>
              </a:effectLst>
            </a:endParaRPr>
          </a:p>
          <a:p>
            <a:r>
              <a:rPr lang="en-US" sz="2000" b="1" dirty="0" smtClean="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5</a:t>
            </a:fld>
            <a:endParaRPr lang="en-US" dirty="0"/>
          </a:p>
        </p:txBody>
      </p:sp>
      <p:pic>
        <p:nvPicPr>
          <p:cNvPr id="4" name="Picture 2" descr="C:\Documents and Settings\anay\Desktop\OCM Seal\dnrcoastmgt_sm.gif"/>
          <p:cNvPicPr>
            <a:picLocks noChangeAspect="1" noChangeArrowheads="1"/>
          </p:cNvPicPr>
          <p:nvPr/>
        </p:nvPicPr>
        <p:blipFill>
          <a:blip r:embed="rId3"/>
          <a:srcRect/>
          <a:stretch>
            <a:fillRect/>
          </a:stretch>
        </p:blipFill>
        <p:spPr bwMode="auto">
          <a:xfrm>
            <a:off x="7597848" y="152400"/>
            <a:ext cx="1355651" cy="1295400"/>
          </a:xfrm>
          <a:prstGeom prst="rect">
            <a:avLst/>
          </a:prstGeom>
          <a:noFill/>
        </p:spPr>
      </p:pic>
      <p:sp>
        <p:nvSpPr>
          <p:cNvPr id="5" name="Rectangle 4"/>
          <p:cNvSpPr/>
          <p:nvPr/>
        </p:nvSpPr>
        <p:spPr>
          <a:xfrm>
            <a:off x="228600" y="914400"/>
            <a:ext cx="8763000" cy="5847755"/>
          </a:xfrm>
          <a:prstGeom prst="rect">
            <a:avLst/>
          </a:prstGeom>
        </p:spPr>
        <p:txBody>
          <a:bodyPr wrap="square">
            <a:spAutoFit/>
          </a:bodyPr>
          <a:lstStyle/>
          <a:p>
            <a:pPr>
              <a:spcBef>
                <a:spcPct val="50000"/>
              </a:spcBef>
            </a:pPr>
            <a:r>
              <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Components of the Mitigation Process</a:t>
            </a:r>
          </a:p>
          <a:p>
            <a:pPr>
              <a:spcBef>
                <a:spcPct val="50000"/>
              </a:spcBef>
            </a:pPr>
            <a:r>
              <a:rPr lang="en-US" sz="2000" dirty="0" smtClean="0">
                <a:effectLst>
                  <a:outerShdw blurRad="38100" dist="38100" dir="2700000" algn="tl">
                    <a:srgbClr val="000000">
                      <a:alpha val="43137"/>
                    </a:srgbClr>
                  </a:outerShdw>
                </a:effectLst>
              </a:rPr>
              <a:t>Once it has been established that permanent adverse impacts have been avoided, minimized, and/or justified (NAJ), the mitigation process begins.  </a:t>
            </a:r>
            <a:endPar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spcBef>
                <a:spcPct val="50000"/>
              </a:spcBef>
            </a:pPr>
            <a:r>
              <a:rPr lang="en-US" sz="20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Wetland Assessment (WVA):</a:t>
            </a:r>
          </a:p>
          <a:p>
            <a:pPr>
              <a:spcBef>
                <a:spcPct val="50000"/>
              </a:spcBef>
            </a:pPr>
            <a:r>
              <a:rPr lang="en-US" sz="2000" dirty="0" smtClean="0">
                <a:effectLst>
                  <a:outerShdw blurRad="38100" dist="38100" dir="2700000" algn="tl">
                    <a:srgbClr val="000000">
                      <a:alpha val="43137"/>
                    </a:srgbClr>
                  </a:outerShdw>
                </a:effectLst>
              </a:rPr>
              <a:t>Any permanent impacts to coastal ecosystems are assessed and quantified using the WVA for ecological value losses. The WVA is OCM’s habitat evaluation tool which quantifies impacts and benefits to wetlands. The WVA, which incorporates information from the field investigation, mapping/GIS analysis, and historical records, is used to quantify impacts and assess the amount of mitigation required.  This method is intended to provide a timely, predictable, and transparent tool for all parties to evaluate the options available in order to make economic decisions regarding proposed projects.</a:t>
            </a:r>
          </a:p>
          <a:p>
            <a:pPr>
              <a:spcBef>
                <a:spcPct val="50000"/>
              </a:spcBef>
            </a:pPr>
            <a:r>
              <a:rPr lang="en-US" sz="2000" dirty="0" smtClean="0">
                <a:effectLst>
                  <a:outerShdw blurRad="38100" dist="38100" dir="2700000" algn="tl">
                    <a:srgbClr val="000000">
                      <a:alpha val="43137"/>
                    </a:srgbClr>
                  </a:outerShdw>
                </a:effectLst>
              </a:rPr>
              <a:t>The WVA method was originally developed for wetland restoration and planning projects in coastal Louisiana, and is a tool used to evaluate potential changes in ecosystem benefits. </a:t>
            </a:r>
          </a:p>
          <a:p>
            <a:pPr>
              <a:spcBef>
                <a:spcPct val="50000"/>
              </a:spcBef>
            </a:pPr>
            <a:endParaRPr lang="en-US" sz="2000" dirty="0" smtClean="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6</a:t>
            </a:fld>
            <a:endParaRPr lang="en-US" dirty="0"/>
          </a:p>
        </p:txBody>
      </p:sp>
      <p:pic>
        <p:nvPicPr>
          <p:cNvPr id="6" name="Picture 2" descr="C:\Documents and Settings\anay\Desktop\OCM Seal\dnrcoastmgt_sm.gif"/>
          <p:cNvPicPr>
            <a:picLocks noChangeAspect="1" noChangeArrowheads="1"/>
          </p:cNvPicPr>
          <p:nvPr/>
        </p:nvPicPr>
        <p:blipFill>
          <a:blip r:embed="rId2"/>
          <a:srcRect/>
          <a:stretch>
            <a:fillRect/>
          </a:stretch>
        </p:blipFill>
        <p:spPr bwMode="auto">
          <a:xfrm>
            <a:off x="7597848" y="152400"/>
            <a:ext cx="1355651" cy="1295400"/>
          </a:xfrm>
          <a:prstGeom prst="rect">
            <a:avLst/>
          </a:prstGeom>
          <a:noFill/>
        </p:spPr>
      </p:pic>
      <p:sp>
        <p:nvSpPr>
          <p:cNvPr id="7" name="Rectangle 6"/>
          <p:cNvSpPr/>
          <p:nvPr/>
        </p:nvSpPr>
        <p:spPr>
          <a:xfrm>
            <a:off x="228600" y="1066800"/>
            <a:ext cx="8458200" cy="4985980"/>
          </a:xfrm>
          <a:prstGeom prst="rect">
            <a:avLst/>
          </a:prstGeom>
        </p:spPr>
        <p:txBody>
          <a:bodyPr wrap="square">
            <a:spAutoFit/>
          </a:bodyPr>
          <a:lstStyle/>
          <a:p>
            <a:r>
              <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Landowner Notification for </a:t>
            </a:r>
            <a:r>
              <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&gt;</a:t>
            </a:r>
            <a:r>
              <a:rPr lang="en-US" sz="2400" dirty="0" smtClean="0">
                <a:solidFill>
                  <a:schemeClr val="tx2"/>
                </a:solidFill>
                <a:effectLst>
                  <a:outerShdw blurRad="38100" dist="38100" dir="2700000" algn="tl">
                    <a:srgbClr val="000000">
                      <a:alpha val="43137"/>
                    </a:srgbClr>
                  </a:outerShdw>
                </a:effectLst>
                <a:latin typeface="Arial" pitchFamily="34" charset="0"/>
                <a:cs typeface="Arial" pitchFamily="34" charset="0"/>
              </a:rPr>
              <a:t>1 acre of impacts:</a:t>
            </a:r>
          </a:p>
          <a:p>
            <a:endParaRPr lang="en-US" sz="24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Under the existing Regulations, the applicant and affected landowner(s) are notified in writing, that mitigation for impacts to vegetated wetlands will be required.  The landowner is given the first opportunity to have the mitigation performed on his/her property if a viable plan is proposed.  In this letter OCM requires that the landowner provide , within thirty (30) days of the date of said letter,  a statement, in writing, which includes one or more of the following:</a:t>
            </a:r>
          </a:p>
          <a:p>
            <a:endParaRPr lang="en-US" dirty="0" smtClean="0">
              <a:effectLst>
                <a:outerShdw blurRad="38100" dist="38100" dir="2700000" algn="tl">
                  <a:srgbClr val="000000">
                    <a:alpha val="43137"/>
                  </a:srgbClr>
                </a:outerShdw>
              </a:effectLst>
            </a:endParaRPr>
          </a:p>
          <a:p>
            <a:pPr marL="342900" lvl="0" indent="-342900">
              <a:buAutoNum type="arabicParenR"/>
            </a:pPr>
            <a:r>
              <a:rPr lang="en-US" dirty="0" smtClean="0">
                <a:effectLst>
                  <a:outerShdw blurRad="38100" dist="38100" dir="2700000" algn="tl">
                    <a:srgbClr val="000000">
                      <a:alpha val="43137"/>
                    </a:srgbClr>
                  </a:outerShdw>
                </a:effectLst>
              </a:rPr>
              <a:t>Waiver of the option to request compensatory mitigation on your property;</a:t>
            </a:r>
          </a:p>
          <a:p>
            <a:pPr marL="342900" lvl="0" indent="-342900">
              <a:buAutoNum type="arabicParenR"/>
            </a:pPr>
            <a:r>
              <a:rPr lang="en-US" dirty="0" smtClean="0">
                <a:effectLst>
                  <a:outerShdw blurRad="38100" dist="38100" dir="2700000" algn="tl">
                    <a:srgbClr val="000000">
                      <a:alpha val="43137"/>
                    </a:srgbClr>
                  </a:outerShdw>
                </a:effectLst>
              </a:rPr>
              <a:t>Acceptance of the applicants compensatory mitigation proposal;</a:t>
            </a:r>
          </a:p>
          <a:p>
            <a:pPr marL="342900" lvl="0" indent="-342900">
              <a:buAutoNum type="arabicParenR"/>
            </a:pPr>
            <a:r>
              <a:rPr lang="en-US" dirty="0" smtClean="0">
                <a:effectLst>
                  <a:outerShdw blurRad="38100" dist="38100" dir="2700000" algn="tl">
                    <a:srgbClr val="000000">
                      <a:alpha val="43137"/>
                    </a:srgbClr>
                  </a:outerShdw>
                </a:effectLst>
              </a:rPr>
              <a:t>An explanation as to why the applicant’s mitigation proposal is not acceptable </a:t>
            </a:r>
            <a:r>
              <a:rPr lang="en-US" b="1" dirty="0" smtClean="0">
                <a:effectLst>
                  <a:outerShdw blurRad="38100" dist="38100" dir="2700000" algn="tl">
                    <a:srgbClr val="000000">
                      <a:alpha val="43137"/>
                    </a:srgbClr>
                  </a:outerShdw>
                </a:effectLst>
              </a:rPr>
              <a:t>and</a:t>
            </a:r>
            <a:r>
              <a:rPr lang="en-US" dirty="0" smtClean="0">
                <a:effectLst>
                  <a:outerShdw blurRad="38100" dist="38100" dir="2700000" algn="tl">
                    <a:srgbClr val="000000">
                      <a:alpha val="43137"/>
                    </a:srgbClr>
                  </a:outerShdw>
                </a:effectLst>
              </a:rPr>
              <a:t> suggest an alternate compensatory mitigation proposal which would be acceptable; or</a:t>
            </a:r>
          </a:p>
          <a:p>
            <a:pPr marL="342900" lvl="0" indent="-342900">
              <a:buAutoNum type="arabicParenR"/>
            </a:pPr>
            <a:r>
              <a:rPr lang="en-US" dirty="0" smtClean="0">
                <a:effectLst>
                  <a:outerShdw blurRad="38100" dist="38100" dir="2700000" algn="tl">
                    <a:srgbClr val="000000">
                      <a:alpha val="43137"/>
                    </a:srgbClr>
                  </a:outerShdw>
                </a:effectLst>
              </a:rPr>
              <a:t>Propose a “landowner-authored” mitigation plan in the event the applicant has failed to contact the landowner or provide a compensatory mitigation plan for review.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dirty="0"/>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7</a:t>
            </a:fld>
            <a:endParaRPr lang="en-US" dirty="0"/>
          </a:p>
        </p:txBody>
      </p:sp>
      <p:pic>
        <p:nvPicPr>
          <p:cNvPr id="6" name="Picture 2" descr="C:\Documents and Settings\anay\Desktop\OCM Seal\dnrcoastmgt_sm.gif"/>
          <p:cNvPicPr>
            <a:picLocks noChangeAspect="1" noChangeArrowheads="1"/>
          </p:cNvPicPr>
          <p:nvPr/>
        </p:nvPicPr>
        <p:blipFill>
          <a:blip r:embed="rId3"/>
          <a:srcRect/>
          <a:stretch>
            <a:fillRect/>
          </a:stretch>
        </p:blipFill>
        <p:spPr bwMode="auto">
          <a:xfrm>
            <a:off x="7597848" y="152400"/>
            <a:ext cx="1355651" cy="1295400"/>
          </a:xfrm>
          <a:prstGeom prst="rect">
            <a:avLst/>
          </a:prstGeom>
          <a:noFill/>
        </p:spPr>
      </p:pic>
      <p:sp>
        <p:nvSpPr>
          <p:cNvPr id="7" name="Rectangle 6"/>
          <p:cNvSpPr/>
          <p:nvPr/>
        </p:nvSpPr>
        <p:spPr>
          <a:xfrm>
            <a:off x="228600" y="1600200"/>
            <a:ext cx="8458200" cy="4031873"/>
          </a:xfrm>
          <a:prstGeom prst="rect">
            <a:avLst/>
          </a:prstGeom>
        </p:spPr>
        <p:txBody>
          <a:bodyPr wrap="square">
            <a:spAutoFit/>
          </a:bodyPr>
          <a:lstStyle/>
          <a:p>
            <a:r>
              <a:rPr lang="en-US" sz="2400" u="sng" dirty="0" smtClean="0">
                <a:solidFill>
                  <a:schemeClr val="tx2"/>
                </a:solidFill>
                <a:effectLst>
                  <a:outerShdw blurRad="38100" dist="38100" dir="2700000" algn="tl">
                    <a:srgbClr val="000000">
                      <a:alpha val="43137"/>
                    </a:srgbClr>
                  </a:outerShdw>
                </a:effectLst>
                <a:latin typeface="Arial" pitchFamily="34" charset="0"/>
                <a:cs typeface="Arial" pitchFamily="34" charset="0"/>
              </a:rPr>
              <a:t>Mitigation Letters are Sent out to the Applicant and Affected Landowner(s) with the following Compensatory Mitigation Options:</a:t>
            </a:r>
          </a:p>
          <a:p>
            <a:endParaRPr lang="en-US" sz="2400" dirty="0" smtClean="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After habitat impacts have been quantified, through the WVA process, the applicant and any impacted landowner(s) coordinate as to which compensatory mitigation is preferred.  The following options are currently available :</a:t>
            </a:r>
          </a:p>
          <a:p>
            <a:endParaRPr lang="en-US" sz="2000" dirty="0" smtClean="0">
              <a:effectLst>
                <a:outerShdw blurRad="38100" dist="38100" dir="2700000" algn="tl">
                  <a:srgbClr val="000000">
                    <a:alpha val="43137"/>
                  </a:srgbClr>
                </a:outerShdw>
              </a:effectLst>
            </a:endParaRPr>
          </a:p>
          <a:p>
            <a:pPr marL="457200" indent="-457200">
              <a:buAutoNum type="arabicParenR"/>
            </a:pPr>
            <a:r>
              <a:rPr lang="en-US" sz="2000" dirty="0" smtClean="0">
                <a:effectLst>
                  <a:outerShdw blurRad="38100" dist="38100" dir="2700000" algn="tl">
                    <a:srgbClr val="000000">
                      <a:alpha val="43137"/>
                    </a:srgbClr>
                  </a:outerShdw>
                </a:effectLst>
              </a:rPr>
              <a:t>An individual mitigation plan/project;</a:t>
            </a:r>
          </a:p>
          <a:p>
            <a:pPr marL="457200" indent="-457200">
              <a:buAutoNum type="arabicParenR"/>
            </a:pPr>
            <a:r>
              <a:rPr lang="en-US" sz="2000" dirty="0" smtClean="0">
                <a:effectLst>
                  <a:outerShdw blurRad="38100" dist="38100" dir="2700000" algn="tl">
                    <a:srgbClr val="000000">
                      <a:alpha val="43137"/>
                    </a:srgbClr>
                  </a:outerShdw>
                </a:effectLst>
              </a:rPr>
              <a:t>The ability to purchase mitigation bank credits; or</a:t>
            </a:r>
          </a:p>
          <a:p>
            <a:pPr marL="457200" indent="-457200">
              <a:buAutoNum type="arabicParenR"/>
            </a:pPr>
            <a:r>
              <a:rPr lang="en-US" sz="2000" dirty="0" smtClean="0">
                <a:effectLst>
                  <a:outerShdw blurRad="38100" dist="38100" dir="2700000" algn="tl">
                    <a:srgbClr val="000000">
                      <a:alpha val="43137"/>
                    </a:srgbClr>
                  </a:outerShdw>
                </a:effectLst>
              </a:rPr>
              <a:t>The ability to make a contribution to the Mitigation Trust Fund. </a:t>
            </a:r>
            <a:endParaRPr lang="en-US"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305800" cy="1353312"/>
          </a:xfrm>
        </p:spPr>
        <p:txBody>
          <a:bodyPr>
            <a:normAutofit/>
          </a:bodyPr>
          <a:lstStyle/>
          <a:p>
            <a:r>
              <a:rPr lang="en-US" sz="2400" u="sng" dirty="0" smtClean="0">
                <a:effectLst>
                  <a:outerShdw blurRad="38100" dist="38100" dir="2700000" algn="tl">
                    <a:srgbClr val="000000">
                      <a:alpha val="43137"/>
                    </a:srgbClr>
                  </a:outerShdw>
                </a:effectLst>
                <a:latin typeface="Arial" pitchFamily="34" charset="0"/>
                <a:cs typeface="Arial" pitchFamily="34" charset="0"/>
              </a:rPr>
              <a:t>Review of Individual Mitigation Plan/Project Option Includes:</a:t>
            </a:r>
            <a:endParaRPr lang="en-US" sz="2400" u="sng" dirty="0">
              <a:effectLst>
                <a:outerShdw blurRad="38100" dist="38100" dir="2700000" algn="tl">
                  <a:srgbClr val="000000">
                    <a:alpha val="43137"/>
                  </a:srgbClr>
                </a:outerShdw>
              </a:effectLst>
              <a:latin typeface="Arial" pitchFamily="34" charset="0"/>
              <a:cs typeface="Arial" pitchFamily="34" charset="0"/>
            </a:endParaRPr>
          </a:p>
        </p:txBody>
      </p:sp>
      <p:sp>
        <p:nvSpPr>
          <p:cNvPr id="2" name="Date Placeholder 1"/>
          <p:cNvSpPr>
            <a:spLocks noGrp="1"/>
          </p:cNvSpPr>
          <p:nvPr>
            <p:ph type="dt" sz="half" idx="10"/>
          </p:nvPr>
        </p:nvSpPr>
        <p:spPr/>
        <p:txBody>
          <a:bodyPr/>
          <a:lstStyle/>
          <a:p>
            <a:pPr>
              <a:defRPr/>
            </a:pPr>
            <a:fld id="{556179C4-C656-4E26-B008-C0F2D9150C00}" type="datetime1">
              <a:rPr lang="en-US" smtClean="0"/>
              <a:pPr>
                <a:defRPr/>
              </a:pPr>
              <a:t>3/27/2012</a:t>
            </a:fld>
            <a:endParaRPr lang="en-US"/>
          </a:p>
        </p:txBody>
      </p:sp>
      <p:sp>
        <p:nvSpPr>
          <p:cNvPr id="3" name="Slide Number Placeholder 2"/>
          <p:cNvSpPr>
            <a:spLocks noGrp="1"/>
          </p:cNvSpPr>
          <p:nvPr>
            <p:ph type="sldNum" sz="quarter" idx="12"/>
          </p:nvPr>
        </p:nvSpPr>
        <p:spPr/>
        <p:txBody>
          <a:bodyPr/>
          <a:lstStyle/>
          <a:p>
            <a:pPr>
              <a:defRPr/>
            </a:pPr>
            <a:fld id="{8B0FF17B-F999-4A40-AFA4-E1F40129846A}" type="slidenum">
              <a:rPr lang="en-US" smtClean="0"/>
              <a:pPr>
                <a:defRPr/>
              </a:pPr>
              <a:t>8</a:t>
            </a:fld>
            <a:endParaRPr lang="en-US" dirty="0"/>
          </a:p>
        </p:txBody>
      </p:sp>
      <p:sp>
        <p:nvSpPr>
          <p:cNvPr id="8" name="TextBox 7"/>
          <p:cNvSpPr txBox="1"/>
          <p:nvPr/>
        </p:nvSpPr>
        <p:spPr>
          <a:xfrm>
            <a:off x="152400" y="2819400"/>
            <a:ext cx="8901604" cy="2031325"/>
          </a:xfrm>
          <a:prstGeom prst="rect">
            <a:avLst/>
          </a:prstGeom>
          <a:noFill/>
        </p:spPr>
        <p:txBody>
          <a:bodyPr wrap="none" rtlCol="0">
            <a:spAutoFit/>
          </a:bodyPr>
          <a:lstStyle/>
          <a:p>
            <a:pPr>
              <a:buFont typeface="Arial" pitchFamily="34" charset="0"/>
              <a:buChar char="•"/>
            </a:pPr>
            <a:r>
              <a:rPr lang="en-US" dirty="0" smtClean="0"/>
              <a:t> Proposals should be within close proximity of impacts (hydrologic basin)</a:t>
            </a:r>
          </a:p>
          <a:p>
            <a:endParaRPr lang="en-US" dirty="0" smtClean="0"/>
          </a:p>
          <a:p>
            <a:pPr>
              <a:buFont typeface="Arial" pitchFamily="34" charset="0"/>
              <a:buChar char="•"/>
            </a:pPr>
            <a:r>
              <a:rPr lang="en-US" dirty="0" smtClean="0"/>
              <a:t> Sufficient acreage (determined through the WVA process)</a:t>
            </a:r>
          </a:p>
          <a:p>
            <a:endParaRPr lang="en-US" dirty="0" smtClean="0"/>
          </a:p>
          <a:p>
            <a:pPr>
              <a:buFont typeface="Arial" pitchFamily="34" charset="0"/>
              <a:buChar char="•"/>
            </a:pPr>
            <a:r>
              <a:rPr lang="en-US" dirty="0" smtClean="0"/>
              <a:t> In kind (same habitat as impacts)</a:t>
            </a:r>
          </a:p>
          <a:p>
            <a:endParaRPr lang="en-US" dirty="0" smtClean="0"/>
          </a:p>
          <a:p>
            <a:pPr>
              <a:buFont typeface="Arial" pitchFamily="34" charset="0"/>
              <a:buChar char="•"/>
            </a:pPr>
            <a:r>
              <a:rPr lang="en-US" dirty="0" smtClean="0"/>
              <a:t> Sustainable for the required maintenance period (20 years for marsh, 50 years for BLH)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u="sng" dirty="0" smtClean="0">
                <a:effectLst>
                  <a:outerShdw blurRad="38100" dist="38100" dir="2700000" algn="tl">
                    <a:srgbClr val="000000">
                      <a:alpha val="43137"/>
                    </a:srgbClr>
                  </a:outerShdw>
                </a:effectLst>
                <a:latin typeface="Arial" pitchFamily="34" charset="0"/>
                <a:cs typeface="Arial" pitchFamily="34" charset="0"/>
              </a:rPr>
              <a:t>Review of Mitigation Bank Option:</a:t>
            </a:r>
            <a:endParaRPr lang="en-US" sz="2400"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Date Placeholder 2"/>
          <p:cNvSpPr>
            <a:spLocks noGrp="1"/>
          </p:cNvSpPr>
          <p:nvPr>
            <p:ph type="dt" sz="half" idx="10"/>
          </p:nvPr>
        </p:nvSpPr>
        <p:spPr/>
        <p:txBody>
          <a:bodyPr/>
          <a:lstStyle/>
          <a:p>
            <a:pPr algn="l" rtl="0" fontAlgn="base">
              <a:spcBef>
                <a:spcPct val="0"/>
              </a:spcBef>
              <a:spcAft>
                <a:spcPct val="0"/>
              </a:spcAft>
              <a:defRPr/>
            </a:pPr>
            <a:fld id="{E475CF2C-E3FE-424B-B6C3-3DE1A04498BF}" type="datetime1">
              <a:rPr lang="en-US" kern="1200" smtClean="0">
                <a:solidFill>
                  <a:srgbClr val="FFFFFF"/>
                </a:solidFill>
                <a:latin typeface="Arial" charset="0"/>
                <a:ea typeface="+mn-ea"/>
                <a:cs typeface="+mn-cs"/>
              </a:rPr>
              <a:pPr algn="l" rtl="0" fontAlgn="base">
                <a:spcBef>
                  <a:spcPct val="0"/>
                </a:spcBef>
                <a:spcAft>
                  <a:spcPct val="0"/>
                </a:spcAft>
                <a:defRPr/>
              </a:pPr>
              <a:t>3/27/2012</a:t>
            </a:fld>
            <a:endParaRPr lang="en-US" kern="1200">
              <a:solidFill>
                <a:srgbClr val="FFFFFF"/>
              </a:solidFill>
              <a:latin typeface="Arial" charset="0"/>
              <a:ea typeface="+mn-ea"/>
              <a:cs typeface="+mn-cs"/>
            </a:endParaRPr>
          </a:p>
        </p:txBody>
      </p:sp>
      <p:sp>
        <p:nvSpPr>
          <p:cNvPr id="4" name="Slide Number Placeholder 3"/>
          <p:cNvSpPr>
            <a:spLocks noGrp="1"/>
          </p:cNvSpPr>
          <p:nvPr>
            <p:ph type="sldNum" sz="quarter" idx="12"/>
          </p:nvPr>
        </p:nvSpPr>
        <p:spPr/>
        <p:txBody>
          <a:bodyPr/>
          <a:lstStyle/>
          <a:p>
            <a:pPr rtl="0" fontAlgn="base">
              <a:spcBef>
                <a:spcPct val="0"/>
              </a:spcBef>
              <a:spcAft>
                <a:spcPct val="0"/>
              </a:spcAft>
              <a:defRPr/>
            </a:pPr>
            <a:fld id="{9143144B-81FB-4B98-8C43-50A10A446582}" type="slidenum">
              <a:rPr lang="en-US" kern="1200" smtClean="0">
                <a:solidFill>
                  <a:srgbClr val="FFFFFF"/>
                </a:solidFill>
                <a:latin typeface="Arial" charset="0"/>
                <a:ea typeface="+mn-ea"/>
                <a:cs typeface="+mn-cs"/>
              </a:rPr>
              <a:pPr rtl="0" fontAlgn="base">
                <a:spcBef>
                  <a:spcPct val="0"/>
                </a:spcBef>
                <a:spcAft>
                  <a:spcPct val="0"/>
                </a:spcAft>
                <a:defRPr/>
              </a:pPr>
              <a:t>9</a:t>
            </a:fld>
            <a:endParaRPr lang="en-US" kern="1200">
              <a:solidFill>
                <a:srgbClr val="FFFFFF"/>
              </a:solidFill>
              <a:latin typeface="Arial" charset="0"/>
              <a:ea typeface="+mn-ea"/>
              <a:cs typeface="+mn-cs"/>
            </a:endParaRPr>
          </a:p>
        </p:txBody>
      </p:sp>
      <p:sp>
        <p:nvSpPr>
          <p:cNvPr id="5" name="TextBox 4"/>
          <p:cNvSpPr txBox="1"/>
          <p:nvPr/>
        </p:nvSpPr>
        <p:spPr>
          <a:xfrm>
            <a:off x="457200" y="2743200"/>
            <a:ext cx="6968868" cy="646331"/>
          </a:xfrm>
          <a:prstGeom prst="rect">
            <a:avLst/>
          </a:prstGeom>
          <a:noFill/>
        </p:spPr>
        <p:txBody>
          <a:bodyPr wrap="square" rtlCol="0">
            <a:spAutoFit/>
          </a:bodyPr>
          <a:lstStyle/>
          <a:p>
            <a:r>
              <a:rPr lang="en-US" dirty="0" smtClean="0"/>
              <a:t>The purchasing of Mitigation Bank Credits will be reviewed and determined by the OCM and CEMVN.</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1498</TotalTime>
  <Words>1246</Words>
  <Application>Microsoft Office PowerPoint</Application>
  <PresentationFormat>On-screen Show (4:3)</PresentationFormat>
  <Paragraphs>255</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Slide 4</vt:lpstr>
      <vt:lpstr>Slide 5</vt:lpstr>
      <vt:lpstr>Slide 6</vt:lpstr>
      <vt:lpstr>Slide 7</vt:lpstr>
      <vt:lpstr>Review of Individual Mitigation Plan/Project Option Includes:</vt:lpstr>
      <vt:lpstr>Review of Mitigation Bank Option:</vt:lpstr>
      <vt:lpstr>Mitigation Banks  in the  Coastal Zone/Conservation Plan</vt:lpstr>
      <vt:lpstr>Slide 11</vt:lpstr>
      <vt:lpstr>Slide 12</vt:lpstr>
      <vt:lpstr>In-Lieu Fee Program Update</vt:lpstr>
      <vt:lpstr>Status of Revisions to Mitigation Rules and  Regulations</vt:lpstr>
      <vt:lpstr>Questions?</vt:lpstr>
    </vt:vector>
  </TitlesOfParts>
  <Company>LDNR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CONSISTENCY WITH THE MASTER PLAN AND IMPROVNG THE COASTAL USE PERMIT PROGRAM</dc:title>
  <dc:creator>LADNR</dc:creator>
  <cp:lastModifiedBy>DNR</cp:lastModifiedBy>
  <cp:revision>128</cp:revision>
  <dcterms:created xsi:type="dcterms:W3CDTF">2010-02-24T19:53:56Z</dcterms:created>
  <dcterms:modified xsi:type="dcterms:W3CDTF">2012-03-27T18:20:47Z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-1567287558</vt:i4>
  </property>
  <property fmtid="{D5CDD505-2E9C-101B-9397-08002B2CF9AE}" pid="3" name="_NewReviewCycle">
    <vt:lpwstr/>
  </property>
  <property fmtid="{D5CDD505-2E9C-101B-9397-08002B2CF9AE}" pid="4" name="_EmailSubject">
    <vt:lpwstr/>
  </property>
  <property fmtid="{D5CDD505-2E9C-101B-9397-08002B2CF9AE}" pid="5" name="_AuthorEmail">
    <vt:lpwstr>Kelley.Templet@LA.GOV</vt:lpwstr>
  </property>
  <property fmtid="{D5CDD505-2E9C-101B-9397-08002B2CF9AE}" pid="6" name="_AuthorEmailDisplayName">
    <vt:lpwstr>Kelley Templet</vt:lpwstr>
  </property>
  <property fmtid="{D5CDD505-2E9C-101B-9397-08002B2CF9AE}" pid="7" name="_PreviousAdHocReviewCycleID">
    <vt:i4>1616326847</vt:i4>
  </property>
</Properties>
</file>