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57" r:id="rId3"/>
    <p:sldId id="292" r:id="rId4"/>
    <p:sldId id="296" r:id="rId5"/>
    <p:sldId id="291" r:id="rId6"/>
    <p:sldId id="294" r:id="rId7"/>
    <p:sldId id="295" r:id="rId8"/>
    <p:sldId id="311" r:id="rId9"/>
    <p:sldId id="302" r:id="rId10"/>
    <p:sldId id="259" r:id="rId11"/>
    <p:sldId id="297" r:id="rId12"/>
    <p:sldId id="290" r:id="rId13"/>
    <p:sldId id="308" r:id="rId14"/>
    <p:sldId id="301" r:id="rId15"/>
    <p:sldId id="298" r:id="rId16"/>
    <p:sldId id="304" r:id="rId17"/>
    <p:sldId id="305" r:id="rId18"/>
    <p:sldId id="306" r:id="rId19"/>
    <p:sldId id="300" r:id="rId20"/>
    <p:sldId id="312" r:id="rId21"/>
  </p:sldIdLst>
  <p:sldSz cx="9144000" cy="6858000" type="screen4x3"/>
  <p:notesSz cx="6918325" cy="92043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7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C2BFA1-467F-4F44-A14B-B1AB3D5B4671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9538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C0AA2F-3B2E-4BEC-A0C7-CED9812F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602163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371975"/>
            <a:ext cx="55340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2363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42363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1CC02F-1788-43D5-9C21-926B81A37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A091-3887-41B7-815A-D1528B9CC1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19538" y="8742363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6" tIns="46063" rIns="92126" bIns="46063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DD940540-8510-4DAC-9452-56E917E4CDB0}" type="slidenum">
              <a:rPr lang="en-US" sz="1200" b="0">
                <a:solidFill>
                  <a:schemeClr val="tx1"/>
                </a:solidFill>
              </a:rPr>
              <a:pPr algn="r" defTabSz="920750">
                <a:spcBef>
                  <a:spcPct val="0"/>
                </a:spcBef>
                <a:buFontTx/>
                <a:buNone/>
              </a:pPr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19538" y="8742363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6" tIns="46063" rIns="92126" bIns="46063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90182B62-CDB4-4CC6-9DB8-EA4BFFF6E762}" type="slidenum">
              <a:rPr lang="en-US" sz="1200" b="0">
                <a:solidFill>
                  <a:schemeClr val="tx1"/>
                </a:solidFill>
              </a:rPr>
              <a:pPr algn="r" defTabSz="920750">
                <a:spcBef>
                  <a:spcPct val="0"/>
                </a:spcBef>
                <a:buFontTx/>
                <a:buNone/>
              </a:pPr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19538" y="8742363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6" tIns="46063" rIns="92126" bIns="46063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B1A4F2AD-FC29-46AD-B1CC-16FEA2874809}" type="slidenum">
              <a:rPr lang="en-US" sz="1200" b="0">
                <a:solidFill>
                  <a:schemeClr val="tx1"/>
                </a:solidFill>
              </a:rPr>
              <a:pPr algn="r" defTabSz="920750">
                <a:spcBef>
                  <a:spcPct val="0"/>
                </a:spcBef>
                <a:buFontTx/>
                <a:buNone/>
              </a:pPr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F2D9C-A124-4BA4-AE00-178AC2D5421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u-shaw-worldsolutio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6245225"/>
            <a:ext cx="17319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781844" y="5377656"/>
            <a:ext cx="16700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700" b="0"/>
              <a:t>08C022009B</a:t>
            </a:r>
          </a:p>
        </p:txBody>
      </p:sp>
      <p:pic>
        <p:nvPicPr>
          <p:cNvPr id="6" name="Picture 8" descr="ou-shawgrp"/>
          <p:cNvPicPr>
            <a:picLocks noChangeAspect="1" noChangeArrowheads="1"/>
          </p:cNvPicPr>
          <p:nvPr/>
        </p:nvPicPr>
        <p:blipFill>
          <a:blip r:embed="rId4" cstate="email">
            <a:lum bright="-30000"/>
          </a:blip>
          <a:srcRect/>
          <a:stretch>
            <a:fillRect/>
          </a:stretch>
        </p:blipFill>
        <p:spPr bwMode="auto">
          <a:xfrm>
            <a:off x="4154488" y="6761163"/>
            <a:ext cx="814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609600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F4E4-7525-4EC2-8DBE-DC69AFF0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3FBC-7A81-410E-8852-CED4D8FEA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51304-9FCC-4BAA-AB3F-0D566A0C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35B2-5971-458B-9439-FA2A142D3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8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86200"/>
            <a:ext cx="4038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4038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60F4-64C8-4ECF-8AC9-545B6D5A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0738-E6D5-412F-8531-D0527F0EA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6148-5DCE-41BD-9624-AC1C7A3FD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6CAB-59ED-49B4-98D1-62B4ADB08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7FB5-BEC6-4539-9558-BC2E19B9D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04AC-5507-4CB2-9E75-4B1BA8B9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5F43-C7CA-481F-82A3-41C5AA9EF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5919-B85F-4CA5-A7B2-D8AC0718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72D6-A758-4EF5-AE73-3070A7AC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8288" y="6415088"/>
            <a:ext cx="3333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 b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D2E9EB59-912E-44BE-B0AA-68AE5290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 descr="ou-shaw-worldsolutions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92950" y="6245225"/>
            <a:ext cx="17319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-5400000">
            <a:off x="-781844" y="5377656"/>
            <a:ext cx="16700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700" b="0"/>
              <a:t>08C022009B</a:t>
            </a:r>
          </a:p>
        </p:txBody>
      </p:sp>
      <p:pic>
        <p:nvPicPr>
          <p:cNvPr id="1031" name="Picture 8" descr="ou-shawgrp"/>
          <p:cNvPicPr>
            <a:picLocks noChangeAspect="1" noChangeArrowheads="1"/>
          </p:cNvPicPr>
          <p:nvPr/>
        </p:nvPicPr>
        <p:blipFill>
          <a:blip r:embed="rId17" cstate="email">
            <a:lum bright="-30000"/>
          </a:blip>
          <a:srcRect/>
          <a:stretch>
            <a:fillRect/>
          </a:stretch>
        </p:blipFill>
        <p:spPr bwMode="auto">
          <a:xfrm>
            <a:off x="4154488" y="6761163"/>
            <a:ext cx="814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 rot="-5400000">
            <a:off x="-781844" y="5377656"/>
            <a:ext cx="16700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700" b="0"/>
              <a:t>08C022009B</a:t>
            </a:r>
          </a:p>
        </p:txBody>
      </p:sp>
      <p:pic>
        <p:nvPicPr>
          <p:cNvPr id="2051" name="Picture 4" descr="ou-shawgrp"/>
          <p:cNvPicPr>
            <a:picLocks noChangeAspect="1" noChangeArrowheads="1"/>
          </p:cNvPicPr>
          <p:nvPr/>
        </p:nvPicPr>
        <p:blipFill>
          <a:blip r:embed="rId14" cstate="email">
            <a:lum bright="-30000"/>
          </a:blip>
          <a:srcRect/>
          <a:stretch>
            <a:fillRect/>
          </a:stretch>
        </p:blipFill>
        <p:spPr bwMode="auto">
          <a:xfrm>
            <a:off x="4002088" y="6570663"/>
            <a:ext cx="112236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rry.Howey@LA.GOV" TargetMode="External"/><Relationship Id="rId2" Type="http://schemas.openxmlformats.org/officeDocument/2006/relationships/hyperlink" Target="http://dnr.louisiana.gov/c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18DCD7-9CE6-4982-ADF6-1C08FBE4AC6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Status Report on the Re-evaluation of the Louisiana Coastal Zone Boundary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i="1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Dr. John Day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December 9, 2009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pic>
        <p:nvPicPr>
          <p:cNvPr id="4101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dnrcoast_lg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381000"/>
            <a:ext cx="1636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Watershed that Touches the Coast</a:t>
            </a:r>
          </a:p>
        </p:txBody>
      </p:sp>
      <p:sp>
        <p:nvSpPr>
          <p:cNvPr id="13315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828800"/>
            <a:ext cx="2438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	Activities within these watersheds can have a direct impact on coastal waters</a:t>
            </a:r>
          </a:p>
          <a:p>
            <a:endParaRPr lang="en-US" sz="2800" smtClean="0"/>
          </a:p>
        </p:txBody>
      </p:sp>
      <p:pic>
        <p:nvPicPr>
          <p:cNvPr id="13316" name="Picture 1029" descr="Watershed Basins_HUC Boundar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524000"/>
            <a:ext cx="5981700" cy="3987800"/>
          </a:xfrm>
          <a:noFill/>
        </p:spPr>
      </p:pic>
      <p:pic>
        <p:nvPicPr>
          <p:cNvPr id="13317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06AEB7-B390-4BD2-922B-488A4CBBD1D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Area of Inundation per Hydrologic Modeling (e.g., MOMS, ADCIRC)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0" y="1676400"/>
            <a:ext cx="3048000" cy="4267200"/>
          </a:xfrm>
        </p:spPr>
        <p:txBody>
          <a:bodyPr/>
          <a:lstStyle/>
          <a:p>
            <a:r>
              <a:rPr lang="en-US" sz="2800" smtClean="0"/>
              <a:t>Worst case scenario of storm surge</a:t>
            </a:r>
          </a:p>
          <a:p>
            <a:r>
              <a:rPr lang="en-US" sz="2800" smtClean="0"/>
              <a:t>Will encompass areas subject to coastal processes in extreme events</a:t>
            </a:r>
          </a:p>
        </p:txBody>
      </p:sp>
      <p:pic>
        <p:nvPicPr>
          <p:cNvPr id="14341" name="Picture 6" descr="comit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Southwest Louisiana Stud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14662A-4226-4027-B674-C095F251E4CC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5364" name="Picture 3" descr="CAT5_sel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89916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Historical Global Sea Level Rise</a:t>
            </a:r>
            <a:br>
              <a:rPr lang="en-US" dirty="0" smtClean="0"/>
            </a:br>
            <a:r>
              <a:rPr lang="en-US" sz="2800" dirty="0" smtClean="0"/>
              <a:t>Additional 3 ft by 2100</a:t>
            </a:r>
          </a:p>
        </p:txBody>
      </p:sp>
      <p:pic>
        <p:nvPicPr>
          <p:cNvPr id="16387" name="Picture 1029" descr="sea level ri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24000"/>
            <a:ext cx="6875463" cy="4267200"/>
          </a:xfrm>
        </p:spPr>
      </p:pic>
      <p:pic>
        <p:nvPicPr>
          <p:cNvPr id="16388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Area Vulnerable to Sea Level Rise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752600"/>
            <a:ext cx="2971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3 ft expected sea level rise over next century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Area below 5 ft may become wetland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What’s 8 ft now will be 5 ft by end of century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17412" name="Picture 5" descr="Elev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905000"/>
            <a:ext cx="5181600" cy="3454400"/>
          </a:xfrm>
          <a:noFill/>
        </p:spPr>
      </p:pic>
      <p:pic>
        <p:nvPicPr>
          <p:cNvPr id="17413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Chenier Plain</a:t>
            </a:r>
            <a:endParaRPr lang="en-US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1B6B56-F316-4B5F-A038-0473BE64E13E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6" name="Picture 3" descr="chenier_eleva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295400"/>
            <a:ext cx="6359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Bayou Lafourche</a:t>
            </a:r>
            <a:endParaRPr lang="en-US" dirty="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08D6E5-96BE-4B46-BA61-74549DDA0D5E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9460" name="Picture 3" descr="houma_eleva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295400"/>
            <a:ext cx="6361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 Shore</a:t>
            </a:r>
            <a:endParaRPr lang="en-US" dirty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B586B9-EA71-4C91-BCCF-2113A55A3B40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0484" name="Picture 3" descr="northshore_eleva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295400"/>
            <a:ext cx="6361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Political boundaries (e.g., parish boundary)</a:t>
            </a:r>
          </a:p>
          <a:p>
            <a:r>
              <a:rPr lang="en-US" smtClean="0"/>
              <a:t>Geographic boundaries (e.g., road)</a:t>
            </a:r>
          </a:p>
          <a:p>
            <a:r>
              <a:rPr lang="en-US" smtClean="0"/>
              <a:t>Watershed boundaries (12-digit watershed code per NRCS)</a:t>
            </a:r>
          </a:p>
          <a:p>
            <a:r>
              <a:rPr lang="en-US" smtClean="0"/>
              <a:t>Socioeconomic factors</a:t>
            </a:r>
          </a:p>
          <a:p>
            <a:pPr lvl="1"/>
            <a:r>
              <a:rPr lang="en-US" smtClean="0"/>
              <a:t>Energy and infrastructure, marine commerce, coastal recreation, cultural factors, etc.</a:t>
            </a:r>
          </a:p>
          <a:p>
            <a:endParaRPr lang="en-US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Adjustment of CZB</a:t>
            </a:r>
          </a:p>
        </p:txBody>
      </p:sp>
      <p:pic>
        <p:nvPicPr>
          <p:cNvPr id="21508" name="Picture 6" descr="comit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  <a:hlinkClick r:id="rId2"/>
              </a:rPr>
              <a:t>http://dnr.louisiana.gov/crm/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Dr. Terry Howey</a:t>
            </a:r>
          </a:p>
          <a:p>
            <a:pPr algn="ctr">
              <a:buFontTx/>
              <a:buNone/>
            </a:pPr>
            <a:r>
              <a:rPr lang="en-US" dirty="0" smtClean="0"/>
              <a:t> Coastal Resources Administrator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2060"/>
                </a:solidFill>
                <a:hlinkClick r:id="rId3"/>
              </a:rPr>
              <a:t>Terry.Howey@LA.GOV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22532" name="Picture 6" descr="comit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5BCD2A-F653-4F80-BFED-6FA39038CF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OVERVIEW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2672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2400" b="1" smtClean="0"/>
              <a:t>Technical and Analytical Support Services to the Office of Coastal Management for Re-evaluation of the Inland Boundary of the Louisiana Coastal Zone.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sz="2400" b="1" smtClean="0"/>
              <a:t>Task 1 – Data Acquisition and Background Review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sz="2400" b="1" smtClean="0"/>
              <a:t>Task 2 – Development of Methodology, Data Compilation and Analysis</a:t>
            </a:r>
          </a:p>
          <a:p>
            <a:pPr lvl="2" eaLnBrk="1" hangingPunct="1">
              <a:spcAft>
                <a:spcPct val="50000"/>
              </a:spcAft>
            </a:pPr>
            <a:r>
              <a:rPr lang="en-US" sz="2000" b="1" smtClean="0"/>
              <a:t>Stakeholder input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sz="2400" b="1" smtClean="0"/>
              <a:t>Task 3 – Data Interpretation and Report Preparation</a:t>
            </a:r>
          </a:p>
        </p:txBody>
      </p:sp>
      <p:pic>
        <p:nvPicPr>
          <p:cNvPr id="5125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 smtClean="0"/>
              <a:t>1975 Boundary Criteria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800" smtClean="0"/>
              <a:t>Regional Topographic Correlative Criteria</a:t>
            </a:r>
          </a:p>
          <a:p>
            <a:pPr lvl="1"/>
            <a:r>
              <a:rPr lang="en-US" sz="2000" smtClean="0"/>
              <a:t>Geology = Pleistocene/Recent contact</a:t>
            </a:r>
          </a:p>
          <a:p>
            <a:pPr lvl="1"/>
            <a:r>
              <a:rPr lang="en-US" sz="2000" smtClean="0"/>
              <a:t>Elevation = 5 and 25-ft contours</a:t>
            </a:r>
          </a:p>
          <a:p>
            <a:pPr lvl="1"/>
            <a:r>
              <a:rPr lang="en-US" sz="2000" smtClean="0"/>
              <a:t>Soils = hydric/non-hydric boundary</a:t>
            </a:r>
          </a:p>
          <a:p>
            <a:pPr lvl="1"/>
            <a:r>
              <a:rPr lang="en-US" sz="2000" smtClean="0"/>
              <a:t>Vegetation boundary = wetland/non-wetland</a:t>
            </a:r>
          </a:p>
          <a:p>
            <a:pPr lvl="1"/>
            <a:r>
              <a:rPr lang="en-US" sz="2000" smtClean="0"/>
              <a:t>One hundred year flood and tidal inundation level</a:t>
            </a:r>
          </a:p>
          <a:p>
            <a:r>
              <a:rPr lang="en-US" sz="2800" smtClean="0"/>
              <a:t>Point Location Correlative Criteria</a:t>
            </a:r>
          </a:p>
          <a:p>
            <a:pPr lvl="1"/>
            <a:r>
              <a:rPr lang="en-US" sz="2000" smtClean="0"/>
              <a:t>Salinity = inland intrusion</a:t>
            </a:r>
          </a:p>
          <a:p>
            <a:pPr lvl="1"/>
            <a:r>
              <a:rPr lang="en-US" sz="2000" smtClean="0"/>
              <a:t>Range or inland occurrence of brackish water clam, blue crab, fish (e.g., Striped mullet), birds (migrating waterfowl), mammals (e.g., Eastern mole), reptiles (e.g., Fence lizard)</a:t>
            </a:r>
          </a:p>
        </p:txBody>
      </p:sp>
      <p:pic>
        <p:nvPicPr>
          <p:cNvPr id="6148" name="Picture 6" descr="comit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3DA3E5-54F5-43E4-9DC0-1B931490F72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 smtClean="0"/>
              <a:t>2009 Boundary Criteria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mtClean="0"/>
              <a:t>Vegetation </a:t>
            </a:r>
          </a:p>
          <a:p>
            <a:r>
              <a:rPr lang="en-US" smtClean="0"/>
              <a:t>Current elevation</a:t>
            </a:r>
          </a:p>
          <a:p>
            <a:r>
              <a:rPr lang="en-US" smtClean="0"/>
              <a:t>Predicted subsidence/sea level rise</a:t>
            </a:r>
          </a:p>
          <a:p>
            <a:r>
              <a:rPr lang="en-US" smtClean="0"/>
              <a:t>Inundation - storm surge</a:t>
            </a:r>
          </a:p>
          <a:p>
            <a:r>
              <a:rPr lang="en-US" smtClean="0"/>
              <a:t>Watershed boundaries</a:t>
            </a:r>
          </a:p>
          <a:p>
            <a:r>
              <a:rPr lang="en-US" smtClean="0"/>
              <a:t>Boundaries of existing coastal programs</a:t>
            </a:r>
          </a:p>
          <a:p>
            <a:endParaRPr lang="en-US" sz="2400" smtClean="0"/>
          </a:p>
        </p:txBody>
      </p:sp>
      <p:pic>
        <p:nvPicPr>
          <p:cNvPr id="7172" name="Picture 6" descr="comit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F2E1AC-6FC5-4280-BCF3-57E89B5EC2E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7DE83F-1EFF-4586-91D3-DE97B1F7CBC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Methodology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 updated inland Coastal Zone Boundary should encompass: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all areas subject to coastal processes;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all uses which have the potential to impact coastal waters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degree of management needed will vary by location and use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Therefore, a tiered approach is proposed, with each tier defined by science based parameters and criteria to determine regulatory and non-regulatory policies and management scenarios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</p:txBody>
      </p:sp>
      <p:pic>
        <p:nvPicPr>
          <p:cNvPr id="8197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F701A-A322-4B28-90DB-9027C241CAE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Proposed Tiered Approach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40386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mtClean="0"/>
              <a:t>TIER 1:  Regulation by means of the Coastal Use Permitting Procedure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TIER 2: Regulatory oversight by means of the Consistency Determination Procedure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TIER 3: Non-regulatory management through incentive programs and planning initiatives</a:t>
            </a:r>
          </a:p>
        </p:txBody>
      </p:sp>
      <p:pic>
        <p:nvPicPr>
          <p:cNvPr id="9221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Tiering Criteria Based on Area and Use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smtClean="0"/>
              <a:t>Some of the factors that affect tiering criteria include</a:t>
            </a:r>
          </a:p>
          <a:p>
            <a:pPr lvl="1"/>
            <a:r>
              <a:rPr lang="en-US" smtClean="0"/>
              <a:t>Potential effect on coastal waters</a:t>
            </a:r>
          </a:p>
          <a:p>
            <a:pPr lvl="1"/>
            <a:r>
              <a:rPr lang="en-US" smtClean="0"/>
              <a:t>Nature of proposed land or water use</a:t>
            </a:r>
          </a:p>
          <a:p>
            <a:pPr lvl="1"/>
            <a:r>
              <a:rPr lang="en-US" smtClean="0"/>
              <a:t>Federally excluded lands (e.g., fastlands, federally-owned lands)</a:t>
            </a:r>
          </a:p>
          <a:p>
            <a:pPr lvl="1"/>
            <a:r>
              <a:rPr lang="en-US" smtClean="0"/>
              <a:t>Deepwater port, harbor, or terminal district</a:t>
            </a:r>
          </a:p>
          <a:p>
            <a:pPr lvl="1"/>
            <a:r>
              <a:rPr lang="en-US" smtClean="0"/>
              <a:t>Current land use</a:t>
            </a:r>
          </a:p>
          <a:p>
            <a:pPr lvl="1"/>
            <a:r>
              <a:rPr lang="en-US" smtClean="0"/>
              <a:t>Elevation (sea level rise, storm surge)</a:t>
            </a:r>
          </a:p>
        </p:txBody>
      </p:sp>
      <p:pic>
        <p:nvPicPr>
          <p:cNvPr id="10244" name="Picture 6" descr="comit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789613"/>
            <a:ext cx="923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Scientific Methodology</a:t>
            </a:r>
          </a:p>
        </p:txBody>
      </p:sp>
      <p:pic>
        <p:nvPicPr>
          <p:cNvPr id="11267" name="Picture 6" descr="comit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Content Placeholder 5" descr="Black Box_rev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70000" y="1219200"/>
            <a:ext cx="61976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F417A6-764B-462B-893A-CF70C8C7F6C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CZB Decision Matrix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State of LA?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Watershed that touches the coast?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Area of other LA coastal programs?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Area of inundation per MOMS/ADCIRC?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Affected by sea level rise (&lt;8 ft)?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Below the Pleistocene Terrace?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Intermediate, brackish, saline marsh?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Freshwater wetland in certain circumstances?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Contiguous to marsh in the current coastal 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Adjacent to water body with tidal influence</a:t>
            </a:r>
          </a:p>
        </p:txBody>
      </p:sp>
      <p:pic>
        <p:nvPicPr>
          <p:cNvPr id="12293" name="Picture 6" descr="com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923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000B74"/>
      </a:accent1>
      <a:accent2>
        <a:srgbClr val="F8981D"/>
      </a:accent2>
      <a:accent3>
        <a:srgbClr val="FFFFFF"/>
      </a:accent3>
      <a:accent4>
        <a:srgbClr val="DADADA"/>
      </a:accent4>
      <a:accent5>
        <a:srgbClr val="AAAABC"/>
      </a:accent5>
      <a:accent6>
        <a:srgbClr val="E18919"/>
      </a:accent6>
      <a:hlink>
        <a:srgbClr val="EE4623"/>
      </a:hlink>
      <a:folHlink>
        <a:srgbClr val="3968AA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000B74"/>
        </a:accent1>
        <a:accent2>
          <a:srgbClr val="F8981D"/>
        </a:accent2>
        <a:accent3>
          <a:srgbClr val="FFFFFF"/>
        </a:accent3>
        <a:accent4>
          <a:srgbClr val="DADADA"/>
        </a:accent4>
        <a:accent5>
          <a:srgbClr val="AAAABC"/>
        </a:accent5>
        <a:accent6>
          <a:srgbClr val="E18919"/>
        </a:accent6>
        <a:hlink>
          <a:srgbClr val="EE4623"/>
        </a:hlink>
        <a:folHlink>
          <a:srgbClr val="3968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000B74"/>
      </a:accent1>
      <a:accent2>
        <a:srgbClr val="F8981D"/>
      </a:accent2>
      <a:accent3>
        <a:srgbClr val="FFFFFF"/>
      </a:accent3>
      <a:accent4>
        <a:srgbClr val="DADADA"/>
      </a:accent4>
      <a:accent5>
        <a:srgbClr val="AAAABC"/>
      </a:accent5>
      <a:accent6>
        <a:srgbClr val="E18919"/>
      </a:accent6>
      <a:hlink>
        <a:srgbClr val="EE4623"/>
      </a:hlink>
      <a:folHlink>
        <a:srgbClr val="3968A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000B74"/>
        </a:accent1>
        <a:accent2>
          <a:srgbClr val="F8981D"/>
        </a:accent2>
        <a:accent3>
          <a:srgbClr val="FFFFFF"/>
        </a:accent3>
        <a:accent4>
          <a:srgbClr val="DADADA"/>
        </a:accent4>
        <a:accent5>
          <a:srgbClr val="AAAABC"/>
        </a:accent5>
        <a:accent6>
          <a:srgbClr val="E18919"/>
        </a:accent6>
        <a:hlink>
          <a:srgbClr val="EE4623"/>
        </a:hlink>
        <a:folHlink>
          <a:srgbClr val="3968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561</Words>
  <Application>Microsoft Office PowerPoint</Application>
  <PresentationFormat>On-screen Show (4:3)</PresentationFormat>
  <Paragraphs>106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2_Custom Design</vt:lpstr>
      <vt:lpstr>Custom Design</vt:lpstr>
      <vt:lpstr>Status Report on the Re-evaluation of the Louisiana Coastal Zone Boundary</vt:lpstr>
      <vt:lpstr>PROJECT OVERVIEW</vt:lpstr>
      <vt:lpstr>1975 Boundary Criteria</vt:lpstr>
      <vt:lpstr>2009 Boundary Criteria</vt:lpstr>
      <vt:lpstr>Methodology  </vt:lpstr>
      <vt:lpstr>Proposed Tiered Approach</vt:lpstr>
      <vt:lpstr>Tiering Criteria Based on Area and Use</vt:lpstr>
      <vt:lpstr>Scientific Methodology</vt:lpstr>
      <vt:lpstr>CZB Decision Matrix</vt:lpstr>
      <vt:lpstr>Watershed that Touches the Coast</vt:lpstr>
      <vt:lpstr>Area of Inundation per Hydrologic Modeling (e.g., MOMS, ADCIRC)</vt:lpstr>
      <vt:lpstr>Slide 12</vt:lpstr>
      <vt:lpstr>Historical Global Sea Level Rise Additional 3 ft by 2100</vt:lpstr>
      <vt:lpstr>Area Vulnerable to Sea Level Rise</vt:lpstr>
      <vt:lpstr>Chenier Plain</vt:lpstr>
      <vt:lpstr>Bayou Lafourche</vt:lpstr>
      <vt:lpstr>North Shore</vt:lpstr>
      <vt:lpstr>Adjustment of CZB</vt:lpstr>
      <vt:lpstr>Questions?</vt:lpstr>
    </vt:vector>
  </TitlesOfParts>
  <Company>The Shaw Group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Licensed User</dc:creator>
  <cp:lastModifiedBy>jasong</cp:lastModifiedBy>
  <cp:revision>90</cp:revision>
  <dcterms:created xsi:type="dcterms:W3CDTF">2007-05-03T18:49:11Z</dcterms:created>
  <dcterms:modified xsi:type="dcterms:W3CDTF">2009-12-16T17:22:13Z</dcterms:modified>
</cp:coreProperties>
</file>