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82" r:id="rId3"/>
    <p:sldId id="266" r:id="rId4"/>
    <p:sldId id="259" r:id="rId5"/>
    <p:sldId id="260" r:id="rId6"/>
    <p:sldId id="262" r:id="rId7"/>
    <p:sldId id="269" r:id="rId8"/>
    <p:sldId id="263" r:id="rId9"/>
    <p:sldId id="280" r:id="rId10"/>
    <p:sldId id="261" r:id="rId11"/>
    <p:sldId id="267" r:id="rId12"/>
    <p:sldId id="271" r:id="rId13"/>
    <p:sldId id="275" r:id="rId14"/>
    <p:sldId id="276" r:id="rId15"/>
    <p:sldId id="281" r:id="rId16"/>
    <p:sldId id="273" r:id="rId17"/>
    <p:sldId id="277" r:id="rId18"/>
    <p:sldId id="279" r:id="rId1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W%20Workbook%20022312%20F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5533285612026"/>
          <c:y val="8.9651395204380938E-2"/>
          <c:w val="0.62971963731806246"/>
          <c:h val="0.82069720959123815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3.2007575757575756E-3"/>
                  <c:y val="-9.8217832712300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787878787878788E-3"/>
                  <c:y val="5.57420941787251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1383023144834168E-2"/>
                  <c:y val="-9.089060941507378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Other Surface Water
&lt;0.5%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'[WW Workbook 022312 FS.xls]Sheet 1'!$D$4622:$I$4622</c:f>
              <c:strCache>
                <c:ptCount val="6"/>
                <c:pt idx="0">
                  <c:v>Rig Supply Ground Water</c:v>
                </c:pt>
                <c:pt idx="1">
                  <c:v>Frac Supply Ground Water</c:v>
                </c:pt>
                <c:pt idx="2">
                  <c:v>Other Ground Water</c:v>
                </c:pt>
                <c:pt idx="3">
                  <c:v>Rig Supply Surface Water</c:v>
                </c:pt>
                <c:pt idx="4">
                  <c:v>Frac Supply Surface Water</c:v>
                </c:pt>
                <c:pt idx="5">
                  <c:v>Other Surface Water</c:v>
                </c:pt>
              </c:strCache>
            </c:strRef>
          </c:cat>
          <c:val>
            <c:numRef>
              <c:f>'[WW Workbook 022312 FS.xls]Sheet 1'!$D$4623:$I$4623</c:f>
              <c:numCache>
                <c:formatCode>General</c:formatCode>
                <c:ptCount val="6"/>
                <c:pt idx="0">
                  <c:v>879649632</c:v>
                </c:pt>
                <c:pt idx="1">
                  <c:v>1230712693</c:v>
                </c:pt>
                <c:pt idx="2">
                  <c:v>155545829</c:v>
                </c:pt>
                <c:pt idx="3">
                  <c:v>157839504</c:v>
                </c:pt>
                <c:pt idx="4">
                  <c:v>8223152516</c:v>
                </c:pt>
                <c:pt idx="5">
                  <c:v>39007638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57F0046-3E30-4801-937F-202725B9C079}" type="datetimeFigureOut">
              <a:rPr lang="en-US" smtClean="0"/>
              <a:t>4/10/2012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EEC689F-BC2D-403F-8EE2-D437941E5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8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xfrm>
            <a:off x="926445" y="4375501"/>
            <a:ext cx="183719" cy="2771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lbertus Extra Bold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579325" y="8946239"/>
            <a:ext cx="354876" cy="2771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88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1pPr>
            <a:lvl2pPr marL="735983" indent="-283070" defTabSz="913688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2pPr>
            <a:lvl3pPr marL="1132281" indent="-226456" defTabSz="913688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3pPr>
            <a:lvl4pPr marL="1585194" indent="-226456" defTabSz="913688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4pPr>
            <a:lvl5pPr marL="2038107" indent="-226456" defTabSz="913688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5pPr>
            <a:lvl6pPr marL="2491019" indent="-226456" defTabSz="913688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6pPr>
            <a:lvl7pPr marL="2943931" indent="-226456" defTabSz="913688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7pPr>
            <a:lvl8pPr marL="3396844" indent="-226456" defTabSz="913688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8pPr>
            <a:lvl9pPr marL="3849757" indent="-226456" defTabSz="913688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6B15E2C3-C084-46A0-80AF-72C8E036AE39}" type="slidenum">
              <a:rPr lang="en-US" sz="1200" b="0" baseline="0">
                <a:solidFill>
                  <a:srgbClr val="000000"/>
                </a:solidFill>
              </a:rPr>
              <a:pPr/>
              <a:t>1</a:t>
            </a:fld>
            <a:endParaRPr lang="en-US" sz="1200" b="0" baseline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665689" y="8947814"/>
            <a:ext cx="268512" cy="275535"/>
          </a:xfrm>
        </p:spPr>
        <p:txBody>
          <a:bodyPr/>
          <a:lstStyle/>
          <a:p>
            <a:pPr>
              <a:defRPr/>
            </a:pPr>
            <a:fld id="{4E164628-64EC-4B05-8827-CC0AA090E86F}" type="slidenum">
              <a:rPr lang="en-US">
                <a:solidFill>
                  <a:prstClr val="black"/>
                </a:solidFill>
                <a:latin typeface="Arial" charset="0"/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E09C-6853-4CE6-9B45-D8D0C49164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3F07-A7E9-4B63-BEFF-5651BBDEA0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727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657D-138B-457A-88B3-216613902AF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B53D-1760-4D29-813B-912DF3F01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456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A87C-4FBB-47F0-946C-FB3310179D2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179D-F35F-43A4-99E0-FB1AEA955E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648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9F4B-67E7-4B15-A422-35709929F5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5D96-8556-4C1F-8302-3F14343D15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49759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6223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04900" y="19685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A5A5-61A6-489D-A0CE-FD01DB21A2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9B2E-440B-4A52-9E0B-A3EB0950F7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9206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5700" y="6223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4900" y="19685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9685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04900" y="410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7300" y="410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C7EF-9EED-45F2-9D55-9198E5BD8C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B1CF-FDC8-4B45-AE07-367ED6D1C7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9664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5/3/2010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A86D-D024-420D-BDDC-84EED0C7CB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7276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3CE3-81D2-42AA-B63A-467065D701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13D8-D1F2-43BB-865E-DCE34D04CF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3873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8749-AAE1-4361-B85D-76D38F39E5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B3F8-41DE-4BC5-AFFC-DB6943A906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012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1512-CF7A-4913-886B-F2DA271A318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E063-F3DF-4478-8345-15F61881F9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433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24AC-CB83-4D6E-95A2-543D9842F1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4EC4-2C16-41BB-A64A-B7A3B7CD72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8375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FA4E-EA56-45D7-B45F-F8BB93FF956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2CFE-E2B4-40ED-8730-BBE57DAC95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59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08B9-EF6E-4CD2-AF46-0B11C03D3BD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AEE6-2660-4DC9-9031-15EE32122F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9721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CCB4-FC40-47CA-B2CC-E598ED67E7B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7A9E-8F89-43FE-A124-B11A624E0B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6960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200" t="-200" r="-200" b="-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74D13-8512-4051-AFBE-76D58970DCE3}" type="datetime1">
              <a:rPr lang="en-US" b="1" baseline="3000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4/10/2012</a:t>
            </a:fld>
            <a:endParaRPr lang="en-US" b="1" baseline="3000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baseline="3000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7713D-8B16-4200-99A4-DFC392DB03FF}" type="slidenum">
              <a:rPr lang="en-US" b="1" baseline="3000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baseline="3000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9" name="Slide Number Placeholder 5"/>
          <p:cNvSpPr txBox="1">
            <a:spLocks noGrp="1"/>
          </p:cNvSpPr>
          <p:nvPr/>
        </p:nvSpPr>
        <p:spPr bwMode="auto">
          <a:xfrm>
            <a:off x="6553200" y="6629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A35866-C170-4113-B707-7922A297A278}" type="slidenum">
              <a:rPr lang="en-US" sz="1400">
                <a:solidFill>
                  <a:srgbClr val="FFFFFF"/>
                </a:solidFill>
                <a:latin typeface="Albertus Extra Bol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FFFFFF"/>
              </a:solidFill>
              <a:latin typeface="Albertus Extra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Hydraulic Fracturing Regulatory Processes in Louisiana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James H. Welsh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Commissioner of Conservation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210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 Permits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work permit application (Form DM-4R) must be approved prior to conducting fracturing operations.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Process allows for OC inspection of operations.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39" y="1600200"/>
            <a:ext cx="3333521" cy="4525963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52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Well Construction Requirements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Use of multiple cemented casing strings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Minimum setting depth to protect USDW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Post-installation pressure testing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74" y="1981200"/>
            <a:ext cx="4223014" cy="34290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0588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Waste Management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E&amp;P Waste regulations ensure proper disposal to minimize environmental impacts of resource development.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Manifest and reporting systems ensure transparency and accountability.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Waste Management options include: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Onsite </a:t>
            </a:r>
            <a:r>
              <a:rPr lang="en-US" sz="2000" dirty="0" smtClean="0">
                <a:solidFill>
                  <a:srgbClr val="FFFF00"/>
                </a:solidFill>
              </a:rPr>
              <a:t>disposal</a:t>
            </a:r>
            <a:endParaRPr lang="en-US" sz="2000" dirty="0">
              <a:solidFill>
                <a:srgbClr val="FFFF00"/>
              </a:solidFill>
            </a:endParaRP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Well injection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Commercial disposal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Recycling in limited cases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FB7F-94E4-430E-A24A-4E04E8FAC5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783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05483-7128-4C43-B12A-17D8CF5003B4}" type="slidenum">
              <a:rPr lang="en-US">
                <a:latin typeface="Albertus Extra Bold"/>
              </a:rPr>
              <a:pPr>
                <a:defRPr/>
              </a:pPr>
              <a:t>13</a:t>
            </a:fld>
            <a:endParaRPr lang="en-US" dirty="0">
              <a:latin typeface="Albertus Extra Bold"/>
            </a:endParaRPr>
          </a:p>
        </p:txBody>
      </p:sp>
      <p:pic>
        <p:nvPicPr>
          <p:cNvPr id="47107" name="Picture 6" descr="rigcountmap_021210_v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650" y="833438"/>
            <a:ext cx="7616825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06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Fracturing Fluid Disclosure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Types </a:t>
            </a:r>
            <a:r>
              <a:rPr lang="en-US" sz="2000" dirty="0">
                <a:solidFill>
                  <a:srgbClr val="FFFF00"/>
                </a:solidFill>
              </a:rPr>
              <a:t>and volumes (in gal.) of hydraulic fracturing </a:t>
            </a:r>
            <a:r>
              <a:rPr lang="en-US" sz="2000" dirty="0" smtClean="0">
                <a:solidFill>
                  <a:srgbClr val="FFFF00"/>
                </a:solidFill>
              </a:rPr>
              <a:t>fluid</a:t>
            </a:r>
            <a:endParaRPr lang="en-US" sz="2000" dirty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List of </a:t>
            </a:r>
            <a:r>
              <a:rPr lang="en-US" sz="2000" dirty="0">
                <a:solidFill>
                  <a:srgbClr val="FFFF00"/>
                </a:solidFill>
              </a:rPr>
              <a:t>additives used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List </a:t>
            </a:r>
            <a:r>
              <a:rPr lang="en-US" sz="2000" dirty="0">
                <a:solidFill>
                  <a:srgbClr val="FFFF00"/>
                </a:solidFill>
              </a:rPr>
              <a:t>of chemical </a:t>
            </a:r>
            <a:r>
              <a:rPr lang="en-US" sz="2000" dirty="0" smtClean="0">
                <a:solidFill>
                  <a:srgbClr val="FFFF00"/>
                </a:solidFill>
              </a:rPr>
              <a:t>ingredients subject to requirements </a:t>
            </a:r>
            <a:r>
              <a:rPr lang="en-US" sz="2000" dirty="0">
                <a:solidFill>
                  <a:srgbClr val="FFFF00"/>
                </a:solidFill>
              </a:rPr>
              <a:t>of 29 CFR 1910.1200(g)(</a:t>
            </a:r>
            <a:r>
              <a:rPr lang="en-US" sz="2000" dirty="0" smtClean="0">
                <a:solidFill>
                  <a:srgbClr val="FFFF00"/>
                </a:solidFill>
              </a:rPr>
              <a:t>2)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Maximum </a:t>
            </a:r>
            <a:r>
              <a:rPr lang="en-US" sz="2000" dirty="0">
                <a:solidFill>
                  <a:srgbClr val="FFFF00"/>
                </a:solidFill>
              </a:rPr>
              <a:t>ingredient concentration within the </a:t>
            </a:r>
            <a:r>
              <a:rPr lang="en-US" sz="2000" dirty="0" smtClean="0">
                <a:solidFill>
                  <a:srgbClr val="FFFF00"/>
                </a:solidFill>
              </a:rPr>
              <a:t>additive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Ingredients and concentrations of proprietary chemicals are not required.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Required information may be reported to Frac Focus website.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38600" cy="3073847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73230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-3048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 Fracturing Fluid Disclosure Requirements by State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133600"/>
            <a:ext cx="8601515" cy="26670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8894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Inspection &amp; Rule Enforcement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6A3A-9476-472A-A626-FA2FB501739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33261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P</a:t>
            </a:r>
            <a:r>
              <a:rPr lang="en-US" sz="2800" dirty="0" smtClean="0">
                <a:solidFill>
                  <a:srgbClr val="FFFF00"/>
                </a:solidFill>
              </a:rPr>
              <a:t>eriodic visual inspections of wells are conducted during all phases of development </a:t>
            </a: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Regulatory violations result in the issuance of Compliance Orders to the responsible party requiring corrective actions.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Possible enforcement actions include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Levy of Civil Penalties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Suspension of authority to sell oil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</a:rPr>
              <a:t>W</a:t>
            </a:r>
            <a:r>
              <a:rPr lang="en-US" sz="2400" dirty="0" smtClean="0">
                <a:solidFill>
                  <a:srgbClr val="FFFF00"/>
                </a:solidFill>
              </a:rPr>
              <a:t>ithholding permits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“Orphaning” Declaration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46045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43000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STRONGER, Inc. is </a:t>
            </a:r>
            <a:r>
              <a:rPr lang="en-US" sz="2000" dirty="0">
                <a:solidFill>
                  <a:srgbClr val="FFFF00"/>
                </a:solidFill>
              </a:rPr>
              <a:t>a nonprofit multi-stakeholder organization </a:t>
            </a:r>
            <a:r>
              <a:rPr lang="en-US" sz="2000" dirty="0" smtClean="0">
                <a:solidFill>
                  <a:srgbClr val="FFFF00"/>
                </a:solidFill>
              </a:rPr>
              <a:t>which measures state </a:t>
            </a:r>
            <a:r>
              <a:rPr lang="en-US" sz="2000" dirty="0">
                <a:solidFill>
                  <a:srgbClr val="FFFF00"/>
                </a:solidFill>
              </a:rPr>
              <a:t>oil and gas waste management programs against a set of Guidelines developed and agreed to by all the participating parties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A Louisiana Review focusing on hydraulic fracturing regulatory practices was conducted in November 2010; Findings were issued in March 2011.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Positive Assessments of Louisiana’s Regulatory Framework: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Proactive conservation of groundwater resource use.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Waste water recycling program.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Public outreach and education.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Waste disposal regulations.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Areas for Improvement: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Updated Casing and Cementing Requirements</a:t>
            </a:r>
            <a:r>
              <a:rPr lang="en-US" sz="1800" dirty="0" smtClean="0">
                <a:solidFill>
                  <a:srgbClr val="FFFF00"/>
                </a:solidFill>
              </a:rPr>
              <a:t>. (IN PROGRESS)</a:t>
            </a:r>
            <a:endParaRPr lang="en-US" sz="1800" dirty="0">
              <a:solidFill>
                <a:srgbClr val="FFFF00"/>
              </a:solidFill>
            </a:endParaRP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More systematic training of Inspectors</a:t>
            </a:r>
            <a:r>
              <a:rPr lang="en-US" sz="1800" dirty="0" smtClean="0">
                <a:solidFill>
                  <a:srgbClr val="FFFF00"/>
                </a:solidFill>
              </a:rPr>
              <a:t>.  (IN PROGRESS)</a:t>
            </a:r>
            <a:endParaRPr lang="en-US" sz="1800" dirty="0">
              <a:solidFill>
                <a:srgbClr val="FFFF00"/>
              </a:solidFill>
            </a:endParaRP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Require the reporting of hydraulic fracturing information including component constituents of frac fluid</a:t>
            </a:r>
            <a:r>
              <a:rPr lang="en-US" sz="1800" dirty="0" smtClean="0">
                <a:solidFill>
                  <a:srgbClr val="FFFF00"/>
                </a:solidFill>
              </a:rPr>
              <a:t>.  (COMPLETED)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4EC4-2C16-41BB-A64A-B7A3B7CD72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STRONGER Review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2056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Potential Future Rule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6A3A-9476-472A-A626-FA2FB501739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33261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Frac Fluid Disclosure</a:t>
            </a:r>
            <a:endParaRPr lang="en-US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Disclosure requirements tied to “Right to Know” federal law instead of OSHA safety communication rules.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Casing and Cementing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Clear design </a:t>
            </a:r>
            <a:r>
              <a:rPr lang="en-US" sz="2400" dirty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rgbClr val="FFFF00"/>
                </a:solidFill>
              </a:rPr>
              <a:t>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Formation Integrity Tests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Cement evaluation following prolonged drilling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Liner seal testing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Cement top verification in limited circumstances 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897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62000" y="-2286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Areas of Current &amp; Potential Activity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9086" y="612123"/>
            <a:ext cx="7735792" cy="6245877"/>
            <a:chOff x="849086" y="612123"/>
            <a:chExt cx="7735792" cy="6245877"/>
          </a:xfrm>
        </p:grpSpPr>
        <p:pic>
          <p:nvPicPr>
            <p:cNvPr id="9" name="Picture 2" descr="C:\Users\davee\Desktop\tms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9086" y="853047"/>
              <a:ext cx="7735792" cy="6004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Freeform 9"/>
            <p:cNvSpPr/>
            <p:nvPr/>
          </p:nvSpPr>
          <p:spPr>
            <a:xfrm>
              <a:off x="2194783" y="3890868"/>
              <a:ext cx="5258299" cy="502702"/>
            </a:xfrm>
            <a:custGeom>
              <a:avLst/>
              <a:gdLst>
                <a:gd name="connsiteX0" fmla="*/ 0 w 5258299"/>
                <a:gd name="connsiteY0" fmla="*/ 0 h 502702"/>
                <a:gd name="connsiteX1" fmla="*/ 5258299 w 5258299"/>
                <a:gd name="connsiteY1" fmla="*/ 0 h 502702"/>
                <a:gd name="connsiteX2" fmla="*/ 5258299 w 5258299"/>
                <a:gd name="connsiteY2" fmla="*/ 502702 h 502702"/>
                <a:gd name="connsiteX3" fmla="*/ 0 w 5258299"/>
                <a:gd name="connsiteY3" fmla="*/ 502702 h 502702"/>
                <a:gd name="connsiteX4" fmla="*/ 0 w 5258299"/>
                <a:gd name="connsiteY4" fmla="*/ 0 h 50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8299" h="502702">
                  <a:moveTo>
                    <a:pt x="0" y="0"/>
                  </a:moveTo>
                  <a:lnTo>
                    <a:pt x="5258299" y="0"/>
                  </a:lnTo>
                  <a:lnTo>
                    <a:pt x="5258299" y="502702"/>
                  </a:lnTo>
                  <a:lnTo>
                    <a:pt x="0" y="50270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cap="all" baseline="30000" dirty="0">
                  <a:ln w="0"/>
                  <a:solidFill>
                    <a:srgbClr val="000000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charset="0"/>
                </a:rPr>
                <a:t>Tuscaloosa Marine Shale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09529" y="1856792"/>
              <a:ext cx="1752331" cy="7489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baseline="3000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</a:rPr>
                <a:t>Haynesville Shale</a:t>
              </a: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299462" y="612123"/>
              <a:ext cx="3644437" cy="905392"/>
            </a:xfrm>
            <a:custGeom>
              <a:avLst/>
              <a:gdLst>
                <a:gd name="connsiteX0" fmla="*/ 74087 w 3644437"/>
                <a:gd name="connsiteY0" fmla="*/ 302277 h 905392"/>
                <a:gd name="connsiteX1" fmla="*/ 229729 w 3644437"/>
                <a:gd name="connsiteY1" fmla="*/ 448192 h 905392"/>
                <a:gd name="connsiteX2" fmla="*/ 472921 w 3644437"/>
                <a:gd name="connsiteY2" fmla="*/ 555196 h 905392"/>
                <a:gd name="connsiteX3" fmla="*/ 891210 w 3644437"/>
                <a:gd name="connsiteY3" fmla="*/ 642745 h 905392"/>
                <a:gd name="connsiteX4" fmla="*/ 1290044 w 3644437"/>
                <a:gd name="connsiteY4" fmla="*/ 652473 h 905392"/>
                <a:gd name="connsiteX5" fmla="*/ 1805610 w 3644437"/>
                <a:gd name="connsiteY5" fmla="*/ 701111 h 905392"/>
                <a:gd name="connsiteX6" fmla="*/ 2311449 w 3644437"/>
                <a:gd name="connsiteY6" fmla="*/ 837298 h 905392"/>
                <a:gd name="connsiteX7" fmla="*/ 2758921 w 3644437"/>
                <a:gd name="connsiteY7" fmla="*/ 905392 h 905392"/>
                <a:gd name="connsiteX8" fmla="*/ 2758921 w 3644437"/>
                <a:gd name="connsiteY8" fmla="*/ 905392 h 905392"/>
                <a:gd name="connsiteX9" fmla="*/ 3478768 w 3644437"/>
                <a:gd name="connsiteY9" fmla="*/ 847026 h 905392"/>
                <a:gd name="connsiteX10" fmla="*/ 3644138 w 3644437"/>
                <a:gd name="connsiteY10" fmla="*/ 438464 h 905392"/>
                <a:gd name="connsiteX11" fmla="*/ 3459312 w 3644437"/>
                <a:gd name="connsiteY11" fmla="*/ 127179 h 905392"/>
                <a:gd name="connsiteX12" fmla="*/ 2865925 w 3644437"/>
                <a:gd name="connsiteY12" fmla="*/ 20175 h 905392"/>
                <a:gd name="connsiteX13" fmla="*/ 1309500 w 3644437"/>
                <a:gd name="connsiteY13" fmla="*/ 720 h 905392"/>
                <a:gd name="connsiteX14" fmla="*/ 229729 w 3644437"/>
                <a:gd name="connsiteY14" fmla="*/ 20175 h 905392"/>
                <a:gd name="connsiteX15" fmla="*/ 5993 w 3644437"/>
                <a:gd name="connsiteY15" fmla="*/ 156362 h 905392"/>
                <a:gd name="connsiteX16" fmla="*/ 74087 w 3644437"/>
                <a:gd name="connsiteY16" fmla="*/ 302277 h 90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44437" h="905392">
                  <a:moveTo>
                    <a:pt x="74087" y="302277"/>
                  </a:moveTo>
                  <a:cubicBezTo>
                    <a:pt x="111376" y="350915"/>
                    <a:pt x="163257" y="406039"/>
                    <a:pt x="229729" y="448192"/>
                  </a:cubicBezTo>
                  <a:cubicBezTo>
                    <a:pt x="296201" y="490345"/>
                    <a:pt x="362674" y="522771"/>
                    <a:pt x="472921" y="555196"/>
                  </a:cubicBezTo>
                  <a:cubicBezTo>
                    <a:pt x="583168" y="587622"/>
                    <a:pt x="755023" y="626532"/>
                    <a:pt x="891210" y="642745"/>
                  </a:cubicBezTo>
                  <a:cubicBezTo>
                    <a:pt x="1027397" y="658958"/>
                    <a:pt x="1137644" y="642745"/>
                    <a:pt x="1290044" y="652473"/>
                  </a:cubicBezTo>
                  <a:cubicBezTo>
                    <a:pt x="1442444" y="662201"/>
                    <a:pt x="1635376" y="670307"/>
                    <a:pt x="1805610" y="701111"/>
                  </a:cubicBezTo>
                  <a:cubicBezTo>
                    <a:pt x="1975844" y="731915"/>
                    <a:pt x="2152564" y="803251"/>
                    <a:pt x="2311449" y="837298"/>
                  </a:cubicBezTo>
                  <a:cubicBezTo>
                    <a:pt x="2470334" y="871345"/>
                    <a:pt x="2758921" y="905392"/>
                    <a:pt x="2758921" y="905392"/>
                  </a:cubicBezTo>
                  <a:lnTo>
                    <a:pt x="2758921" y="905392"/>
                  </a:lnTo>
                  <a:cubicBezTo>
                    <a:pt x="2878895" y="895664"/>
                    <a:pt x="3331232" y="924847"/>
                    <a:pt x="3478768" y="847026"/>
                  </a:cubicBezTo>
                  <a:cubicBezTo>
                    <a:pt x="3626304" y="769205"/>
                    <a:pt x="3647381" y="558438"/>
                    <a:pt x="3644138" y="438464"/>
                  </a:cubicBezTo>
                  <a:cubicBezTo>
                    <a:pt x="3640895" y="318490"/>
                    <a:pt x="3589014" y="196894"/>
                    <a:pt x="3459312" y="127179"/>
                  </a:cubicBezTo>
                  <a:cubicBezTo>
                    <a:pt x="3329610" y="57464"/>
                    <a:pt x="3224227" y="41251"/>
                    <a:pt x="2865925" y="20175"/>
                  </a:cubicBezTo>
                  <a:cubicBezTo>
                    <a:pt x="2507623" y="-901"/>
                    <a:pt x="1748866" y="720"/>
                    <a:pt x="1309500" y="720"/>
                  </a:cubicBezTo>
                  <a:cubicBezTo>
                    <a:pt x="870134" y="720"/>
                    <a:pt x="446980" y="-5765"/>
                    <a:pt x="229729" y="20175"/>
                  </a:cubicBezTo>
                  <a:cubicBezTo>
                    <a:pt x="12478" y="46115"/>
                    <a:pt x="30312" y="112588"/>
                    <a:pt x="5993" y="156362"/>
                  </a:cubicBezTo>
                  <a:cubicBezTo>
                    <a:pt x="-18326" y="200136"/>
                    <a:pt x="36798" y="253639"/>
                    <a:pt x="74087" y="302277"/>
                  </a:cubicBezTo>
                  <a:close/>
                </a:path>
              </a:pathLst>
            </a:custGeom>
            <a:solidFill>
              <a:srgbClr val="FFC000">
                <a:alpha val="12000"/>
              </a:srgbClr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dir="10800000" algn="ctr" rotWithShape="0">
                <a:schemeClr val="bg2"/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1859" y="952490"/>
              <a:ext cx="2295727" cy="4206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baseline="30000" dirty="0">
                  <a:ln w="19050">
                    <a:solidFill>
                      <a:srgbClr val="000000"/>
                    </a:solidFill>
                  </a:ln>
                  <a:solidFill>
                    <a:srgbClr val="FFC000"/>
                  </a:solidFill>
                  <a:latin typeface="Arial" charset="0"/>
                </a:rPr>
                <a:t>BROWN DENSE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98880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Regulatory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Resource Conservation / Sustainability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Waste Minimization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Pollution Prevention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Transparency</a:t>
            </a:r>
          </a:p>
          <a:p>
            <a:r>
              <a:rPr lang="en-US" dirty="0">
                <a:solidFill>
                  <a:srgbClr val="FFFF00"/>
                </a:solidFill>
              </a:rPr>
              <a:t>Awareness / </a:t>
            </a:r>
            <a:r>
              <a:rPr lang="en-US" dirty="0" smtClean="0">
                <a:solidFill>
                  <a:srgbClr val="FFFF00"/>
                </a:solidFill>
              </a:rPr>
              <a:t>Surveillance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3518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Regulatory Processes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FFFF00"/>
                </a:solidFill>
              </a:rPr>
              <a:t>Water Source Management / Evaluation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Work Permits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Well Construction Requirements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Waste Management / Disposal Requirements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Fracturing Fluid Disclosure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Inspection &amp; Enforcement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1969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Water Sources – Surface Water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Use of surface water is encouraged.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Cooperative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ndeavor Agreements may be created through DNR – Office of Mineral Resources (OMR) for the use of running </a:t>
            </a:r>
            <a:r>
              <a:rPr lang="en-US" dirty="0">
                <a:solidFill>
                  <a:srgbClr val="FFFF00"/>
                </a:solidFill>
              </a:rPr>
              <a:t>surface water. (Act 955 of 2010)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Application process involves assessing the environmental/ecological impacts and economic benefits of surface water use.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4330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009" y="-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Water Sources – Ground Water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371600"/>
            <a:ext cx="4040188" cy="39512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Notice is required prior to installation of new wells and prior to a change in use of existing wells for evaluation purposes.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Orders may be issued to collect information, conduct metering, impose well spacing requirements, or limit production.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Information may be used to establish areas of groundwater concern.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85" y="2133600"/>
            <a:ext cx="3861624" cy="299896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1928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Water Sources – Other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Certain E&amp;P Wastes may be used as a frac fluid component in limited cases.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Promotes both waste minimization and resource conservation.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736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Water Sources – Reporting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Water sources and volumes must be reported for wells that are hydraulically fractured.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Reporting is accomplished by filing Supplemental Page 3 of the Well History and Work Resumé Report (Form WH-1) following well completion.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A86D-D024-420D-BDDC-84EED0C7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93" y="1600200"/>
            <a:ext cx="2766414" cy="4525963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275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219200" y="0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Water Use Statistics</a:t>
            </a:r>
            <a:endParaRPr lang="en-US" sz="40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891" name="TextBox 10"/>
          <p:cNvSpPr txBox="1">
            <a:spLocks noChangeArrowheads="1"/>
          </p:cNvSpPr>
          <p:nvPr/>
        </p:nvSpPr>
        <p:spPr bwMode="auto">
          <a:xfrm>
            <a:off x="3078793" y="904889"/>
            <a:ext cx="3913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0" dirty="0">
                <a:solidFill>
                  <a:srgbClr val="FFFF00"/>
                </a:solidFill>
                <a:latin typeface="Albertus Extra Bold"/>
              </a:rPr>
              <a:t>Reported Usage from 10/1/2009 to </a:t>
            </a:r>
            <a:r>
              <a:rPr lang="en-US" sz="1400" baseline="0" dirty="0" smtClean="0">
                <a:solidFill>
                  <a:srgbClr val="FFFF00"/>
                </a:solidFill>
                <a:latin typeface="Albertus Extra Bold"/>
              </a:rPr>
              <a:t>2/23/2012</a:t>
            </a:r>
            <a:endParaRPr lang="en-US" sz="1400" baseline="0" dirty="0">
              <a:solidFill>
                <a:srgbClr val="FFFF00"/>
              </a:solidFill>
              <a:latin typeface="Albertus Extra Bold"/>
            </a:endParaRPr>
          </a:p>
        </p:txBody>
      </p:sp>
      <p:graphicFrame>
        <p:nvGraphicFramePr>
          <p:cNvPr id="5195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69968"/>
              </p:ext>
            </p:extLst>
          </p:nvPr>
        </p:nvGraphicFramePr>
        <p:xfrm>
          <a:off x="758825" y="1663700"/>
          <a:ext cx="2438400" cy="2117726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</a:tblGrid>
              <a:tr h="3449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marL="9525" marR="9525" marT="9528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Volume (Gallons)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Frac Groundwater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1,230,712,693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Frac Surface Water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8,223,152,516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2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Drilling Rig Groundwater Supply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879,649,632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2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Drilling Rig Surface Water Supply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157,839,504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Other Groundwater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155,545,829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2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Other Surface Water,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39,007,638</a:t>
                      </a:r>
                    </a:p>
                  </a:txBody>
                  <a:tcPr marL="9525" marR="9525" marT="9528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79" name="Group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34359"/>
              </p:ext>
            </p:extLst>
          </p:nvPr>
        </p:nvGraphicFramePr>
        <p:xfrm>
          <a:off x="717550" y="4351338"/>
          <a:ext cx="2497288" cy="1912564"/>
        </p:xfrm>
        <a:graphic>
          <a:graphicData uri="http://schemas.openxmlformats.org/drawingml/2006/table">
            <a:tbl>
              <a:tblPr/>
              <a:tblGrid>
                <a:gridCol w="1560805"/>
                <a:gridCol w="936483"/>
              </a:tblGrid>
              <a:tr h="16763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Frac Stages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22,338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Total Frac Water Used (gallons)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9,453,865,209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Volume per Frac  Stage (gallons)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423,219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7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Average Frac Stages per Well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11.4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Average Water Use per Well (gallons)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5,454,777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Average Frac Water Use per Well (gallons)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4,825,863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Slide Number Placeholder 5"/>
          <p:cNvSpPr txBox="1">
            <a:spLocks noGrp="1"/>
          </p:cNvSpPr>
          <p:nvPr/>
        </p:nvSpPr>
        <p:spPr bwMode="auto">
          <a:xfrm>
            <a:off x="6553200" y="6629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baseline="30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EC09F9E-A531-4F8A-8699-E51AB4F0F248}" type="slidenum">
              <a:rPr lang="en-US" sz="1400">
                <a:solidFill>
                  <a:srgbClr val="FFFFFF"/>
                </a:solidFill>
                <a:latin typeface="Albertus Extra Bol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 dirty="0">
              <a:solidFill>
                <a:srgbClr val="FFFFFF"/>
              </a:solidFill>
              <a:latin typeface="Albertus Extra Bold"/>
            </a:endParaRPr>
          </a:p>
        </p:txBody>
      </p:sp>
      <p:sp>
        <p:nvSpPr>
          <p:cNvPr id="37943" name="Rectangle 9"/>
          <p:cNvSpPr>
            <a:spLocks noChangeArrowheads="1"/>
          </p:cNvSpPr>
          <p:nvPr/>
        </p:nvSpPr>
        <p:spPr bwMode="auto">
          <a:xfrm>
            <a:off x="2590087" y="1207979"/>
            <a:ext cx="5086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00"/>
                </a:solidFill>
              </a:rPr>
              <a:t>Water Usage Data for </a:t>
            </a:r>
            <a:r>
              <a:rPr lang="en-US" sz="1200" b="1" dirty="0" smtClean="0">
                <a:solidFill>
                  <a:srgbClr val="FFFF00"/>
                </a:solidFill>
              </a:rPr>
              <a:t>1959 </a:t>
            </a:r>
            <a:r>
              <a:rPr lang="en-US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Haynesville</a:t>
            </a:r>
            <a:r>
              <a:rPr lang="en-US" sz="1200" b="1" dirty="0">
                <a:solidFill>
                  <a:srgbClr val="FFFF00"/>
                </a:solidFill>
              </a:rPr>
              <a:t> Shale Natural Gas Wells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673005"/>
              </p:ext>
            </p:extLst>
          </p:nvPr>
        </p:nvGraphicFramePr>
        <p:xfrm>
          <a:off x="2286000" y="1513751"/>
          <a:ext cx="6705600" cy="514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95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750</Words>
  <Application>Microsoft Office PowerPoint</Application>
  <PresentationFormat>On-screen Show (4:3)</PresentationFormat>
  <Paragraphs>139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Theme2</vt:lpstr>
      <vt:lpstr>Hydraulic Fracturing Regulatory Processes in Louisiana </vt:lpstr>
      <vt:lpstr>Areas of Current &amp; Potential Activity</vt:lpstr>
      <vt:lpstr>Regulatory Goals</vt:lpstr>
      <vt:lpstr>Regulatory Processes</vt:lpstr>
      <vt:lpstr>Water Sources – Surface Water</vt:lpstr>
      <vt:lpstr>Water Sources – Ground Water</vt:lpstr>
      <vt:lpstr>Water Sources – Other</vt:lpstr>
      <vt:lpstr>Water Sources – Reporting</vt:lpstr>
      <vt:lpstr>PowerPoint Presentation</vt:lpstr>
      <vt:lpstr>Work Permits</vt:lpstr>
      <vt:lpstr>Well Construction Requirements</vt:lpstr>
      <vt:lpstr>Waste Management</vt:lpstr>
      <vt:lpstr>PowerPoint Presentation</vt:lpstr>
      <vt:lpstr> Fracturing Fluid Disclosure </vt:lpstr>
      <vt:lpstr> Fracturing Fluid Disclosure Requirements by State</vt:lpstr>
      <vt:lpstr>Inspection &amp; Rule Enforcement</vt:lpstr>
      <vt:lpstr>STRONGER Review</vt:lpstr>
      <vt:lpstr>Potential Future Rule Changes</vt:lpstr>
    </vt:vector>
  </TitlesOfParts>
  <Company>LADNR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Hydraulic Fracturing Regulatory Processes in Louisiana </dc:title>
  <dc:creator>Chris Sandoz</dc:creator>
  <cp:lastModifiedBy>Chris Sandoz</cp:lastModifiedBy>
  <cp:revision>48</cp:revision>
  <cp:lastPrinted>2012-04-10T18:47:36Z</cp:lastPrinted>
  <dcterms:created xsi:type="dcterms:W3CDTF">2012-03-27T15:57:26Z</dcterms:created>
  <dcterms:modified xsi:type="dcterms:W3CDTF">2012-04-10T19:11:09Z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971255413</vt:i4>
  </property>
  <property fmtid="{D5CDD505-2E9C-101B-9397-08002B2CF9AE}" pid="3" name="_NewReviewCycle">
    <vt:lpwstr/>
  </property>
  <property fmtid="{D5CDD505-2E9C-101B-9397-08002B2CF9AE}" pid="4" name="_EmailSubject">
    <vt:lpwstr>LMOGA/API Frack Speech</vt:lpwstr>
  </property>
  <property fmtid="{D5CDD505-2E9C-101B-9397-08002B2CF9AE}" pid="5" name="_AuthorEmail">
    <vt:lpwstr>Chris.Sandoz@LA.GOV</vt:lpwstr>
  </property>
  <property fmtid="{D5CDD505-2E9C-101B-9397-08002B2CF9AE}" pid="6" name="_AuthorEmailDisplayName">
    <vt:lpwstr>Chris Sandoz</vt:lpwstr>
  </property>
</Properties>
</file>