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heme/theme17.xml" ContentType="application/vnd.openxmlformats-officedocument.them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 id="2147483690" r:id="rId17"/>
    <p:sldMasterId id="2147483692" r:id="rId18"/>
  </p:sldMasterIdLst>
  <p:notesMasterIdLst>
    <p:notesMasterId r:id="rId83"/>
  </p:notesMasterIdLst>
  <p:handoutMasterIdLst>
    <p:handoutMasterId r:id="rId84"/>
  </p:handoutMasterIdLst>
  <p:sldIdLst>
    <p:sldId id="256" r:id="rId19"/>
    <p:sldId id="332" r:id="rId20"/>
    <p:sldId id="333" r:id="rId21"/>
    <p:sldId id="284" r:id="rId22"/>
    <p:sldId id="386" r:id="rId23"/>
    <p:sldId id="339" r:id="rId24"/>
    <p:sldId id="443" r:id="rId25"/>
    <p:sldId id="444" r:id="rId26"/>
    <p:sldId id="445" r:id="rId27"/>
    <p:sldId id="446" r:id="rId28"/>
    <p:sldId id="447" r:id="rId29"/>
    <p:sldId id="448" r:id="rId30"/>
    <p:sldId id="449" r:id="rId31"/>
    <p:sldId id="450" r:id="rId32"/>
    <p:sldId id="451" r:id="rId33"/>
    <p:sldId id="452" r:id="rId34"/>
    <p:sldId id="453" r:id="rId35"/>
    <p:sldId id="454" r:id="rId36"/>
    <p:sldId id="455" r:id="rId37"/>
    <p:sldId id="411" r:id="rId38"/>
    <p:sldId id="306" r:id="rId39"/>
    <p:sldId id="412" r:id="rId40"/>
    <p:sldId id="413" r:id="rId41"/>
    <p:sldId id="427" r:id="rId42"/>
    <p:sldId id="428" r:id="rId43"/>
    <p:sldId id="429" r:id="rId44"/>
    <p:sldId id="430" r:id="rId45"/>
    <p:sldId id="431" r:id="rId46"/>
    <p:sldId id="432" r:id="rId47"/>
    <p:sldId id="433" r:id="rId48"/>
    <p:sldId id="434" r:id="rId49"/>
    <p:sldId id="435" r:id="rId50"/>
    <p:sldId id="436" r:id="rId51"/>
    <p:sldId id="437" r:id="rId52"/>
    <p:sldId id="438" r:id="rId53"/>
    <p:sldId id="439" r:id="rId54"/>
    <p:sldId id="440" r:id="rId55"/>
    <p:sldId id="441" r:id="rId56"/>
    <p:sldId id="442" r:id="rId57"/>
    <p:sldId id="385" r:id="rId58"/>
    <p:sldId id="404" r:id="rId59"/>
    <p:sldId id="402" r:id="rId60"/>
    <p:sldId id="403" r:id="rId61"/>
    <p:sldId id="322" r:id="rId62"/>
    <p:sldId id="415" r:id="rId63"/>
    <p:sldId id="321" r:id="rId64"/>
    <p:sldId id="416" r:id="rId65"/>
    <p:sldId id="341" r:id="rId66"/>
    <p:sldId id="387" r:id="rId67"/>
    <p:sldId id="397" r:id="rId68"/>
    <p:sldId id="326" r:id="rId69"/>
    <p:sldId id="391" r:id="rId70"/>
    <p:sldId id="410" r:id="rId71"/>
    <p:sldId id="414" r:id="rId72"/>
    <p:sldId id="399" r:id="rId73"/>
    <p:sldId id="422" r:id="rId74"/>
    <p:sldId id="420" r:id="rId75"/>
    <p:sldId id="421" r:id="rId76"/>
    <p:sldId id="426" r:id="rId77"/>
    <p:sldId id="417" r:id="rId78"/>
    <p:sldId id="424" r:id="rId79"/>
    <p:sldId id="418" r:id="rId80"/>
    <p:sldId id="419" r:id="rId81"/>
    <p:sldId id="392" r:id="rId82"/>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FFFF"/>
    <a:srgbClr val="9933FF"/>
    <a:srgbClr val="00CCFF"/>
    <a:srgbClr val="FF0000"/>
    <a:srgbClr val="008000"/>
    <a:srgbClr val="990033"/>
    <a:srgbClr val="3333CC"/>
    <a:srgbClr val="FF5050"/>
    <a:srgbClr val="CC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615" autoAdjust="0"/>
    <p:restoredTop sz="97616" autoAdjust="0"/>
  </p:normalViewPr>
  <p:slideViewPr>
    <p:cSldViewPr>
      <p:cViewPr>
        <p:scale>
          <a:sx n="70" d="100"/>
          <a:sy n="70" d="100"/>
        </p:scale>
        <p:origin x="-8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hristopherD\My%20Documents\07142010%20Groundwater%20Stats.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ChristopherD\My%20Documents\AGC%20MonthlyUseTable%202009-1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ChristopherD\My%20Documents\AGC%20MonthlyUseTable%202009-10.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ChristopherD\My%20Documents\AGC%20MonthlyUseTable%202009-10.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ChristopherD\My%20Documents\AGC%20MonthlyUseTable%202009-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6748057713651563"/>
          <c:y val="0.15823817292006556"/>
          <c:w val="0.46503884572697002"/>
          <c:h val="0.68352365415987093"/>
        </c:manualLayout>
      </c:layout>
      <c:pieChart>
        <c:varyColors val="1"/>
        <c:ser>
          <c:idx val="0"/>
          <c:order val="0"/>
          <c:spPr>
            <a:solidFill>
              <a:srgbClr val="9999FF"/>
            </a:solidFill>
            <a:ln w="12700">
              <a:solidFill>
                <a:srgbClr val="000000"/>
              </a:solidFill>
              <a:prstDash val="solid"/>
            </a:ln>
          </c:spPr>
          <c:dPt>
            <c:idx val="0"/>
            <c:spPr>
              <a:solidFill>
                <a:srgbClr val="3333CC"/>
              </a:solidFill>
              <a:ln w="12700">
                <a:solidFill>
                  <a:srgbClr val="000000"/>
                </a:solidFill>
                <a:prstDash val="solid"/>
              </a:ln>
            </c:spPr>
          </c:dPt>
          <c:dPt>
            <c:idx val="1"/>
            <c:spPr>
              <a:solidFill>
                <a:srgbClr val="990033"/>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66FFFF"/>
              </a:solidFill>
              <a:ln w="12700">
                <a:solidFill>
                  <a:srgbClr val="000000"/>
                </a:solidFill>
                <a:prstDash val="solid"/>
              </a:ln>
            </c:spPr>
          </c:dPt>
          <c:dPt>
            <c:idx val="4"/>
            <c:spPr>
              <a:solidFill>
                <a:srgbClr val="CC00CC"/>
              </a:solidFill>
              <a:ln w="12700">
                <a:solidFill>
                  <a:srgbClr val="000000"/>
                </a:solidFill>
                <a:prstDash val="solid"/>
              </a:ln>
            </c:spPr>
          </c:dPt>
          <c:dPt>
            <c:idx val="5"/>
            <c:spPr>
              <a:solidFill>
                <a:srgbClr val="FF0000"/>
              </a:solidFill>
              <a:ln w="12700">
                <a:solidFill>
                  <a:srgbClr val="000000"/>
                </a:solidFill>
                <a:prstDash val="solid"/>
              </a:ln>
            </c:spPr>
          </c:dPt>
          <c:dLbls>
            <c:dLbl>
              <c:idx val="0"/>
              <c:layout>
                <c:manualLayout>
                  <c:x val="3.2773724975554606E-2"/>
                  <c:y val="-2.7629303689980043E-2"/>
                </c:manualLayout>
              </c:layout>
              <c:showCatName val="1"/>
              <c:showPercent val="1"/>
            </c:dLbl>
            <c:dLbl>
              <c:idx val="1"/>
              <c:layout>
                <c:manualLayout>
                  <c:x val="-2.975078482836704E-2"/>
                  <c:y val="-8.1574648757140891E-2"/>
                </c:manualLayout>
              </c:layout>
              <c:showCatName val="1"/>
              <c:showPercent val="1"/>
            </c:dLbl>
            <c:dLbl>
              <c:idx val="2"/>
              <c:layout/>
              <c:tx>
                <c:rich>
                  <a:bodyPr/>
                  <a:lstStyle/>
                  <a:p>
                    <a:pPr>
                      <a:defRPr sz="1000" b="0" i="0" u="none" strike="noStrike" baseline="0">
                        <a:solidFill>
                          <a:schemeClr val="tx1"/>
                        </a:solidFill>
                        <a:latin typeface="Arial"/>
                        <a:ea typeface="Arial"/>
                        <a:cs typeface="Arial"/>
                      </a:defRPr>
                    </a:pPr>
                    <a:r>
                      <a:rPr lang="en-US">
                        <a:solidFill>
                          <a:schemeClr val="tx1"/>
                        </a:solidFill>
                      </a:rPr>
                      <a:t>Other Groundwater
&lt;0.5%</a:t>
                    </a:r>
                  </a:p>
                </c:rich>
              </c:tx>
              <c:spPr>
                <a:noFill/>
                <a:ln w="25400">
                  <a:noFill/>
                </a:ln>
              </c:spPr>
            </c:dLbl>
            <c:numFmt formatCode="0%" sourceLinked="0"/>
            <c:spPr>
              <a:noFill/>
              <a:ln w="25400">
                <a:noFill/>
              </a:ln>
            </c:spPr>
            <c:txPr>
              <a:bodyPr/>
              <a:lstStyle/>
              <a:p>
                <a:pPr>
                  <a:defRPr sz="1000" b="0" i="0" u="none" strike="noStrike" baseline="0">
                    <a:solidFill>
                      <a:schemeClr val="tx1"/>
                    </a:solidFill>
                    <a:latin typeface="Arial"/>
                    <a:ea typeface="Arial"/>
                    <a:cs typeface="Arial"/>
                  </a:defRPr>
                </a:pPr>
                <a:endParaRPr lang="en-US"/>
              </a:p>
            </c:txPr>
            <c:showCatName val="1"/>
            <c:showPercent val="1"/>
            <c:showLeaderLines val="1"/>
            <c:leaderLines>
              <c:spPr>
                <a:ln w="3175">
                  <a:solidFill>
                    <a:schemeClr val="tx1"/>
                  </a:solidFill>
                  <a:prstDash val="solid"/>
                </a:ln>
              </c:spPr>
            </c:leaderLines>
          </c:dLbls>
          <c:cat>
            <c:strRef>
              <c:f>Sheet1!$A$1:$F$1</c:f>
              <c:strCache>
                <c:ptCount val="6"/>
                <c:pt idx="0">
                  <c:v>Groundwater Frac Supply</c:v>
                </c:pt>
                <c:pt idx="1">
                  <c:v>Groundwater Rig Supply</c:v>
                </c:pt>
                <c:pt idx="2">
                  <c:v>Other Groundwater</c:v>
                </c:pt>
                <c:pt idx="3">
                  <c:v>Surface Water Frac Supply</c:v>
                </c:pt>
                <c:pt idx="4">
                  <c:v>Surface Water Rig Supply</c:v>
                </c:pt>
                <c:pt idx="5">
                  <c:v>Other Surface Water</c:v>
                </c:pt>
              </c:strCache>
            </c:strRef>
          </c:cat>
          <c:val>
            <c:numRef>
              <c:f>Sheet1!$A$2:$F$2</c:f>
              <c:numCache>
                <c:formatCode>#,##0</c:formatCode>
                <c:ptCount val="6"/>
                <c:pt idx="0">
                  <c:v>235238109</c:v>
                </c:pt>
                <c:pt idx="1">
                  <c:v>177985046</c:v>
                </c:pt>
                <c:pt idx="2">
                  <c:v>3534331</c:v>
                </c:pt>
                <c:pt idx="3">
                  <c:v>1471054979</c:v>
                </c:pt>
                <c:pt idx="4">
                  <c:v>21591878</c:v>
                </c:pt>
                <c:pt idx="5">
                  <c:v>10001189</c:v>
                </c:pt>
              </c:numCache>
            </c:numRef>
          </c:val>
        </c:ser>
        <c:dLbls>
          <c:showCatName val="1"/>
          <c:showPercent val="1"/>
        </c:dLbls>
        <c:firstSliceAng val="0"/>
      </c:pieChart>
      <c:spPr>
        <a:noFill/>
        <a:ln w="25400">
          <a:noFill/>
        </a:ln>
      </c:spPr>
    </c:plotArea>
    <c:plotVisOnly val="1"/>
    <c:dispBlanksAs val="zero"/>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Jonesboro-Hodge</a:t>
            </a:r>
            <a:r>
              <a:rPr lang="en-US" baseline="0" dirty="0"/>
              <a:t> Area of Ground Water </a:t>
            </a:r>
            <a:r>
              <a:rPr lang="en-US" baseline="0" dirty="0" smtClean="0"/>
              <a:t>Concern </a:t>
            </a:r>
            <a:r>
              <a:rPr lang="en-US" baseline="0" dirty="0"/>
              <a:t>Water Usage</a:t>
            </a:r>
            <a:endParaRPr lang="en-US" dirty="0"/>
          </a:p>
        </c:rich>
      </c:tx>
      <c:layout/>
    </c:title>
    <c:plotArea>
      <c:layout/>
      <c:barChart>
        <c:barDir val="col"/>
        <c:grouping val="clustered"/>
        <c:ser>
          <c:idx val="0"/>
          <c:order val="0"/>
          <c:tx>
            <c:strRef>
              <c:f>JonesboroHodge!$C$55</c:f>
              <c:strCache>
                <c:ptCount val="1"/>
                <c:pt idx="0">
                  <c:v>Total</c:v>
                </c:pt>
              </c:strCache>
            </c:strRef>
          </c:tx>
          <c:spPr>
            <a:solidFill>
              <a:schemeClr val="accent2">
                <a:lumMod val="40000"/>
                <a:lumOff val="60000"/>
              </a:schemeClr>
            </a:solidFill>
          </c:spPr>
          <c:cat>
            <c:numRef>
              <c:f>JonesboroHodge!$D$54:$S$54</c:f>
              <c:numCache>
                <c:formatCode>[$-409]mmm\-yy;@</c:formatCode>
                <c:ptCount val="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numCache>
            </c:numRef>
          </c:cat>
          <c:val>
            <c:numRef>
              <c:f>JonesboroHodge!$D$55:$S$55</c:f>
              <c:numCache>
                <c:formatCode>#,##0</c:formatCode>
                <c:ptCount val="16"/>
                <c:pt idx="0">
                  <c:v>220571708</c:v>
                </c:pt>
                <c:pt idx="1">
                  <c:v>252705264</c:v>
                </c:pt>
                <c:pt idx="2">
                  <c:v>261940900</c:v>
                </c:pt>
                <c:pt idx="3">
                  <c:v>197075327</c:v>
                </c:pt>
                <c:pt idx="4">
                  <c:v>198545424</c:v>
                </c:pt>
                <c:pt idx="5">
                  <c:v>323876899</c:v>
                </c:pt>
                <c:pt idx="6">
                  <c:v>313463888</c:v>
                </c:pt>
                <c:pt idx="7">
                  <c:v>324846698</c:v>
                </c:pt>
                <c:pt idx="8">
                  <c:v>328040279</c:v>
                </c:pt>
                <c:pt idx="9">
                  <c:v>316994613</c:v>
                </c:pt>
                <c:pt idx="10">
                  <c:v>301661011</c:v>
                </c:pt>
                <c:pt idx="11">
                  <c:v>246760577</c:v>
                </c:pt>
                <c:pt idx="12">
                  <c:v>317319075</c:v>
                </c:pt>
                <c:pt idx="13">
                  <c:v>288438827</c:v>
                </c:pt>
                <c:pt idx="14">
                  <c:v>258740069</c:v>
                </c:pt>
                <c:pt idx="15">
                  <c:v>295697232</c:v>
                </c:pt>
              </c:numCache>
            </c:numRef>
          </c:val>
        </c:ser>
        <c:ser>
          <c:idx val="1"/>
          <c:order val="1"/>
          <c:tx>
            <c:strRef>
              <c:f>JonesboroHodge!$C$56</c:f>
              <c:strCache>
                <c:ptCount val="1"/>
                <c:pt idx="0">
                  <c:v>Industry</c:v>
                </c:pt>
              </c:strCache>
            </c:strRef>
          </c:tx>
          <c:cat>
            <c:numRef>
              <c:f>JonesboroHodge!$D$54:$S$54</c:f>
              <c:numCache>
                <c:formatCode>[$-409]mmm\-yy;@</c:formatCode>
                <c:ptCount val="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numCache>
            </c:numRef>
          </c:cat>
          <c:val>
            <c:numRef>
              <c:f>JonesboroHodge!$D$56:$S$56</c:f>
              <c:numCache>
                <c:formatCode>#,##0</c:formatCode>
                <c:ptCount val="16"/>
                <c:pt idx="0">
                  <c:v>172260189</c:v>
                </c:pt>
                <c:pt idx="1">
                  <c:v>199534364</c:v>
                </c:pt>
                <c:pt idx="2">
                  <c:v>219902590</c:v>
                </c:pt>
                <c:pt idx="3">
                  <c:v>147402618</c:v>
                </c:pt>
                <c:pt idx="4">
                  <c:v>158403214</c:v>
                </c:pt>
                <c:pt idx="5">
                  <c:v>240815479</c:v>
                </c:pt>
                <c:pt idx="6">
                  <c:v>249810169</c:v>
                </c:pt>
                <c:pt idx="7">
                  <c:v>263633308</c:v>
                </c:pt>
                <c:pt idx="8">
                  <c:v>264063725</c:v>
                </c:pt>
                <c:pt idx="9">
                  <c:v>252834765</c:v>
                </c:pt>
                <c:pt idx="10">
                  <c:v>238903149</c:v>
                </c:pt>
                <c:pt idx="11">
                  <c:v>203453485</c:v>
                </c:pt>
                <c:pt idx="12">
                  <c:v>260114070</c:v>
                </c:pt>
                <c:pt idx="13">
                  <c:v>235952584</c:v>
                </c:pt>
                <c:pt idx="14">
                  <c:v>208363071</c:v>
                </c:pt>
                <c:pt idx="15">
                  <c:v>242962898</c:v>
                </c:pt>
              </c:numCache>
            </c:numRef>
          </c:val>
        </c:ser>
        <c:ser>
          <c:idx val="2"/>
          <c:order val="2"/>
          <c:tx>
            <c:strRef>
              <c:f>JonesboroHodge!$C$57</c:f>
              <c:strCache>
                <c:ptCount val="1"/>
                <c:pt idx="0">
                  <c:v>Public Supply</c:v>
                </c:pt>
              </c:strCache>
            </c:strRef>
          </c:tx>
          <c:spPr>
            <a:solidFill>
              <a:srgbClr val="00B0F0"/>
            </a:solidFill>
          </c:spPr>
          <c:cat>
            <c:numRef>
              <c:f>JonesboroHodge!$D$54:$S$54</c:f>
              <c:numCache>
                <c:formatCode>[$-409]mmm\-yy;@</c:formatCode>
                <c:ptCount val="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numCache>
            </c:numRef>
          </c:cat>
          <c:val>
            <c:numRef>
              <c:f>JonesboroHodge!$D$57:$S$57</c:f>
              <c:numCache>
                <c:formatCode>#,##0</c:formatCode>
                <c:ptCount val="16"/>
                <c:pt idx="0">
                  <c:v>48311519</c:v>
                </c:pt>
                <c:pt idx="1">
                  <c:v>53170900</c:v>
                </c:pt>
                <c:pt idx="2">
                  <c:v>42038310</c:v>
                </c:pt>
                <c:pt idx="3">
                  <c:v>49672709</c:v>
                </c:pt>
                <c:pt idx="4">
                  <c:v>40142210</c:v>
                </c:pt>
                <c:pt idx="5">
                  <c:v>83061420</c:v>
                </c:pt>
                <c:pt idx="6">
                  <c:v>63653719</c:v>
                </c:pt>
                <c:pt idx="7">
                  <c:v>61213390</c:v>
                </c:pt>
                <c:pt idx="8">
                  <c:v>63976554</c:v>
                </c:pt>
                <c:pt idx="9">
                  <c:v>64159848</c:v>
                </c:pt>
                <c:pt idx="10">
                  <c:v>62757862</c:v>
                </c:pt>
                <c:pt idx="11">
                  <c:v>43307092</c:v>
                </c:pt>
                <c:pt idx="12">
                  <c:v>57205005</c:v>
                </c:pt>
                <c:pt idx="13">
                  <c:v>52486243</c:v>
                </c:pt>
                <c:pt idx="14">
                  <c:v>50376998</c:v>
                </c:pt>
                <c:pt idx="15">
                  <c:v>52734334</c:v>
                </c:pt>
              </c:numCache>
            </c:numRef>
          </c:val>
        </c:ser>
        <c:axId val="42283392"/>
        <c:axId val="42284928"/>
      </c:barChart>
      <c:dateAx>
        <c:axId val="42283392"/>
        <c:scaling>
          <c:orientation val="minMax"/>
        </c:scaling>
        <c:axPos val="b"/>
        <c:numFmt formatCode="[$-409]mmm\-yy;@" sourceLinked="0"/>
        <c:majorTickMark val="none"/>
        <c:tickLblPos val="nextTo"/>
        <c:crossAx val="42284928"/>
        <c:crosses val="autoZero"/>
        <c:auto val="1"/>
        <c:lblOffset val="100"/>
      </c:dateAx>
      <c:valAx>
        <c:axId val="42284928"/>
        <c:scaling>
          <c:orientation val="minMax"/>
        </c:scaling>
        <c:axPos val="l"/>
        <c:majorGridlines/>
        <c:title>
          <c:tx>
            <c:rich>
              <a:bodyPr/>
              <a:lstStyle/>
              <a:p>
                <a:pPr>
                  <a:defRPr/>
                </a:pPr>
                <a:r>
                  <a:rPr lang="en-US"/>
                  <a:t>Gallons</a:t>
                </a:r>
              </a:p>
            </c:rich>
          </c:tx>
          <c:layout/>
        </c:title>
        <c:numFmt formatCode="#,##0" sourceLinked="1"/>
        <c:majorTickMark val="none"/>
        <c:tickLblPos val="nextTo"/>
        <c:crossAx val="42283392"/>
        <c:crosses val="autoZero"/>
        <c:crossBetween val="between"/>
      </c:valAx>
    </c:plotArea>
    <c:legend>
      <c:legendPos val="r"/>
      <c:layout/>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Monroe Area of Ground</a:t>
            </a:r>
            <a:r>
              <a:rPr lang="en-US" baseline="0" dirty="0"/>
              <a:t> Water </a:t>
            </a:r>
            <a:r>
              <a:rPr lang="en-US" baseline="0" dirty="0" smtClean="0"/>
              <a:t>Concern Water Usage</a:t>
            </a:r>
            <a:endParaRPr lang="en-US" dirty="0"/>
          </a:p>
        </c:rich>
      </c:tx>
      <c:layout/>
    </c:title>
    <c:plotArea>
      <c:layout/>
      <c:barChart>
        <c:barDir val="col"/>
        <c:grouping val="clustered"/>
        <c:ser>
          <c:idx val="0"/>
          <c:order val="0"/>
          <c:tx>
            <c:strRef>
              <c:f>Monroe!$C$73</c:f>
              <c:strCache>
                <c:ptCount val="1"/>
                <c:pt idx="0">
                  <c:v>Total</c:v>
                </c:pt>
              </c:strCache>
            </c:strRef>
          </c:tx>
          <c:spPr>
            <a:solidFill>
              <a:schemeClr val="accent2">
                <a:lumMod val="60000"/>
                <a:lumOff val="40000"/>
              </a:schemeClr>
            </a:solidFill>
          </c:spPr>
          <c:cat>
            <c:numRef>
              <c:f>Monroe!$D$72:$S$72</c:f>
              <c:numCache>
                <c:formatCode>[$-409]mmm\-yy;@</c:formatCode>
                <c:ptCount val="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numCache>
            </c:numRef>
          </c:cat>
          <c:val>
            <c:numRef>
              <c:f>Monroe!$D$73:$S$73</c:f>
              <c:numCache>
                <c:formatCode>#,##0</c:formatCode>
                <c:ptCount val="16"/>
                <c:pt idx="0">
                  <c:v>469819533</c:v>
                </c:pt>
                <c:pt idx="1">
                  <c:v>363604960</c:v>
                </c:pt>
                <c:pt idx="2">
                  <c:v>448311425</c:v>
                </c:pt>
                <c:pt idx="3">
                  <c:v>420265873</c:v>
                </c:pt>
                <c:pt idx="4">
                  <c:v>437281577</c:v>
                </c:pt>
                <c:pt idx="5">
                  <c:v>478373437</c:v>
                </c:pt>
                <c:pt idx="6">
                  <c:v>615716841</c:v>
                </c:pt>
                <c:pt idx="7">
                  <c:v>605511255</c:v>
                </c:pt>
                <c:pt idx="8">
                  <c:v>520709088</c:v>
                </c:pt>
                <c:pt idx="9">
                  <c:v>485234883</c:v>
                </c:pt>
                <c:pt idx="10">
                  <c:v>406123462</c:v>
                </c:pt>
                <c:pt idx="11">
                  <c:v>406740751</c:v>
                </c:pt>
                <c:pt idx="12">
                  <c:v>419760869</c:v>
                </c:pt>
                <c:pt idx="13">
                  <c:v>393915125</c:v>
                </c:pt>
                <c:pt idx="14">
                  <c:v>402840396</c:v>
                </c:pt>
                <c:pt idx="15">
                  <c:v>388107873</c:v>
                </c:pt>
              </c:numCache>
            </c:numRef>
          </c:val>
        </c:ser>
        <c:ser>
          <c:idx val="1"/>
          <c:order val="1"/>
          <c:tx>
            <c:strRef>
              <c:f>Monroe!$C$74</c:f>
              <c:strCache>
                <c:ptCount val="1"/>
                <c:pt idx="0">
                  <c:v>Industry</c:v>
                </c:pt>
              </c:strCache>
            </c:strRef>
          </c:tx>
          <c:cat>
            <c:numRef>
              <c:f>Monroe!$D$72:$S$72</c:f>
              <c:numCache>
                <c:formatCode>[$-409]mmm\-yy;@</c:formatCode>
                <c:ptCount val="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numCache>
            </c:numRef>
          </c:cat>
          <c:val>
            <c:numRef>
              <c:f>Monroe!$D$74:$S$74</c:f>
              <c:numCache>
                <c:formatCode>#,##0</c:formatCode>
                <c:ptCount val="16"/>
                <c:pt idx="0">
                  <c:v>296011001</c:v>
                </c:pt>
                <c:pt idx="1">
                  <c:v>215986098</c:v>
                </c:pt>
                <c:pt idx="2">
                  <c:v>296351892</c:v>
                </c:pt>
                <c:pt idx="3">
                  <c:v>263458361</c:v>
                </c:pt>
                <c:pt idx="4">
                  <c:v>271632967</c:v>
                </c:pt>
                <c:pt idx="5">
                  <c:v>272767265</c:v>
                </c:pt>
                <c:pt idx="6">
                  <c:v>361817549</c:v>
                </c:pt>
                <c:pt idx="7">
                  <c:v>373317140</c:v>
                </c:pt>
                <c:pt idx="8">
                  <c:v>314534163</c:v>
                </c:pt>
                <c:pt idx="9">
                  <c:v>287682472</c:v>
                </c:pt>
                <c:pt idx="10">
                  <c:v>220908145</c:v>
                </c:pt>
                <c:pt idx="11">
                  <c:v>226175980</c:v>
                </c:pt>
                <c:pt idx="12">
                  <c:v>228602954</c:v>
                </c:pt>
                <c:pt idx="13">
                  <c:v>214526458</c:v>
                </c:pt>
                <c:pt idx="14">
                  <c:v>231986756</c:v>
                </c:pt>
                <c:pt idx="15">
                  <c:v>204504261</c:v>
                </c:pt>
              </c:numCache>
            </c:numRef>
          </c:val>
        </c:ser>
        <c:ser>
          <c:idx val="2"/>
          <c:order val="2"/>
          <c:tx>
            <c:strRef>
              <c:f>Monroe!$C$75</c:f>
              <c:strCache>
                <c:ptCount val="1"/>
                <c:pt idx="0">
                  <c:v>Public Supply</c:v>
                </c:pt>
              </c:strCache>
            </c:strRef>
          </c:tx>
          <c:spPr>
            <a:solidFill>
              <a:srgbClr val="00B0F0"/>
            </a:solidFill>
          </c:spPr>
          <c:cat>
            <c:numRef>
              <c:f>Monroe!$D$72:$S$72</c:f>
              <c:numCache>
                <c:formatCode>[$-409]mmm\-yy;@</c:formatCode>
                <c:ptCount val="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numCache>
            </c:numRef>
          </c:cat>
          <c:val>
            <c:numRef>
              <c:f>Monroe!$D$75:$S$75</c:f>
              <c:numCache>
                <c:formatCode>#,##0</c:formatCode>
                <c:ptCount val="16"/>
                <c:pt idx="0">
                  <c:v>173808532</c:v>
                </c:pt>
                <c:pt idx="1">
                  <c:v>147618862</c:v>
                </c:pt>
                <c:pt idx="2">
                  <c:v>151959533</c:v>
                </c:pt>
                <c:pt idx="3">
                  <c:v>156807512</c:v>
                </c:pt>
                <c:pt idx="4">
                  <c:v>165648610</c:v>
                </c:pt>
                <c:pt idx="5">
                  <c:v>199558172</c:v>
                </c:pt>
                <c:pt idx="6">
                  <c:v>249146292</c:v>
                </c:pt>
                <c:pt idx="7">
                  <c:v>226191115</c:v>
                </c:pt>
                <c:pt idx="8">
                  <c:v>206171925</c:v>
                </c:pt>
                <c:pt idx="9">
                  <c:v>197549411</c:v>
                </c:pt>
                <c:pt idx="10">
                  <c:v>185215317</c:v>
                </c:pt>
                <c:pt idx="11">
                  <c:v>180564771</c:v>
                </c:pt>
                <c:pt idx="12">
                  <c:v>191157915</c:v>
                </c:pt>
                <c:pt idx="13">
                  <c:v>179388667</c:v>
                </c:pt>
                <c:pt idx="14">
                  <c:v>170853640</c:v>
                </c:pt>
                <c:pt idx="15">
                  <c:v>183603412</c:v>
                </c:pt>
              </c:numCache>
            </c:numRef>
          </c:val>
        </c:ser>
        <c:ser>
          <c:idx val="3"/>
          <c:order val="3"/>
          <c:tx>
            <c:strRef>
              <c:f>Monroe!$C$76</c:f>
              <c:strCache>
                <c:ptCount val="1"/>
                <c:pt idx="0">
                  <c:v>Irrigation</c:v>
                </c:pt>
              </c:strCache>
            </c:strRef>
          </c:tx>
          <c:cat>
            <c:numRef>
              <c:f>Monroe!$D$72:$S$72</c:f>
              <c:numCache>
                <c:formatCode>[$-409]mmm\-yy;@</c:formatCode>
                <c:ptCount val="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numCache>
            </c:numRef>
          </c:cat>
          <c:val>
            <c:numRef>
              <c:f>Monroe!$D$76:$S$76</c:f>
              <c:numCache>
                <c:formatCode>#,##0</c:formatCode>
                <c:ptCount val="16"/>
                <c:pt idx="0">
                  <c:v>0</c:v>
                </c:pt>
                <c:pt idx="1">
                  <c:v>0</c:v>
                </c:pt>
                <c:pt idx="2">
                  <c:v>0</c:v>
                </c:pt>
                <c:pt idx="3">
                  <c:v>0</c:v>
                </c:pt>
                <c:pt idx="4">
                  <c:v>0</c:v>
                </c:pt>
                <c:pt idx="5">
                  <c:v>6048000</c:v>
                </c:pt>
                <c:pt idx="6">
                  <c:v>4750000</c:v>
                </c:pt>
                <c:pt idx="7">
                  <c:v>6000000</c:v>
                </c:pt>
                <c:pt idx="8">
                  <c:v>0</c:v>
                </c:pt>
                <c:pt idx="9">
                  <c:v>0</c:v>
                </c:pt>
                <c:pt idx="10">
                  <c:v>0</c:v>
                </c:pt>
                <c:pt idx="11">
                  <c:v>0</c:v>
                </c:pt>
                <c:pt idx="12">
                  <c:v>0</c:v>
                </c:pt>
                <c:pt idx="13">
                  <c:v>0</c:v>
                </c:pt>
                <c:pt idx="14">
                  <c:v>0</c:v>
                </c:pt>
                <c:pt idx="15">
                  <c:v>0</c:v>
                </c:pt>
              </c:numCache>
            </c:numRef>
          </c:val>
        </c:ser>
        <c:axId val="42324736"/>
        <c:axId val="42326272"/>
      </c:barChart>
      <c:dateAx>
        <c:axId val="42324736"/>
        <c:scaling>
          <c:orientation val="minMax"/>
        </c:scaling>
        <c:axPos val="b"/>
        <c:numFmt formatCode="[$-409]mmm\-yy;@" sourceLinked="0"/>
        <c:majorTickMark val="none"/>
        <c:tickLblPos val="nextTo"/>
        <c:crossAx val="42326272"/>
        <c:crosses val="autoZero"/>
        <c:auto val="1"/>
        <c:lblOffset val="100"/>
      </c:dateAx>
      <c:valAx>
        <c:axId val="42326272"/>
        <c:scaling>
          <c:orientation val="minMax"/>
        </c:scaling>
        <c:axPos val="l"/>
        <c:majorGridlines/>
        <c:title>
          <c:tx>
            <c:rich>
              <a:bodyPr/>
              <a:lstStyle/>
              <a:p>
                <a:pPr>
                  <a:defRPr/>
                </a:pPr>
                <a:r>
                  <a:rPr lang="en-US"/>
                  <a:t>Gallons</a:t>
                </a:r>
              </a:p>
            </c:rich>
          </c:tx>
          <c:layout/>
        </c:title>
        <c:numFmt formatCode="#,##0" sourceLinked="1"/>
        <c:majorTickMark val="none"/>
        <c:tickLblPos val="nextTo"/>
        <c:crossAx val="42324736"/>
        <c:crosses val="autoZero"/>
        <c:crossBetween val="between"/>
      </c:valAx>
    </c:plotArea>
    <c:legend>
      <c:legendPos val="r"/>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Ruston Area of Ground Water Concern Water Usage</a:t>
            </a:r>
            <a:endParaRPr lang="en-US" dirty="0"/>
          </a:p>
        </c:rich>
      </c:tx>
      <c:layout/>
    </c:title>
    <c:plotArea>
      <c:layout/>
      <c:barChart>
        <c:barDir val="col"/>
        <c:grouping val="clustered"/>
        <c:ser>
          <c:idx val="0"/>
          <c:order val="0"/>
          <c:tx>
            <c:strRef>
              <c:f>Ruston!$C$90</c:f>
              <c:strCache>
                <c:ptCount val="1"/>
                <c:pt idx="0">
                  <c:v>Total</c:v>
                </c:pt>
              </c:strCache>
            </c:strRef>
          </c:tx>
          <c:spPr>
            <a:solidFill>
              <a:srgbClr val="333399">
                <a:lumMod val="60000"/>
                <a:lumOff val="40000"/>
              </a:srgbClr>
            </a:solidFill>
          </c:spPr>
          <c:cat>
            <c:numRef>
              <c:f>Ruston!$D$89:$S$89</c:f>
              <c:numCache>
                <c:formatCode>mmm\-yy</c:formatCode>
                <c:ptCount val="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numCache>
            </c:numRef>
          </c:cat>
          <c:val>
            <c:numRef>
              <c:f>Ruston!$D$90:$S$90</c:f>
              <c:numCache>
                <c:formatCode>#,##0</c:formatCode>
                <c:ptCount val="16"/>
                <c:pt idx="0">
                  <c:v>177312938</c:v>
                </c:pt>
                <c:pt idx="1">
                  <c:v>166004938</c:v>
                </c:pt>
                <c:pt idx="2">
                  <c:v>164889752</c:v>
                </c:pt>
                <c:pt idx="3">
                  <c:v>180815771</c:v>
                </c:pt>
                <c:pt idx="4">
                  <c:v>197657052</c:v>
                </c:pt>
                <c:pt idx="5">
                  <c:v>271759398</c:v>
                </c:pt>
                <c:pt idx="6">
                  <c:v>268514833</c:v>
                </c:pt>
                <c:pt idx="7">
                  <c:v>217425332</c:v>
                </c:pt>
                <c:pt idx="8">
                  <c:v>208419873</c:v>
                </c:pt>
                <c:pt idx="9">
                  <c:v>177842579</c:v>
                </c:pt>
                <c:pt idx="10">
                  <c:v>180194741</c:v>
                </c:pt>
                <c:pt idx="11">
                  <c:v>157750088</c:v>
                </c:pt>
                <c:pt idx="12">
                  <c:v>191195550</c:v>
                </c:pt>
                <c:pt idx="13">
                  <c:v>179213336</c:v>
                </c:pt>
                <c:pt idx="14">
                  <c:v>158499976</c:v>
                </c:pt>
                <c:pt idx="15">
                  <c:v>178655014</c:v>
                </c:pt>
              </c:numCache>
            </c:numRef>
          </c:val>
        </c:ser>
        <c:ser>
          <c:idx val="1"/>
          <c:order val="1"/>
          <c:tx>
            <c:strRef>
              <c:f>Ruston!$C$91</c:f>
              <c:strCache>
                <c:ptCount val="1"/>
                <c:pt idx="0">
                  <c:v>Industry</c:v>
                </c:pt>
              </c:strCache>
            </c:strRef>
          </c:tx>
          <c:cat>
            <c:numRef>
              <c:f>Ruston!$D$89:$S$89</c:f>
              <c:numCache>
                <c:formatCode>mmm\-yy</c:formatCode>
                <c:ptCount val="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numCache>
            </c:numRef>
          </c:cat>
          <c:val>
            <c:numRef>
              <c:f>Ruston!$D$91:$S$91</c:f>
              <c:numCache>
                <c:formatCode>#,##0</c:formatCode>
                <c:ptCount val="16"/>
                <c:pt idx="0">
                  <c:v>10312940</c:v>
                </c:pt>
                <c:pt idx="1">
                  <c:v>10312488</c:v>
                </c:pt>
                <c:pt idx="2">
                  <c:v>11373644</c:v>
                </c:pt>
                <c:pt idx="3">
                  <c:v>9666177</c:v>
                </c:pt>
                <c:pt idx="4">
                  <c:v>11525526</c:v>
                </c:pt>
                <c:pt idx="5">
                  <c:v>6738978</c:v>
                </c:pt>
                <c:pt idx="6">
                  <c:v>9916143</c:v>
                </c:pt>
                <c:pt idx="7">
                  <c:v>7763280</c:v>
                </c:pt>
                <c:pt idx="8">
                  <c:v>9031186</c:v>
                </c:pt>
                <c:pt idx="9">
                  <c:v>10018437</c:v>
                </c:pt>
                <c:pt idx="10">
                  <c:v>11148485</c:v>
                </c:pt>
                <c:pt idx="11">
                  <c:v>10532216</c:v>
                </c:pt>
                <c:pt idx="12">
                  <c:v>9804652</c:v>
                </c:pt>
                <c:pt idx="13">
                  <c:v>9334880</c:v>
                </c:pt>
                <c:pt idx="14">
                  <c:v>10208800</c:v>
                </c:pt>
                <c:pt idx="15">
                  <c:v>9339900</c:v>
                </c:pt>
              </c:numCache>
            </c:numRef>
          </c:val>
        </c:ser>
        <c:ser>
          <c:idx val="2"/>
          <c:order val="2"/>
          <c:tx>
            <c:strRef>
              <c:f>Ruston!$C$92</c:f>
              <c:strCache>
                <c:ptCount val="1"/>
                <c:pt idx="0">
                  <c:v>Public Supply</c:v>
                </c:pt>
              </c:strCache>
            </c:strRef>
          </c:tx>
          <c:spPr>
            <a:solidFill>
              <a:srgbClr val="00B0F0"/>
            </a:solidFill>
          </c:spPr>
          <c:cat>
            <c:numRef>
              <c:f>Ruston!$D$89:$S$89</c:f>
              <c:numCache>
                <c:formatCode>mmm\-yy</c:formatCode>
                <c:ptCount val="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numCache>
            </c:numRef>
          </c:cat>
          <c:val>
            <c:numRef>
              <c:f>Ruston!$D$92:$S$92</c:f>
              <c:numCache>
                <c:formatCode>#,##0</c:formatCode>
                <c:ptCount val="16"/>
                <c:pt idx="0">
                  <c:v>166965978</c:v>
                </c:pt>
                <c:pt idx="1">
                  <c:v>155623430</c:v>
                </c:pt>
                <c:pt idx="2">
                  <c:v>153448088</c:v>
                </c:pt>
                <c:pt idx="3">
                  <c:v>171123574</c:v>
                </c:pt>
                <c:pt idx="4">
                  <c:v>186112506</c:v>
                </c:pt>
                <c:pt idx="5">
                  <c:v>264919400</c:v>
                </c:pt>
                <c:pt idx="6">
                  <c:v>258425670</c:v>
                </c:pt>
                <c:pt idx="7">
                  <c:v>209486032</c:v>
                </c:pt>
                <c:pt idx="8">
                  <c:v>199261667</c:v>
                </c:pt>
                <c:pt idx="9">
                  <c:v>167711122</c:v>
                </c:pt>
                <c:pt idx="10">
                  <c:v>168985236</c:v>
                </c:pt>
                <c:pt idx="11">
                  <c:v>147158852</c:v>
                </c:pt>
                <c:pt idx="12">
                  <c:v>181334898</c:v>
                </c:pt>
                <c:pt idx="13">
                  <c:v>169809456</c:v>
                </c:pt>
                <c:pt idx="14">
                  <c:v>148227176</c:v>
                </c:pt>
                <c:pt idx="15">
                  <c:v>169262114</c:v>
                </c:pt>
              </c:numCache>
            </c:numRef>
          </c:val>
        </c:ser>
        <c:ser>
          <c:idx val="3"/>
          <c:order val="3"/>
          <c:tx>
            <c:strRef>
              <c:f>Ruston!$C$93</c:f>
              <c:strCache>
                <c:ptCount val="1"/>
                <c:pt idx="0">
                  <c:v>Irrigation</c:v>
                </c:pt>
              </c:strCache>
            </c:strRef>
          </c:tx>
          <c:cat>
            <c:numRef>
              <c:f>Ruston!$D$89:$S$89</c:f>
              <c:numCache>
                <c:formatCode>mmm\-yy</c:formatCode>
                <c:ptCount val="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numCache>
            </c:numRef>
          </c:cat>
          <c:val>
            <c:numRef>
              <c:f>Ruston!$D$93:$S$93</c:f>
              <c:numCache>
                <c:formatCode>#,##0</c:formatCode>
                <c:ptCount val="16"/>
                <c:pt idx="0">
                  <c:v>34020</c:v>
                </c:pt>
                <c:pt idx="1">
                  <c:v>69020</c:v>
                </c:pt>
                <c:pt idx="2">
                  <c:v>68020</c:v>
                </c:pt>
                <c:pt idx="3">
                  <c:v>26020</c:v>
                </c:pt>
                <c:pt idx="4">
                  <c:v>19020</c:v>
                </c:pt>
                <c:pt idx="5">
                  <c:v>101020</c:v>
                </c:pt>
                <c:pt idx="6">
                  <c:v>173020</c:v>
                </c:pt>
                <c:pt idx="7">
                  <c:v>176020</c:v>
                </c:pt>
                <c:pt idx="8">
                  <c:v>127020</c:v>
                </c:pt>
                <c:pt idx="9">
                  <c:v>113020</c:v>
                </c:pt>
                <c:pt idx="10">
                  <c:v>61020</c:v>
                </c:pt>
                <c:pt idx="11">
                  <c:v>59020</c:v>
                </c:pt>
                <c:pt idx="12">
                  <c:v>56000</c:v>
                </c:pt>
                <c:pt idx="13">
                  <c:v>69000</c:v>
                </c:pt>
                <c:pt idx="14">
                  <c:v>64000</c:v>
                </c:pt>
                <c:pt idx="15">
                  <c:v>53000</c:v>
                </c:pt>
              </c:numCache>
            </c:numRef>
          </c:val>
        </c:ser>
        <c:axId val="89822336"/>
        <c:axId val="89823872"/>
      </c:barChart>
      <c:dateAx>
        <c:axId val="89822336"/>
        <c:scaling>
          <c:orientation val="minMax"/>
        </c:scaling>
        <c:axPos val="b"/>
        <c:numFmt formatCode="mmm\-yy" sourceLinked="0"/>
        <c:majorTickMark val="none"/>
        <c:tickLblPos val="nextTo"/>
        <c:crossAx val="89823872"/>
        <c:crosses val="autoZero"/>
        <c:auto val="1"/>
        <c:lblOffset val="100"/>
      </c:dateAx>
      <c:valAx>
        <c:axId val="89823872"/>
        <c:scaling>
          <c:orientation val="minMax"/>
        </c:scaling>
        <c:axPos val="l"/>
        <c:majorGridlines/>
        <c:title>
          <c:tx>
            <c:rich>
              <a:bodyPr/>
              <a:lstStyle/>
              <a:p>
                <a:pPr>
                  <a:defRPr/>
                </a:pPr>
                <a:r>
                  <a:rPr lang="en-US"/>
                  <a:t>Gallons</a:t>
                </a:r>
              </a:p>
            </c:rich>
          </c:tx>
          <c:layout/>
        </c:title>
        <c:numFmt formatCode="#,##0" sourceLinked="1"/>
        <c:majorTickMark val="none"/>
        <c:tickLblPos val="nextTo"/>
        <c:crossAx val="89822336"/>
        <c:crosses val="autoZero"/>
        <c:crossBetween val="between"/>
      </c:valAx>
    </c:plotArea>
    <c:legend>
      <c:legendPos val="r"/>
      <c:layout/>
    </c:legend>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a:latin typeface="Arial" pitchFamily="34" charset="0"/>
                <a:cs typeface="Arial" pitchFamily="34" charset="0"/>
              </a:defRPr>
            </a:pPr>
            <a:r>
              <a:rPr lang="en-US" sz="2400" b="1" i="0" baseline="0" dirty="0" smtClean="0"/>
              <a:t>Ruston Area of Ground Water Concern</a:t>
            </a:r>
            <a:endParaRPr lang="en-US" sz="2400" dirty="0" smtClean="0"/>
          </a:p>
          <a:p>
            <a:pPr algn="ctr">
              <a:defRPr>
                <a:latin typeface="Arial" pitchFamily="34" charset="0"/>
                <a:cs typeface="Arial" pitchFamily="34" charset="0"/>
              </a:defRPr>
            </a:pPr>
            <a:r>
              <a:rPr lang="en-US" sz="2400" b="1" i="0" baseline="0" dirty="0" smtClean="0"/>
              <a:t>Public Supply Water Usage</a:t>
            </a:r>
            <a:endParaRPr lang="en-US" sz="2400" dirty="0"/>
          </a:p>
        </c:rich>
      </c:tx>
      <c:layout>
        <c:manualLayout>
          <c:xMode val="edge"/>
          <c:yMode val="edge"/>
          <c:x val="0.19102777777777777"/>
          <c:y val="0"/>
        </c:manualLayout>
      </c:layout>
    </c:title>
    <c:plotArea>
      <c:layout>
        <c:manualLayout>
          <c:layoutTarget val="inner"/>
          <c:xMode val="edge"/>
          <c:yMode val="edge"/>
          <c:x val="0.20103302712160978"/>
          <c:y val="0.18813651037277784"/>
          <c:w val="0.58960072178477652"/>
          <c:h val="0.78613441034330911"/>
        </c:manualLayout>
      </c:layout>
      <c:pieChart>
        <c:varyColors val="1"/>
        <c:ser>
          <c:idx val="0"/>
          <c:order val="0"/>
          <c:dPt>
            <c:idx val="0"/>
            <c:spPr>
              <a:solidFill>
                <a:srgbClr val="FF0000"/>
              </a:solidFill>
            </c:spPr>
          </c:dPt>
          <c:dPt>
            <c:idx val="1"/>
            <c:spPr>
              <a:solidFill>
                <a:schemeClr val="accent2"/>
              </a:solidFill>
            </c:spPr>
          </c:dPt>
          <c:dPt>
            <c:idx val="2"/>
            <c:spPr>
              <a:solidFill>
                <a:srgbClr val="00B050"/>
              </a:solidFill>
            </c:spPr>
          </c:dPt>
          <c:dPt>
            <c:idx val="3"/>
            <c:spPr>
              <a:solidFill>
                <a:srgbClr val="9933FF"/>
              </a:solidFill>
            </c:spPr>
          </c:dPt>
          <c:dPt>
            <c:idx val="4"/>
            <c:spPr>
              <a:solidFill>
                <a:srgbClr val="CCFFFF"/>
              </a:solidFill>
            </c:spPr>
          </c:dPt>
          <c:dPt>
            <c:idx val="5"/>
            <c:spPr>
              <a:solidFill>
                <a:srgbClr val="FFFF00"/>
              </a:solidFill>
            </c:spPr>
          </c:dPt>
          <c:dPt>
            <c:idx val="6"/>
            <c:spPr>
              <a:solidFill>
                <a:schemeClr val="accent1">
                  <a:lumMod val="75000"/>
                </a:schemeClr>
              </a:solidFill>
            </c:spPr>
          </c:dPt>
          <c:dLbls>
            <c:dLbl>
              <c:idx val="2"/>
              <c:layout>
                <c:manualLayout>
                  <c:x val="0.15900929571303604"/>
                  <c:y val="-0.22348720085844298"/>
                </c:manualLayout>
              </c:layout>
              <c:spPr/>
              <c:txPr>
                <a:bodyPr/>
                <a:lstStyle/>
                <a:p>
                  <a:pPr>
                    <a:defRPr sz="1400">
                      <a:latin typeface="Arial" pitchFamily="34" charset="0"/>
                      <a:cs typeface="Arial" pitchFamily="34" charset="0"/>
                    </a:defRPr>
                  </a:pPr>
                  <a:endParaRPr lang="en-US"/>
                </a:p>
              </c:txPr>
              <c:showVal val="1"/>
              <c:showCatName val="1"/>
              <c:showPercent val="1"/>
            </c:dLbl>
            <c:dLbl>
              <c:idx val="3"/>
              <c:layout>
                <c:manualLayout>
                  <c:x val="-0.12777061461067357"/>
                  <c:y val="3.2801681039870016E-2"/>
                </c:manualLayout>
              </c:layout>
              <c:showVal val="1"/>
              <c:showCatName val="1"/>
              <c:showPercent val="1"/>
            </c:dLbl>
            <c:dLbl>
              <c:idx val="4"/>
              <c:layout>
                <c:manualLayout>
                  <c:x val="2.9914862204724411E-2"/>
                  <c:y val="1.8962629671291097E-2"/>
                </c:manualLayout>
              </c:layout>
              <c:showVal val="1"/>
              <c:showCatName val="1"/>
              <c:showPercent val="1"/>
            </c:dLbl>
            <c:dLbl>
              <c:idx val="6"/>
              <c:layout>
                <c:manualLayout>
                  <c:x val="-4.1076790866787012E-2"/>
                  <c:y val="-8.1561547218478567E-2"/>
                </c:manualLayout>
              </c:layout>
              <c:dLblPos val="bestFit"/>
              <c:showVal val="1"/>
              <c:showCatName val="1"/>
              <c:showPercent val="1"/>
            </c:dLbl>
            <c:txPr>
              <a:bodyPr/>
              <a:lstStyle/>
              <a:p>
                <a:pPr>
                  <a:defRPr sz="1200">
                    <a:latin typeface="Arial" pitchFamily="34" charset="0"/>
                    <a:cs typeface="Arial" pitchFamily="34" charset="0"/>
                  </a:defRPr>
                </a:pPr>
                <a:endParaRPr lang="en-US"/>
              </a:p>
            </c:txPr>
            <c:showVal val="1"/>
            <c:showCatName val="1"/>
            <c:showPercent val="1"/>
            <c:showLeaderLines val="1"/>
          </c:dLbls>
          <c:cat>
            <c:strRef>
              <c:f>Ruston!$C$111:$C$117</c:f>
              <c:strCache>
                <c:ptCount val="7"/>
                <c:pt idx="0">
                  <c:v>Louisiana Tech</c:v>
                </c:pt>
                <c:pt idx="1">
                  <c:v>Grambling University</c:v>
                </c:pt>
                <c:pt idx="2">
                  <c:v>Ruston</c:v>
                </c:pt>
                <c:pt idx="3">
                  <c:v>Simsboro</c:v>
                </c:pt>
                <c:pt idx="4">
                  <c:v>Choudrant</c:v>
                </c:pt>
                <c:pt idx="5">
                  <c:v>City of Grambling</c:v>
                </c:pt>
                <c:pt idx="6">
                  <c:v>Mt. Olive Waterworks</c:v>
                </c:pt>
              </c:strCache>
            </c:strRef>
          </c:cat>
          <c:val>
            <c:numRef>
              <c:f>Ruston!$D$111:$D$117</c:f>
              <c:numCache>
                <c:formatCode>#,##0</c:formatCode>
                <c:ptCount val="7"/>
                <c:pt idx="0">
                  <c:v>66359000</c:v>
                </c:pt>
                <c:pt idx="1">
                  <c:v>99678400</c:v>
                </c:pt>
                <c:pt idx="2">
                  <c:v>1558100000</c:v>
                </c:pt>
                <c:pt idx="3">
                  <c:v>22275652</c:v>
                </c:pt>
                <c:pt idx="4">
                  <c:v>105343672</c:v>
                </c:pt>
                <c:pt idx="5">
                  <c:v>149162400</c:v>
                </c:pt>
                <c:pt idx="6">
                  <c:v>26916735</c:v>
                </c:pt>
              </c:numCache>
            </c:numRef>
          </c:val>
        </c:ser>
        <c:dLbls>
          <c:showCatName val="1"/>
          <c:showPercent val="1"/>
        </c:dLbls>
        <c:firstSliceAng val="48"/>
      </c:pieChart>
      <c:spPr>
        <a:noFill/>
        <a:ln w="25400">
          <a:noFill/>
        </a:ln>
      </c:spPr>
    </c:plotArea>
    <c:plotVisOnly val="1"/>
    <c:dispBlanksAs val="zero"/>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0.87281</cdr:x>
      <cdr:y>0.59471</cdr:y>
    </cdr:from>
    <cdr:to>
      <cdr:x>0.9899</cdr:x>
      <cdr:y>0.69905</cdr:y>
    </cdr:to>
    <cdr:sp macro="" textlink="">
      <cdr:nvSpPr>
        <cdr:cNvPr id="2" name="TextBox 1"/>
        <cdr:cNvSpPr txBox="1"/>
      </cdr:nvSpPr>
      <cdr:spPr>
        <a:xfrm xmlns:a="http://schemas.openxmlformats.org/drawingml/2006/main">
          <a:off x="7565258" y="3744311"/>
          <a:ext cx="1014905" cy="65689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a:t>Note: No active</a:t>
          </a:r>
        </a:p>
        <a:p xmlns:a="http://schemas.openxmlformats.org/drawingml/2006/main">
          <a:r>
            <a:rPr lang="en-US" sz="1100" dirty="0"/>
            <a:t>irrigation wells</a:t>
          </a:r>
        </a:p>
        <a:p xmlns:a="http://schemas.openxmlformats.org/drawingml/2006/main">
          <a:r>
            <a:rPr lang="en-US" sz="1100" dirty="0"/>
            <a:t>in the AGC</a:t>
          </a:r>
        </a:p>
      </cdr:txBody>
    </cdr:sp>
  </cdr:relSizeAnchor>
</c:userShapes>
</file>

<file path=ppt/drawings/drawing2.xml><?xml version="1.0" encoding="utf-8"?>
<c:userShapes xmlns:c="http://schemas.openxmlformats.org/drawingml/2006/chart">
  <cdr:relSizeAnchor xmlns:cdr="http://schemas.openxmlformats.org/drawingml/2006/chartDrawing">
    <cdr:from>
      <cdr:x>0.86667</cdr:x>
      <cdr:y>0.61725</cdr:y>
    </cdr:from>
    <cdr:to>
      <cdr:x>1</cdr:x>
      <cdr:y>0.71407</cdr:y>
    </cdr:to>
    <cdr:sp macro="" textlink="">
      <cdr:nvSpPr>
        <cdr:cNvPr id="2" name="TextBox 1"/>
        <cdr:cNvSpPr txBox="1"/>
      </cdr:nvSpPr>
      <cdr:spPr>
        <a:xfrm xmlns:a="http://schemas.openxmlformats.org/drawingml/2006/main">
          <a:off x="7924800" y="3886200"/>
          <a:ext cx="1219200" cy="6096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100" dirty="0"/>
            <a:t>Note: </a:t>
          </a:r>
          <a:r>
            <a:rPr lang="en-US" dirty="0" smtClean="0"/>
            <a:t> Largest </a:t>
          </a:r>
        </a:p>
        <a:p xmlns:a="http://schemas.openxmlformats.org/drawingml/2006/main">
          <a:r>
            <a:rPr lang="en-US" sz="1100" dirty="0" smtClean="0"/>
            <a:t>Monthly Irrigation</a:t>
          </a:r>
        </a:p>
        <a:p xmlns:a="http://schemas.openxmlformats.org/drawingml/2006/main">
          <a:r>
            <a:rPr lang="en-US" dirty="0" smtClean="0"/>
            <a:t>Total : </a:t>
          </a:r>
          <a:r>
            <a:rPr lang="en-US" sz="1100" dirty="0" smtClean="0"/>
            <a:t>176,020</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0.74167</cdr:x>
      <cdr:y>0.7381</cdr:y>
    </cdr:from>
    <cdr:to>
      <cdr:x>0.95833</cdr:x>
      <cdr:y>0.93107</cdr:y>
    </cdr:to>
    <cdr:sp macro="" textlink="">
      <cdr:nvSpPr>
        <cdr:cNvPr id="2" name="TextBox 1"/>
        <cdr:cNvSpPr txBox="1"/>
      </cdr:nvSpPr>
      <cdr:spPr>
        <a:xfrm xmlns:a="http://schemas.openxmlformats.org/drawingml/2006/main">
          <a:off x="6781800" y="4724400"/>
          <a:ext cx="1981140" cy="12351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800" b="1" dirty="0" smtClean="0"/>
            <a:t>Water Usage:</a:t>
          </a:r>
        </a:p>
        <a:p xmlns:a="http://schemas.openxmlformats.org/drawingml/2006/main">
          <a:endParaRPr lang="en-US" sz="1000" b="1" dirty="0" smtClean="0"/>
        </a:p>
        <a:p xmlns:a="http://schemas.openxmlformats.org/drawingml/2006/main">
          <a:r>
            <a:rPr lang="en-US" sz="1800" b="1" dirty="0" smtClean="0"/>
            <a:t>January 2009 – December 2009</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0"/>
            <a:ext cx="3005448" cy="461961"/>
          </a:xfrm>
          <a:prstGeom prst="rect">
            <a:avLst/>
          </a:prstGeom>
          <a:noFill/>
          <a:ln w="9525">
            <a:noFill/>
            <a:miter lim="800000"/>
            <a:headEnd/>
            <a:tailEnd/>
          </a:ln>
        </p:spPr>
        <p:txBody>
          <a:bodyPr vert="horz" wrap="square" lIns="92369" tIns="46184" rIns="92369" bIns="46184" numCol="1" anchor="t" anchorCtr="0" compatLnSpc="1">
            <a:prstTxWarp prst="textNoShape">
              <a:avLst/>
            </a:prstTxWarp>
          </a:bodyPr>
          <a:lstStyle>
            <a:lvl1pPr defTabSz="923849">
              <a:defRPr sz="1200"/>
            </a:lvl1pPr>
          </a:lstStyle>
          <a:p>
            <a:pPr>
              <a:defRPr/>
            </a:pPr>
            <a:endParaRPr lang="en-US"/>
          </a:p>
        </p:txBody>
      </p:sp>
      <p:sp>
        <p:nvSpPr>
          <p:cNvPr id="31747" name="Rectangle 3"/>
          <p:cNvSpPr>
            <a:spLocks noGrp="1" noChangeArrowheads="1"/>
          </p:cNvSpPr>
          <p:nvPr>
            <p:ph type="dt" sz="quarter" idx="1"/>
          </p:nvPr>
        </p:nvSpPr>
        <p:spPr bwMode="auto">
          <a:xfrm>
            <a:off x="3927183" y="0"/>
            <a:ext cx="3005448" cy="461961"/>
          </a:xfrm>
          <a:prstGeom prst="rect">
            <a:avLst/>
          </a:prstGeom>
          <a:noFill/>
          <a:ln w="9525">
            <a:noFill/>
            <a:miter lim="800000"/>
            <a:headEnd/>
            <a:tailEnd/>
          </a:ln>
        </p:spPr>
        <p:txBody>
          <a:bodyPr vert="horz" wrap="square" lIns="92369" tIns="46184" rIns="92369" bIns="46184" numCol="1" anchor="t" anchorCtr="0" compatLnSpc="1">
            <a:prstTxWarp prst="textNoShape">
              <a:avLst/>
            </a:prstTxWarp>
          </a:bodyPr>
          <a:lstStyle>
            <a:lvl1pPr algn="r" defTabSz="923849">
              <a:defRPr sz="1200"/>
            </a:lvl1pPr>
          </a:lstStyle>
          <a:p>
            <a:pPr>
              <a:defRPr/>
            </a:pPr>
            <a:endParaRPr lang="en-US"/>
          </a:p>
        </p:txBody>
      </p:sp>
      <p:sp>
        <p:nvSpPr>
          <p:cNvPr id="31748" name="Rectangle 4"/>
          <p:cNvSpPr>
            <a:spLocks noGrp="1" noChangeArrowheads="1"/>
          </p:cNvSpPr>
          <p:nvPr>
            <p:ph type="ftr" sz="quarter" idx="2"/>
          </p:nvPr>
        </p:nvSpPr>
        <p:spPr bwMode="auto">
          <a:xfrm>
            <a:off x="1" y="8769363"/>
            <a:ext cx="3005448" cy="461961"/>
          </a:xfrm>
          <a:prstGeom prst="rect">
            <a:avLst/>
          </a:prstGeom>
          <a:noFill/>
          <a:ln w="9525">
            <a:noFill/>
            <a:miter lim="800000"/>
            <a:headEnd/>
            <a:tailEnd/>
          </a:ln>
        </p:spPr>
        <p:txBody>
          <a:bodyPr vert="horz" wrap="square" lIns="92369" tIns="46184" rIns="92369" bIns="46184" numCol="1" anchor="b" anchorCtr="0" compatLnSpc="1">
            <a:prstTxWarp prst="textNoShape">
              <a:avLst/>
            </a:prstTxWarp>
          </a:bodyPr>
          <a:lstStyle>
            <a:lvl1pPr defTabSz="923849">
              <a:defRPr sz="1200"/>
            </a:lvl1pPr>
          </a:lstStyle>
          <a:p>
            <a:pPr>
              <a:defRPr/>
            </a:pPr>
            <a:endParaRPr lang="en-US"/>
          </a:p>
        </p:txBody>
      </p:sp>
      <p:sp>
        <p:nvSpPr>
          <p:cNvPr id="31749" name="Rectangle 5"/>
          <p:cNvSpPr>
            <a:spLocks noGrp="1" noChangeArrowheads="1"/>
          </p:cNvSpPr>
          <p:nvPr>
            <p:ph type="sldNum" sz="quarter" idx="3"/>
          </p:nvPr>
        </p:nvSpPr>
        <p:spPr bwMode="auto">
          <a:xfrm>
            <a:off x="3927183" y="8769363"/>
            <a:ext cx="3005448" cy="461961"/>
          </a:xfrm>
          <a:prstGeom prst="rect">
            <a:avLst/>
          </a:prstGeom>
          <a:noFill/>
          <a:ln w="9525">
            <a:noFill/>
            <a:miter lim="800000"/>
            <a:headEnd/>
            <a:tailEnd/>
          </a:ln>
        </p:spPr>
        <p:txBody>
          <a:bodyPr vert="horz" wrap="square" lIns="92369" tIns="46184" rIns="92369" bIns="46184" numCol="1" anchor="b" anchorCtr="0" compatLnSpc="1">
            <a:prstTxWarp prst="textNoShape">
              <a:avLst/>
            </a:prstTxWarp>
          </a:bodyPr>
          <a:lstStyle>
            <a:lvl1pPr algn="r" defTabSz="923849">
              <a:defRPr sz="1200"/>
            </a:lvl1pPr>
          </a:lstStyle>
          <a:p>
            <a:pPr>
              <a:defRPr/>
            </a:pPr>
            <a:fld id="{3F361C2B-E1F3-4ACD-9C66-DCBA0A6E548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3005448" cy="461961"/>
          </a:xfrm>
          <a:prstGeom prst="rect">
            <a:avLst/>
          </a:prstGeom>
          <a:noFill/>
          <a:ln w="9525">
            <a:noFill/>
            <a:miter lim="800000"/>
            <a:headEnd/>
            <a:tailEnd/>
          </a:ln>
        </p:spPr>
        <p:txBody>
          <a:bodyPr vert="horz" wrap="square" lIns="92369" tIns="46184" rIns="92369" bIns="46184" numCol="1" anchor="t" anchorCtr="0" compatLnSpc="1">
            <a:prstTxWarp prst="textNoShape">
              <a:avLst/>
            </a:prstTxWarp>
          </a:bodyPr>
          <a:lstStyle>
            <a:lvl1pPr defTabSz="923849">
              <a:defRPr sz="1200"/>
            </a:lvl1pPr>
          </a:lstStyle>
          <a:p>
            <a:pPr>
              <a:defRPr/>
            </a:pPr>
            <a:endParaRPr lang="en-US"/>
          </a:p>
        </p:txBody>
      </p:sp>
      <p:sp>
        <p:nvSpPr>
          <p:cNvPr id="7171" name="Rectangle 3"/>
          <p:cNvSpPr>
            <a:spLocks noGrp="1" noChangeArrowheads="1"/>
          </p:cNvSpPr>
          <p:nvPr>
            <p:ph type="dt" idx="1"/>
          </p:nvPr>
        </p:nvSpPr>
        <p:spPr bwMode="auto">
          <a:xfrm>
            <a:off x="3927183" y="0"/>
            <a:ext cx="3005448" cy="461961"/>
          </a:xfrm>
          <a:prstGeom prst="rect">
            <a:avLst/>
          </a:prstGeom>
          <a:noFill/>
          <a:ln w="9525">
            <a:noFill/>
            <a:miter lim="800000"/>
            <a:headEnd/>
            <a:tailEnd/>
          </a:ln>
        </p:spPr>
        <p:txBody>
          <a:bodyPr vert="horz" wrap="square" lIns="92369" tIns="46184" rIns="92369" bIns="46184" numCol="1" anchor="t" anchorCtr="0" compatLnSpc="1">
            <a:prstTxWarp prst="textNoShape">
              <a:avLst/>
            </a:prstTxWarp>
          </a:bodyPr>
          <a:lstStyle>
            <a:lvl1pPr algn="r" defTabSz="923849">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94048" y="4386259"/>
            <a:ext cx="5546104" cy="4154490"/>
          </a:xfrm>
          <a:prstGeom prst="rect">
            <a:avLst/>
          </a:prstGeom>
          <a:noFill/>
          <a:ln w="9525">
            <a:noFill/>
            <a:miter lim="800000"/>
            <a:headEnd/>
            <a:tailEnd/>
          </a:ln>
        </p:spPr>
        <p:txBody>
          <a:bodyPr vert="horz" wrap="square" lIns="92369" tIns="46184" rIns="92369" bIns="461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1" y="8769363"/>
            <a:ext cx="3005448" cy="461961"/>
          </a:xfrm>
          <a:prstGeom prst="rect">
            <a:avLst/>
          </a:prstGeom>
          <a:noFill/>
          <a:ln w="9525">
            <a:noFill/>
            <a:miter lim="800000"/>
            <a:headEnd/>
            <a:tailEnd/>
          </a:ln>
        </p:spPr>
        <p:txBody>
          <a:bodyPr vert="horz" wrap="square" lIns="92369" tIns="46184" rIns="92369" bIns="46184" numCol="1" anchor="b" anchorCtr="0" compatLnSpc="1">
            <a:prstTxWarp prst="textNoShape">
              <a:avLst/>
            </a:prstTxWarp>
          </a:bodyPr>
          <a:lstStyle>
            <a:lvl1pPr defTabSz="923849">
              <a:defRPr sz="1200"/>
            </a:lvl1pPr>
          </a:lstStyle>
          <a:p>
            <a:pPr>
              <a:defRPr/>
            </a:pPr>
            <a:endParaRPr lang="en-US"/>
          </a:p>
        </p:txBody>
      </p:sp>
      <p:sp>
        <p:nvSpPr>
          <p:cNvPr id="7175" name="Rectangle 7"/>
          <p:cNvSpPr>
            <a:spLocks noGrp="1" noChangeArrowheads="1"/>
          </p:cNvSpPr>
          <p:nvPr>
            <p:ph type="sldNum" sz="quarter" idx="5"/>
          </p:nvPr>
        </p:nvSpPr>
        <p:spPr bwMode="auto">
          <a:xfrm>
            <a:off x="3927183" y="8769363"/>
            <a:ext cx="3005448" cy="461961"/>
          </a:xfrm>
          <a:prstGeom prst="rect">
            <a:avLst/>
          </a:prstGeom>
          <a:noFill/>
          <a:ln w="9525">
            <a:noFill/>
            <a:miter lim="800000"/>
            <a:headEnd/>
            <a:tailEnd/>
          </a:ln>
        </p:spPr>
        <p:txBody>
          <a:bodyPr vert="horz" wrap="square" lIns="92369" tIns="46184" rIns="92369" bIns="46184" numCol="1" anchor="b" anchorCtr="0" compatLnSpc="1">
            <a:prstTxWarp prst="textNoShape">
              <a:avLst/>
            </a:prstTxWarp>
          </a:bodyPr>
          <a:lstStyle>
            <a:lvl1pPr algn="r" defTabSz="923849">
              <a:defRPr sz="1200"/>
            </a:lvl1pPr>
          </a:lstStyle>
          <a:p>
            <a:pPr>
              <a:defRPr/>
            </a:pPr>
            <a:fld id="{8B14E170-0653-4D35-8C77-C7E36568A73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p:spPr>
        <p:txBody>
          <a:bodyPr/>
          <a:lstStyle/>
          <a:p>
            <a:pPr eaLnBrk="1" hangingPunct="1"/>
            <a:endParaRPr lang="en-US" smtClean="0"/>
          </a:p>
        </p:txBody>
      </p:sp>
      <p:sp>
        <p:nvSpPr>
          <p:cNvPr id="16387" name="Slide Number Placeholder 3"/>
          <p:cNvSpPr>
            <a:spLocks noGrp="1"/>
          </p:cNvSpPr>
          <p:nvPr>
            <p:ph type="sldNum" sz="quarter" idx="5"/>
          </p:nvPr>
        </p:nvSpPr>
        <p:spPr>
          <a:noFill/>
        </p:spPr>
        <p:txBody>
          <a:bodyPr/>
          <a:lstStyle/>
          <a:p>
            <a:fld id="{4B515B2C-8BE9-4EA8-8A8A-496F0360F249}"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1862A61E-B0C0-423A-BB65-069227BFA522}" type="slidenum">
              <a:rPr lang="en-US">
                <a:solidFill>
                  <a:prstClr val="black"/>
                </a:solidFill>
                <a:latin typeface="Arial" pitchFamily="34" charset="0"/>
              </a:rPr>
              <a:pPr algn="r" rtl="0" fontAlgn="base">
                <a:spcBef>
                  <a:spcPct val="0"/>
                </a:spcBef>
                <a:spcAft>
                  <a:spcPct val="0"/>
                </a:spcAft>
              </a:pPr>
              <a:t>15</a:t>
            </a:fld>
            <a:endParaRPr lang="en-US" dirty="0">
              <a:solidFill>
                <a:prstClr val="black"/>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053D2D65-5BBF-4FF4-A507-54755A5D5E2B}" type="slidenum">
              <a:rPr lang="en-US">
                <a:solidFill>
                  <a:prstClr val="black"/>
                </a:solidFill>
                <a:latin typeface="Arial" pitchFamily="34" charset="0"/>
              </a:rPr>
              <a:pPr algn="r" rtl="0" fontAlgn="base">
                <a:spcBef>
                  <a:spcPct val="0"/>
                </a:spcBef>
                <a:spcAft>
                  <a:spcPct val="0"/>
                </a:spcAft>
              </a:pPr>
              <a:t>16</a:t>
            </a:fld>
            <a:endParaRPr lang="en-US" dirty="0">
              <a:solidFill>
                <a:prstClr val="black"/>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BDCF60CE-EBEF-4861-AD3C-FFFF2982654E}" type="slidenum">
              <a:rPr lang="en-US">
                <a:solidFill>
                  <a:prstClr val="black"/>
                </a:solidFill>
                <a:latin typeface="Arial" pitchFamily="34" charset="0"/>
              </a:rPr>
              <a:pPr algn="r" rtl="0" fontAlgn="base">
                <a:spcBef>
                  <a:spcPct val="0"/>
                </a:spcBef>
                <a:spcAft>
                  <a:spcPct val="0"/>
                </a:spcAft>
              </a:pPr>
              <a:t>17</a:t>
            </a:fld>
            <a:endParaRPr lang="en-US" dirty="0">
              <a:solidFill>
                <a:prstClr val="black"/>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2D71C0A3-2675-4BDE-B72C-88672FB62E88}" type="slidenum">
              <a:rPr lang="en-US">
                <a:solidFill>
                  <a:prstClr val="black"/>
                </a:solidFill>
                <a:latin typeface="Arial" pitchFamily="34" charset="0"/>
              </a:rPr>
              <a:pPr algn="r" rtl="0" fontAlgn="base">
                <a:spcBef>
                  <a:spcPct val="0"/>
                </a:spcBef>
                <a:spcAft>
                  <a:spcPct val="0"/>
                </a:spcAft>
              </a:pPr>
              <a:t>18</a:t>
            </a:fld>
            <a:endParaRPr lang="en-US" dirty="0">
              <a:solidFill>
                <a:prstClr val="black"/>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6E8817F7-E514-4D2E-8588-C570932FA652}" type="slidenum">
              <a:rPr lang="en-US">
                <a:solidFill>
                  <a:prstClr val="black"/>
                </a:solidFill>
                <a:latin typeface="Arial" pitchFamily="34" charset="0"/>
              </a:rPr>
              <a:pPr algn="r" rtl="0" fontAlgn="base">
                <a:spcBef>
                  <a:spcPct val="0"/>
                </a:spcBef>
                <a:spcAft>
                  <a:spcPct val="0"/>
                </a:spcAft>
              </a:pPr>
              <a:t>19</a:t>
            </a:fld>
            <a:endParaRPr lang="en-US" dirty="0">
              <a:solidFill>
                <a:prstClr val="black"/>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8EDFDC77-E182-4C42-AF7C-9E9BAC710E1B}" type="slidenum">
              <a:rPr lang="en-US">
                <a:solidFill>
                  <a:prstClr val="black"/>
                </a:solidFill>
                <a:latin typeface="Arial" pitchFamily="34" charset="0"/>
              </a:rPr>
              <a:pPr algn="r" rtl="0" fontAlgn="base">
                <a:spcBef>
                  <a:spcPct val="0"/>
                </a:spcBef>
                <a:spcAft>
                  <a:spcPct val="0"/>
                </a:spcAft>
              </a:pPr>
              <a:t>7</a:t>
            </a:fld>
            <a:endParaRPr lang="en-US" dirty="0">
              <a:solidFill>
                <a:prstClr val="black"/>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2F188419-1B21-4B03-9D6E-E5A26E1A6C15}" type="slidenum">
              <a:rPr lang="en-US">
                <a:solidFill>
                  <a:prstClr val="black"/>
                </a:solidFill>
                <a:latin typeface="Arial" pitchFamily="34" charset="0"/>
              </a:rPr>
              <a:pPr algn="r" rtl="0" fontAlgn="base">
                <a:spcBef>
                  <a:spcPct val="0"/>
                </a:spcBef>
                <a:spcAft>
                  <a:spcPct val="0"/>
                </a:spcAft>
              </a:pPr>
              <a:t>8</a:t>
            </a:fld>
            <a:endParaRPr lang="en-US" dirty="0">
              <a:solidFill>
                <a:prstClr val="black"/>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98A38C4A-6330-4829-ACA2-9B5431422005}" type="slidenum">
              <a:rPr lang="en-US">
                <a:solidFill>
                  <a:prstClr val="black"/>
                </a:solidFill>
                <a:latin typeface="Arial" pitchFamily="34" charset="0"/>
              </a:rPr>
              <a:pPr algn="r" rtl="0" fontAlgn="base">
                <a:spcBef>
                  <a:spcPct val="0"/>
                </a:spcBef>
                <a:spcAft>
                  <a:spcPct val="0"/>
                </a:spcAft>
              </a:pPr>
              <a:t>9</a:t>
            </a:fld>
            <a:endParaRPr lang="en-US" dirty="0">
              <a:solidFill>
                <a:prstClr val="black"/>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13C71A2C-F529-4F6B-BF98-667BA2AF9CEC}" type="slidenum">
              <a:rPr lang="en-US">
                <a:solidFill>
                  <a:prstClr val="black"/>
                </a:solidFill>
                <a:latin typeface="Arial" pitchFamily="34" charset="0"/>
              </a:rPr>
              <a:pPr algn="r" rtl="0" fontAlgn="base">
                <a:spcBef>
                  <a:spcPct val="0"/>
                </a:spcBef>
                <a:spcAft>
                  <a:spcPct val="0"/>
                </a:spcAft>
              </a:pPr>
              <a:t>10</a:t>
            </a:fld>
            <a:endParaRPr lang="en-US" dirty="0">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7B9E0AFF-42EA-4830-AA78-9AFFB3464844}" type="slidenum">
              <a:rPr lang="en-US">
                <a:solidFill>
                  <a:prstClr val="black"/>
                </a:solidFill>
                <a:latin typeface="Arial" pitchFamily="34" charset="0"/>
              </a:rPr>
              <a:pPr algn="r" rtl="0" fontAlgn="base">
                <a:spcBef>
                  <a:spcPct val="0"/>
                </a:spcBef>
                <a:spcAft>
                  <a:spcPct val="0"/>
                </a:spcAft>
              </a:pPr>
              <a:t>11</a:t>
            </a:fld>
            <a:endParaRPr lang="en-US" dirty="0">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CCA77D1A-73E6-4F2F-A00D-7E2863591D64}" type="slidenum">
              <a:rPr lang="en-US">
                <a:solidFill>
                  <a:prstClr val="black"/>
                </a:solidFill>
                <a:latin typeface="Arial" pitchFamily="34" charset="0"/>
              </a:rPr>
              <a:pPr algn="r" rtl="0" fontAlgn="base">
                <a:spcBef>
                  <a:spcPct val="0"/>
                </a:spcBef>
                <a:spcAft>
                  <a:spcPct val="0"/>
                </a:spcAft>
              </a:pPr>
              <a:t>12</a:t>
            </a:fld>
            <a:endParaRPr lang="en-US" dirty="0">
              <a:solidFill>
                <a:prstClr val="black"/>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7306AB8B-CBBC-45E2-A08E-E92A092CEB83}" type="slidenum">
              <a:rPr lang="en-US">
                <a:solidFill>
                  <a:prstClr val="black"/>
                </a:solidFill>
                <a:latin typeface="Arial" pitchFamily="34" charset="0"/>
              </a:rPr>
              <a:pPr algn="r" rtl="0" fontAlgn="base">
                <a:spcBef>
                  <a:spcPct val="0"/>
                </a:spcBef>
                <a:spcAft>
                  <a:spcPct val="0"/>
                </a:spcAft>
              </a:pPr>
              <a:t>13</a:t>
            </a:fld>
            <a:endParaRPr lang="en-US" dirty="0">
              <a:solidFill>
                <a:prstClr val="black"/>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F227C41E-E932-47E5-BEAA-3C3A56E094DF}" type="slidenum">
              <a:rPr lang="en-US">
                <a:solidFill>
                  <a:prstClr val="black"/>
                </a:solidFill>
                <a:latin typeface="Arial" pitchFamily="34" charset="0"/>
              </a:rPr>
              <a:pPr algn="r" rtl="0" fontAlgn="base">
                <a:spcBef>
                  <a:spcPct val="0"/>
                </a:spcBef>
                <a:spcAft>
                  <a:spcPct val="0"/>
                </a:spcAft>
              </a:pPr>
              <a:t>14</a:t>
            </a:fld>
            <a:endParaRPr lang="en-US" dirty="0">
              <a:solidFill>
                <a:prstClr val="black"/>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C02B31E-8F00-4549-89C6-3D297B26FE8A}" type="datetime1">
              <a:rPr lang="en-US"/>
              <a:pPr>
                <a:defRPr/>
              </a:pPr>
              <a:t>8/26/2010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BFAB66-9567-455B-9981-EA2905A3346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91EF8F-5A78-474B-BFC0-DDD7F2EF945E}" type="datetime1">
              <a:rPr lang="en-US"/>
              <a:pPr>
                <a:defRPr/>
              </a:pPr>
              <a:t>8/26/2010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C302DA-25C8-43D4-94E5-6CFEDE7DAE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95095BB7-D5D0-4EF6-97BF-76BF1CAB1622}" type="datetime1">
              <a:rPr lang="en-US"/>
              <a:pPr>
                <a:defRPr/>
              </a:pPr>
              <a:t>8/26/2010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D21FAA0-8BFA-4EB4-9EE5-9D67F89C493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32450" name="Rectangle 2"/>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232451"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smtClean="0"/>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lgn="l" rtl="0" eaLnBrk="0" hangingPunct="0">
              <a:spcBef>
                <a:spcPct val="0"/>
              </a:spcBef>
              <a:defRPr/>
            </a:pPr>
            <a:r>
              <a:rPr lang="en-US" sz="1400" kern="1200" smtClean="0">
                <a:solidFill>
                  <a:srgbClr val="000000"/>
                </a:solidFill>
                <a:latin typeface="Albertus Extra Bold" pitchFamily="34" charset="0"/>
                <a:ea typeface="+mn-ea"/>
                <a:cs typeface="+mn-cs"/>
              </a:rPr>
              <a:t>4/6/2010</a:t>
            </a:r>
            <a:endParaRPr lang="en-US" sz="1400" kern="1200" dirty="0">
              <a:solidFill>
                <a:srgbClr val="000000"/>
              </a:solidFill>
              <a:latin typeface="Albertus Extra Bold" pitchFamily="34" charset="0"/>
              <a:ea typeface="+mn-ea"/>
              <a:cs typeface="+mn-cs"/>
            </a:endParaRPr>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lgn="ctr" rtl="0" eaLnBrk="0" hangingPunct="0">
              <a:spcBef>
                <a:spcPct val="0"/>
              </a:spcBef>
              <a:defRPr/>
            </a:pPr>
            <a:endParaRPr lang="en-US" sz="1400" kern="1200" dirty="0">
              <a:solidFill>
                <a:srgbClr val="000000"/>
              </a:solidFill>
              <a:latin typeface="Albertus Extra Bold" pitchFamily="34" charset="0"/>
              <a:ea typeface="+mn-ea"/>
              <a:cs typeface="+mn-cs"/>
            </a:endParaRP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lgn="r" rtl="0" eaLnBrk="0" hangingPunct="0">
              <a:spcBef>
                <a:spcPct val="0"/>
              </a:spcBef>
              <a:defRPr/>
            </a:pPr>
            <a:fld id="{2FE2EF87-2E6B-4D59-95E7-05EF32D97E0A}" type="slidenum">
              <a:rPr lang="en-US" sz="1400" kern="1200">
                <a:solidFill>
                  <a:srgbClr val="FFFFFF"/>
                </a:solidFill>
                <a:latin typeface="Albertus Extra Bold" pitchFamily="34" charset="0"/>
                <a:ea typeface="+mn-ea"/>
                <a:cs typeface="+mn-cs"/>
              </a:rPr>
              <a:pPr algn="r" rtl="0" eaLnBrk="0" hangingPunct="0">
                <a:spcBef>
                  <a:spcPct val="0"/>
                </a:spcBef>
                <a:defRPr/>
              </a:pPr>
              <a:t>‹#›</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hangingPunct="0">
              <a:spcBef>
                <a:spcPct val="0"/>
              </a:spcBef>
              <a:defRPr/>
            </a:pPr>
            <a:r>
              <a:rPr lang="en-US" sz="1400" kern="1200" smtClean="0">
                <a:solidFill>
                  <a:srgbClr val="000000"/>
                </a:solidFill>
                <a:latin typeface="Albertus Extra Bold" pitchFamily="34" charset="0"/>
                <a:ea typeface="+mn-ea"/>
                <a:cs typeface="+mn-cs"/>
              </a:rPr>
              <a:t>4/6/2010</a:t>
            </a:r>
            <a:endParaRPr lang="en-US" sz="1400" kern="1200" dirty="0">
              <a:solidFill>
                <a:srgbClr val="000000"/>
              </a:solidFill>
              <a:latin typeface="Albertus Extra Bold"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hangingPunct="0">
              <a:spcBef>
                <a:spcPct val="0"/>
              </a:spcBef>
              <a:defRPr/>
            </a:pPr>
            <a:endParaRPr lang="en-US" sz="1400" kern="1200" dirty="0">
              <a:solidFill>
                <a:srgbClr val="000000"/>
              </a:solidFill>
              <a:latin typeface="Albertus Extra Bold"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hangingPunct="0">
              <a:spcBef>
                <a:spcPct val="0"/>
              </a:spcBef>
              <a:defRPr/>
            </a:pPr>
            <a:r>
              <a:rPr lang="en-US" sz="1400" kern="1200" smtClean="0">
                <a:solidFill>
                  <a:srgbClr val="000000"/>
                </a:solidFill>
                <a:latin typeface="Albertus Extra Bold" pitchFamily="34" charset="0"/>
                <a:ea typeface="+mn-ea"/>
                <a:cs typeface="+mn-cs"/>
              </a:rPr>
              <a:t>4/6/2010</a:t>
            </a:r>
            <a:endParaRPr lang="en-US" sz="1400" kern="1200" dirty="0">
              <a:solidFill>
                <a:srgbClr val="000000"/>
              </a:solidFill>
              <a:latin typeface="Albertus Extra Bold"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hangingPunct="0">
              <a:spcBef>
                <a:spcPct val="0"/>
              </a:spcBef>
              <a:defRPr/>
            </a:pPr>
            <a:endParaRPr lang="en-US" sz="1400" kern="1200" dirty="0">
              <a:solidFill>
                <a:srgbClr val="000000"/>
              </a:solidFill>
              <a:latin typeface="Albertus Extra Bold"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lgn="l" rtl="0" eaLnBrk="0" hangingPunct="0">
              <a:spcBef>
                <a:spcPct val="0"/>
              </a:spcBef>
              <a:defRPr/>
            </a:pPr>
            <a:r>
              <a:rPr lang="en-US" sz="1400" kern="1200" smtClean="0">
                <a:solidFill>
                  <a:srgbClr val="000000"/>
                </a:solidFill>
                <a:latin typeface="Albertus Extra Bold" pitchFamily="34" charset="0"/>
                <a:ea typeface="+mn-ea"/>
                <a:cs typeface="+mn-cs"/>
              </a:rPr>
              <a:t>4/6/2010</a:t>
            </a:r>
            <a:endParaRPr lang="en-US" sz="1400" kern="1200" dirty="0">
              <a:solidFill>
                <a:srgbClr val="000000"/>
              </a:solidFill>
              <a:latin typeface="Albertus Extra Bold"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algn="ctr" rtl="0" eaLnBrk="0" hangingPunct="0">
              <a:spcBef>
                <a:spcPct val="0"/>
              </a:spcBef>
              <a:defRPr/>
            </a:pPr>
            <a:endParaRPr lang="en-US" sz="1400" kern="1200" dirty="0">
              <a:solidFill>
                <a:srgbClr val="000000"/>
              </a:solidFill>
              <a:latin typeface="Albertus Extra Bold"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algn="r" rtl="0" eaLnBrk="0" hangingPunct="0">
              <a:spcBef>
                <a:spcPct val="0"/>
              </a:spcBef>
              <a:defRPr/>
            </a:pPr>
            <a:fld id="{2C958047-A112-47F5-8FD4-06AF9E085DA3}" type="slidenum">
              <a:rPr lang="en-US" sz="1400" kern="1200">
                <a:solidFill>
                  <a:srgbClr val="FFFFFF"/>
                </a:solidFill>
                <a:latin typeface="Albertus Extra Bold" pitchFamily="34" charset="0"/>
                <a:ea typeface="+mn-ea"/>
                <a:cs typeface="+mn-cs"/>
              </a:rPr>
              <a:pPr algn="r" rtl="0" eaLnBrk="0" hangingPunct="0">
                <a:spcBef>
                  <a:spcPct val="0"/>
                </a:spcBef>
                <a:defRPr/>
              </a:pPr>
              <a:t>‹#›</a:t>
            </a:fld>
            <a:endParaRPr lang="en-US" sz="1400" kern="1200" dirty="0">
              <a:solidFill>
                <a:srgbClr val="FFFFFF"/>
              </a:solidFill>
              <a:latin typeface="Albertus Extra Bold"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hangingPunct="0">
              <a:spcBef>
                <a:spcPct val="0"/>
              </a:spcBef>
              <a:defRPr/>
            </a:pPr>
            <a:r>
              <a:rPr lang="en-US" sz="1400" kern="1200" smtClean="0">
                <a:solidFill>
                  <a:srgbClr val="000000"/>
                </a:solidFill>
                <a:latin typeface="Albertus Extra Bold" pitchFamily="34" charset="0"/>
                <a:ea typeface="+mn-ea"/>
                <a:cs typeface="+mn-cs"/>
              </a:rPr>
              <a:t>4/6/2010</a:t>
            </a:r>
            <a:endParaRPr lang="en-US" sz="1400" kern="1200" dirty="0">
              <a:solidFill>
                <a:srgbClr val="000000"/>
              </a:solidFill>
              <a:latin typeface="Albertus Extra Bold"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hangingPunct="0">
              <a:spcBef>
                <a:spcPct val="0"/>
              </a:spcBef>
              <a:defRPr/>
            </a:pPr>
            <a:endParaRPr lang="en-US" sz="1400" kern="1200" dirty="0">
              <a:solidFill>
                <a:srgbClr val="000000"/>
              </a:solidFill>
              <a:latin typeface="Albertus Extra Bold"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hangingPunct="0">
              <a:spcBef>
                <a:spcPct val="0"/>
              </a:spcBef>
              <a:defRPr/>
            </a:pPr>
            <a:r>
              <a:rPr lang="en-US" sz="1400" kern="1200" smtClean="0">
                <a:solidFill>
                  <a:srgbClr val="000000"/>
                </a:solidFill>
                <a:latin typeface="Albertus Extra Bold" pitchFamily="34" charset="0"/>
                <a:ea typeface="+mn-ea"/>
                <a:cs typeface="+mn-cs"/>
              </a:rPr>
              <a:t>4/6/2010</a:t>
            </a:r>
            <a:endParaRPr lang="en-US" sz="1400" kern="1200" dirty="0">
              <a:solidFill>
                <a:srgbClr val="000000"/>
              </a:solidFill>
              <a:latin typeface="Albertus Extra Bold"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hangingPunct="0">
              <a:spcBef>
                <a:spcPct val="0"/>
              </a:spcBef>
              <a:defRPr/>
            </a:pPr>
            <a:endParaRPr lang="en-US" sz="1400" kern="1200" dirty="0">
              <a:solidFill>
                <a:srgbClr val="000000"/>
              </a:solidFill>
              <a:latin typeface="Albertus Extra Bold"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hangingPunct="0">
              <a:spcBef>
                <a:spcPct val="0"/>
              </a:spcBef>
              <a:defRPr/>
            </a:pPr>
            <a:r>
              <a:rPr lang="en-US" sz="1400" kern="1200" smtClean="0">
                <a:solidFill>
                  <a:srgbClr val="000000"/>
                </a:solidFill>
                <a:latin typeface="Albertus Extra Bold" pitchFamily="34" charset="0"/>
                <a:ea typeface="+mn-ea"/>
                <a:cs typeface="+mn-cs"/>
              </a:rPr>
              <a:t>4/6/2010</a:t>
            </a:r>
            <a:endParaRPr lang="en-US" sz="1400" kern="1200" dirty="0">
              <a:solidFill>
                <a:srgbClr val="000000"/>
              </a:solidFill>
              <a:latin typeface="Albertus Extra Bold"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hangingPunct="0">
              <a:spcBef>
                <a:spcPct val="0"/>
              </a:spcBef>
              <a:defRPr/>
            </a:pPr>
            <a:endParaRPr lang="en-US" sz="1400" kern="1200" dirty="0">
              <a:solidFill>
                <a:srgbClr val="000000"/>
              </a:solidFill>
              <a:latin typeface="Albertus Extra Bold"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hangingPunct="0">
              <a:spcBef>
                <a:spcPct val="0"/>
              </a:spcBef>
              <a:defRPr/>
            </a:pPr>
            <a:r>
              <a:rPr lang="en-US" sz="1400" kern="1200" smtClean="0">
                <a:solidFill>
                  <a:srgbClr val="000000"/>
                </a:solidFill>
                <a:latin typeface="Albertus Extra Bold" pitchFamily="34" charset="0"/>
                <a:ea typeface="+mn-ea"/>
                <a:cs typeface="+mn-cs"/>
              </a:rPr>
              <a:t>4/6/2010</a:t>
            </a:r>
            <a:endParaRPr lang="en-US" sz="1400" kern="1200" dirty="0">
              <a:solidFill>
                <a:srgbClr val="000000"/>
              </a:solidFill>
              <a:latin typeface="Albertus Extra Bold"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hangingPunct="0">
              <a:spcBef>
                <a:spcPct val="0"/>
              </a:spcBef>
              <a:defRPr/>
            </a:pPr>
            <a:endParaRPr lang="en-US" sz="1400" kern="1200" dirty="0">
              <a:solidFill>
                <a:srgbClr val="000000"/>
              </a:solidFill>
              <a:latin typeface="Albertus Extra Bold"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6506E39-9D2D-4880-B95D-CB7C7FA11E57}" type="datetime1">
              <a:rPr lang="en-US"/>
              <a:pPr>
                <a:defRPr/>
              </a:pPr>
              <a:t>8/26/2010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DEFE25-DCCB-489C-9C08-AA0EE7153A0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hangingPunct="0">
              <a:spcBef>
                <a:spcPct val="0"/>
              </a:spcBef>
              <a:defRPr/>
            </a:pPr>
            <a:r>
              <a:rPr lang="en-US" sz="1400" kern="1200" smtClean="0">
                <a:solidFill>
                  <a:srgbClr val="000000"/>
                </a:solidFill>
                <a:latin typeface="Albertus Extra Bold" pitchFamily="34" charset="0"/>
                <a:ea typeface="+mn-ea"/>
                <a:cs typeface="+mn-cs"/>
              </a:rPr>
              <a:t>4/6/2010</a:t>
            </a:r>
            <a:endParaRPr lang="en-US" sz="1400" kern="1200" dirty="0">
              <a:solidFill>
                <a:srgbClr val="000000"/>
              </a:solidFill>
              <a:latin typeface="Albertus Extra Bold"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hangingPunct="0">
              <a:spcBef>
                <a:spcPct val="0"/>
              </a:spcBef>
              <a:defRPr/>
            </a:pPr>
            <a:endParaRPr lang="en-US" sz="1400" kern="1200" dirty="0">
              <a:solidFill>
                <a:srgbClr val="000000"/>
              </a:solidFill>
              <a:latin typeface="Albertus Extra Bold"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hangingPunct="0">
              <a:spcBef>
                <a:spcPct val="0"/>
              </a:spcBef>
              <a:defRPr/>
            </a:pPr>
            <a:r>
              <a:rPr lang="en-US" sz="1400" kern="1200" smtClean="0">
                <a:solidFill>
                  <a:srgbClr val="000000"/>
                </a:solidFill>
                <a:latin typeface="Albertus Extra Bold" pitchFamily="34" charset="0"/>
                <a:ea typeface="+mn-ea"/>
                <a:cs typeface="+mn-cs"/>
              </a:rPr>
              <a:t>4/6/2010</a:t>
            </a:r>
            <a:endParaRPr lang="en-US" sz="1400" kern="1200" dirty="0">
              <a:solidFill>
                <a:srgbClr val="000000"/>
              </a:solidFill>
              <a:latin typeface="Albertus Extra Bold"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hangingPunct="0">
              <a:spcBef>
                <a:spcPct val="0"/>
              </a:spcBef>
              <a:defRPr/>
            </a:pPr>
            <a:endParaRPr lang="en-US" sz="1400" kern="1200" dirty="0">
              <a:solidFill>
                <a:srgbClr val="000000"/>
              </a:solidFill>
              <a:latin typeface="Albertus Extra Bold"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hangingPunct="0">
              <a:spcBef>
                <a:spcPct val="0"/>
              </a:spcBef>
              <a:defRPr/>
            </a:pPr>
            <a:r>
              <a:rPr lang="en-US" sz="1400" kern="1200" smtClean="0">
                <a:solidFill>
                  <a:srgbClr val="000000"/>
                </a:solidFill>
                <a:latin typeface="Albertus Extra Bold" pitchFamily="34" charset="0"/>
                <a:ea typeface="+mn-ea"/>
                <a:cs typeface="+mn-cs"/>
              </a:rPr>
              <a:t>4/6/2010</a:t>
            </a:r>
            <a:endParaRPr lang="en-US" sz="1400" kern="1200" dirty="0">
              <a:solidFill>
                <a:srgbClr val="000000"/>
              </a:solidFill>
              <a:latin typeface="Albertus Extra Bold"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hangingPunct="0">
              <a:spcBef>
                <a:spcPct val="0"/>
              </a:spcBef>
              <a:defRPr/>
            </a:pPr>
            <a:endParaRPr lang="en-US" sz="1400" kern="1200" dirty="0">
              <a:solidFill>
                <a:srgbClr val="000000"/>
              </a:solidFill>
              <a:latin typeface="Albertus Extra Bold"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hangingPunct="0">
              <a:spcBef>
                <a:spcPct val="0"/>
              </a:spcBef>
              <a:defRPr/>
            </a:pPr>
            <a:r>
              <a:rPr lang="en-US" sz="1400" kern="1200" smtClean="0">
                <a:solidFill>
                  <a:srgbClr val="000000"/>
                </a:solidFill>
                <a:latin typeface="Albertus Extra Bold" pitchFamily="34" charset="0"/>
                <a:ea typeface="+mn-ea"/>
                <a:cs typeface="+mn-cs"/>
              </a:rPr>
              <a:t>4/6/2010</a:t>
            </a:r>
            <a:endParaRPr lang="en-US" sz="1400" kern="1200" dirty="0">
              <a:solidFill>
                <a:srgbClr val="000000"/>
              </a:solidFill>
              <a:latin typeface="Albertus Extra Bold"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hangingPunct="0">
              <a:spcBef>
                <a:spcPct val="0"/>
              </a:spcBef>
              <a:defRPr/>
            </a:pPr>
            <a:endParaRPr lang="en-US" sz="1400" kern="1200" dirty="0">
              <a:solidFill>
                <a:srgbClr val="000000"/>
              </a:solidFill>
              <a:latin typeface="Albertus Extra Bold"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hangingPunct="0">
              <a:spcBef>
                <a:spcPct val="0"/>
              </a:spcBef>
              <a:defRPr/>
            </a:pPr>
            <a:r>
              <a:rPr lang="en-US" sz="1400" kern="1200" smtClean="0">
                <a:solidFill>
                  <a:srgbClr val="000000"/>
                </a:solidFill>
                <a:latin typeface="Albertus Extra Bold" pitchFamily="34" charset="0"/>
                <a:ea typeface="+mn-ea"/>
                <a:cs typeface="+mn-cs"/>
              </a:rPr>
              <a:t>4/6/2010</a:t>
            </a:r>
            <a:endParaRPr lang="en-US" sz="1400" kern="1200" dirty="0">
              <a:solidFill>
                <a:srgbClr val="000000"/>
              </a:solidFill>
              <a:latin typeface="Albertus Extra Bold"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hangingPunct="0">
              <a:spcBef>
                <a:spcPct val="0"/>
              </a:spcBef>
              <a:defRPr/>
            </a:pPr>
            <a:endParaRPr lang="en-US" sz="1400" kern="1200" dirty="0">
              <a:solidFill>
                <a:srgbClr val="000000"/>
              </a:solidFill>
              <a:latin typeface="Albertus Extra Bold"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hangingPunct="0">
              <a:spcBef>
                <a:spcPct val="0"/>
              </a:spcBef>
              <a:defRPr/>
            </a:pPr>
            <a:r>
              <a:rPr lang="en-US" sz="1400" kern="1200" smtClean="0">
                <a:solidFill>
                  <a:srgbClr val="000000"/>
                </a:solidFill>
                <a:latin typeface="Albertus Extra Bold" pitchFamily="34" charset="0"/>
                <a:ea typeface="+mn-ea"/>
                <a:cs typeface="+mn-cs"/>
              </a:rPr>
              <a:t>4/6/2010</a:t>
            </a:r>
            <a:endParaRPr lang="en-US" sz="1400" kern="1200" dirty="0">
              <a:solidFill>
                <a:srgbClr val="000000"/>
              </a:solidFill>
              <a:latin typeface="Albertus Extra Bold"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hangingPunct="0">
              <a:spcBef>
                <a:spcPct val="0"/>
              </a:spcBef>
              <a:defRPr/>
            </a:pPr>
            <a:endParaRPr lang="en-US" sz="1400" kern="1200" dirty="0">
              <a:solidFill>
                <a:srgbClr val="000000"/>
              </a:solidFill>
              <a:latin typeface="Albertus Extra Bold"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hangingPunct="0">
              <a:spcBef>
                <a:spcPct val="0"/>
              </a:spcBef>
              <a:defRPr/>
            </a:pPr>
            <a:r>
              <a:rPr lang="en-US" sz="1400" kern="1200" smtClean="0">
                <a:solidFill>
                  <a:srgbClr val="000000"/>
                </a:solidFill>
                <a:latin typeface="Albertus Extra Bold" pitchFamily="34" charset="0"/>
                <a:ea typeface="+mn-ea"/>
                <a:cs typeface="+mn-cs"/>
              </a:rPr>
              <a:t>4/6/2010</a:t>
            </a:r>
            <a:endParaRPr lang="en-US" sz="1400" kern="1200" dirty="0">
              <a:solidFill>
                <a:srgbClr val="000000"/>
              </a:solidFill>
              <a:latin typeface="Albertus Extra Bold"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hangingPunct="0">
              <a:spcBef>
                <a:spcPct val="0"/>
              </a:spcBef>
              <a:defRPr/>
            </a:pPr>
            <a:endParaRPr lang="en-US" sz="1400" kern="1200" dirty="0">
              <a:solidFill>
                <a:srgbClr val="000000"/>
              </a:solidFill>
              <a:latin typeface="Albertus Extra Bold"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hangingPunct="0">
              <a:spcBef>
                <a:spcPct val="0"/>
              </a:spcBef>
              <a:defRPr/>
            </a:pPr>
            <a:r>
              <a:rPr lang="en-US" sz="1400" kern="1200" smtClean="0">
                <a:solidFill>
                  <a:srgbClr val="000000"/>
                </a:solidFill>
                <a:latin typeface="Albertus Extra Bold" pitchFamily="34" charset="0"/>
                <a:ea typeface="+mn-ea"/>
                <a:cs typeface="+mn-cs"/>
              </a:rPr>
              <a:t>4/6/2010</a:t>
            </a:r>
            <a:endParaRPr lang="en-US" sz="1400" kern="1200" dirty="0">
              <a:solidFill>
                <a:srgbClr val="000000"/>
              </a:solidFill>
              <a:latin typeface="Albertus Extra Bold"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hangingPunct="0">
              <a:spcBef>
                <a:spcPct val="0"/>
              </a:spcBef>
              <a:defRPr/>
            </a:pPr>
            <a:endParaRPr lang="en-US" sz="1400" kern="1200" dirty="0">
              <a:solidFill>
                <a:srgbClr val="000000"/>
              </a:solidFill>
              <a:latin typeface="Albertus Extra Bold"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5" descr="PPP_SENVI_TLE_Fresh_Spring_Day"/>
          <p:cNvPicPr>
            <a:picLocks noChangeAspect="1" noChangeArrowheads="1"/>
          </p:cNvPicPr>
          <p:nvPr/>
        </p:nvPicPr>
        <p:blipFill>
          <a:blip r:embed="rId2"/>
          <a:srcRect/>
          <a:stretch>
            <a:fillRect/>
          </a:stretch>
        </p:blipFill>
        <p:spPr bwMode="auto">
          <a:xfrm>
            <a:off x="0" y="0"/>
            <a:ext cx="9144000" cy="6858000"/>
          </a:xfrm>
          <a:prstGeom prst="rect">
            <a:avLst/>
          </a:prstGeom>
          <a:solidFill>
            <a:srgbClr val="FFFFFF"/>
          </a:solidFill>
          <a:ln w="9525">
            <a:noFill/>
            <a:miter lim="800000"/>
            <a:headEnd/>
            <a:tailEnd/>
          </a:ln>
        </p:spPr>
      </p:pic>
      <p:sp>
        <p:nvSpPr>
          <p:cNvPr id="3074" name="Rectangle 2"/>
          <p:cNvSpPr>
            <a:spLocks noGrp="1" noChangeArrowheads="1"/>
          </p:cNvSpPr>
          <p:nvPr>
            <p:ph type="ctrTitle"/>
          </p:nvPr>
        </p:nvSpPr>
        <p:spPr>
          <a:xfrm>
            <a:off x="685800" y="3124200"/>
            <a:ext cx="7772400" cy="1009650"/>
          </a:xfrm>
        </p:spPr>
        <p:txBody>
          <a:bodyPr/>
          <a:lstStyle>
            <a:lvl1pPr algn="ctr">
              <a:defRPr sz="3600">
                <a:solidFill>
                  <a:srgbClr val="000000"/>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4191000"/>
            <a:ext cx="6400800" cy="685800"/>
          </a:xfrm>
        </p:spPr>
        <p:txBody>
          <a:bodyPr/>
          <a:lstStyle>
            <a:lvl1pPr marL="0" indent="0" algn="ctr">
              <a:buFontTx/>
              <a:buNone/>
              <a:defRPr sz="2000"/>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147638" y="6402388"/>
            <a:ext cx="2133600" cy="304800"/>
          </a:xfrm>
        </p:spPr>
        <p:txBody>
          <a:bodyPr/>
          <a:lstStyle>
            <a:lvl1pPr>
              <a:defRPr>
                <a:solidFill>
                  <a:srgbClr val="FFFFFF"/>
                </a:solidFill>
              </a:defRPr>
            </a:lvl1pPr>
          </a:lstStyle>
          <a:p>
            <a:pPr algn="l" rtl="0" fontAlgn="base">
              <a:spcBef>
                <a:spcPct val="0"/>
              </a:spcBef>
              <a:spcAft>
                <a:spcPct val="0"/>
              </a:spcAft>
              <a:defRPr/>
            </a:pPr>
            <a:endParaRPr lang="en-US" sz="1000" kern="1200">
              <a:latin typeface="Arial" charset="0"/>
              <a:ea typeface="+mn-ea"/>
              <a:cs typeface="+mn-cs"/>
            </a:endParaRPr>
          </a:p>
        </p:txBody>
      </p:sp>
      <p:sp>
        <p:nvSpPr>
          <p:cNvPr id="6" name="Rectangle 5"/>
          <p:cNvSpPr>
            <a:spLocks noGrp="1" noChangeArrowheads="1"/>
          </p:cNvSpPr>
          <p:nvPr>
            <p:ph type="ftr" sz="quarter" idx="11"/>
          </p:nvPr>
        </p:nvSpPr>
        <p:spPr>
          <a:xfrm>
            <a:off x="3124200" y="6402388"/>
            <a:ext cx="2895600" cy="304800"/>
          </a:xfrm>
        </p:spPr>
        <p:txBody>
          <a:bodyPr/>
          <a:lstStyle>
            <a:lvl1pPr>
              <a:defRPr>
                <a:solidFill>
                  <a:srgbClr val="FFFFFF"/>
                </a:solidFill>
              </a:defRPr>
            </a:lvl1pPr>
          </a:lstStyle>
          <a:p>
            <a:pPr algn="ctr" rtl="0" fontAlgn="base">
              <a:spcBef>
                <a:spcPct val="0"/>
              </a:spcBef>
              <a:spcAft>
                <a:spcPct val="0"/>
              </a:spcAft>
              <a:defRPr/>
            </a:pPr>
            <a:endParaRPr lang="en-US" sz="1000" kern="1200">
              <a:latin typeface="Arial" charset="0"/>
              <a:ea typeface="+mn-ea"/>
              <a:cs typeface="+mn-cs"/>
            </a:endParaRPr>
          </a:p>
        </p:txBody>
      </p:sp>
      <p:sp>
        <p:nvSpPr>
          <p:cNvPr id="7" name="Rectangle 6"/>
          <p:cNvSpPr>
            <a:spLocks noGrp="1" noChangeArrowheads="1"/>
          </p:cNvSpPr>
          <p:nvPr>
            <p:ph type="sldNum" sz="quarter" idx="12"/>
          </p:nvPr>
        </p:nvSpPr>
        <p:spPr>
          <a:xfrm>
            <a:off x="6772275" y="6402388"/>
            <a:ext cx="2133600" cy="304800"/>
          </a:xfrm>
        </p:spPr>
        <p:txBody>
          <a:bodyPr/>
          <a:lstStyle>
            <a:lvl1pPr>
              <a:defRPr>
                <a:solidFill>
                  <a:srgbClr val="FFFFFF"/>
                </a:solidFill>
              </a:defRPr>
            </a:lvl1pPr>
          </a:lstStyle>
          <a:p>
            <a:pPr algn="r" rtl="0" fontAlgn="base">
              <a:spcBef>
                <a:spcPct val="0"/>
              </a:spcBef>
              <a:spcAft>
                <a:spcPct val="0"/>
              </a:spcAft>
              <a:defRPr/>
            </a:pPr>
            <a:fld id="{5E8E9F0F-268C-43CD-B748-45C3F75209C0}" type="slidenum">
              <a:rPr lang="en-US" sz="1000" kern="1200">
                <a:latin typeface="Arial" charset="0"/>
                <a:ea typeface="+mn-ea"/>
                <a:cs typeface="+mn-cs"/>
              </a:rPr>
              <a:pPr algn="r" rtl="0" fontAlgn="base">
                <a:spcBef>
                  <a:spcPct val="0"/>
                </a:spcBef>
                <a:spcAft>
                  <a:spcPct val="0"/>
                </a:spcAft>
                <a:defRPr/>
              </a:pPr>
              <a:t>‹#›</a:t>
            </a:fld>
            <a:endParaRPr lang="en-US" sz="1000" kern="1200">
              <a:latin typeface="Arial" charset="0"/>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000000"/>
              </a:solidFill>
              <a:latin typeface="Arial" charset="0"/>
              <a:ea typeface="+mn-ea"/>
              <a:cs typeface="+mn-cs"/>
            </a:endParaRPr>
          </a:p>
        </p:txBody>
      </p:sp>
      <p:sp>
        <p:nvSpPr>
          <p:cNvPr id="5" name="Rectangle 10"/>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000000"/>
              </a:solidFill>
              <a:latin typeface="Arial" charset="0"/>
              <a:ea typeface="+mn-ea"/>
              <a:cs typeface="+mn-cs"/>
            </a:endParaRPr>
          </a:p>
        </p:txBody>
      </p:sp>
      <p:sp>
        <p:nvSpPr>
          <p:cNvPr id="6" name="Rectangle 11"/>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C567C24-4115-4A2F-8EC2-2E5459D4CEF0}" type="slidenum">
              <a:rPr lang="en-US" sz="1000" kern="1200">
                <a:solidFill>
                  <a:srgbClr val="000000"/>
                </a:solidFill>
                <a:latin typeface="Arial" charset="0"/>
                <a:ea typeface="+mn-ea"/>
                <a:cs typeface="+mn-cs"/>
              </a:rPr>
              <a:pPr algn="r" rtl="0" fontAlgn="base">
                <a:spcBef>
                  <a:spcPct val="0"/>
                </a:spcBef>
                <a:spcAft>
                  <a:spcPct val="0"/>
                </a:spcAft>
                <a:defRPr/>
              </a:pPr>
              <a:t>‹#›</a:t>
            </a:fld>
            <a:endParaRPr lang="en-US" sz="1000" kern="1200">
              <a:solidFill>
                <a:srgbClr val="000000"/>
              </a:solidFill>
              <a:latin typeface="Arial"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CE059B-3392-4CDC-8C5A-527945AE047E}" type="datetime1">
              <a:rPr lang="en-US"/>
              <a:pPr>
                <a:defRPr/>
              </a:pPr>
              <a:t>8/26/2010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2AD206-827D-409D-80C3-F638C99B81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05ADBEA-71D3-4AAF-9E9B-7C174ECC2DB2}" type="datetime1">
              <a:rPr lang="en-US"/>
              <a:pPr>
                <a:defRPr/>
              </a:pPr>
              <a:t>8/26/2010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A28342-2A8D-4BD1-8315-F19B433AD9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59C123-0325-4383-A846-61D82BA29A40}" type="datetime1">
              <a:rPr lang="en-US"/>
              <a:pPr>
                <a:defRPr/>
              </a:pPr>
              <a:t>8/26/2010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F6D90AA-C0AD-4489-8E02-4F75819A27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B492DC-FD92-4A16-9156-9724B489C0C5}" type="datetime1">
              <a:rPr lang="en-US"/>
              <a:pPr>
                <a:defRPr/>
              </a:pPr>
              <a:t>8/26/2010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8A5635-261D-454A-974E-E801A0D802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2BAAA89-B636-4BE9-99E8-8AB606DD7831}" type="datetime1">
              <a:rPr lang="en-US"/>
              <a:pPr>
                <a:defRPr/>
              </a:pPr>
              <a:t>8/26/2010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6FC63E-18B2-404A-8F0C-D361A6751B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209E9DF-161B-41A3-880E-E68C012B61A7}" type="datetime1">
              <a:rPr lang="en-US"/>
              <a:pPr>
                <a:defRPr/>
              </a:pPr>
              <a:t>8/26/2010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9CF16C-7EF4-44F4-8004-BA48AF897E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A9C0A35-343D-4F48-9186-E5961F18FD50}" type="datetime1">
              <a:rPr lang="en-US"/>
              <a:pPr>
                <a:defRPr/>
              </a:pPr>
              <a:t>8/26/2010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8307CE-0C8B-40EC-8D59-2D5F9F89F2E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LAwater.jpg"/>
          <p:cNvPicPr>
            <a:picLocks noChangeAspect="1" noChangeArrowheads="1"/>
          </p:cNvPicPr>
          <p:nvPr userDrawn="1"/>
        </p:nvPicPr>
        <p:blipFill>
          <a:blip r:embed="rId13">
            <a:lum bright="50000" contrast="-70000"/>
          </a:blip>
          <a:srcRect/>
          <a:stretch>
            <a:fillRect/>
          </a:stretch>
        </p:blipFill>
        <p:spPr bwMode="auto">
          <a:xfrm>
            <a:off x="0" y="-304800"/>
            <a:ext cx="9144000" cy="73914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20092A85-B3DA-41C8-B661-68D4D17EC84B}" type="datetime1">
              <a:rPr lang="en-US"/>
              <a:pPr>
                <a:defRPr/>
              </a:pPr>
              <a:t>8/26/2010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pPr>
              <a:defRPr/>
            </a:pPr>
            <a:fld id="{17EEF97B-DE0A-4248-8E6F-E601370E2FF1}" type="slidenum">
              <a:rPr lang="en-US"/>
              <a:pPr>
                <a:defRPr/>
              </a:pPr>
              <a:t>‹#›</a:t>
            </a:fld>
            <a:endParaRPr lang="en-US"/>
          </a:p>
        </p:txBody>
      </p:sp>
      <p:sp>
        <p:nvSpPr>
          <p:cNvPr id="1033" name="Line 9"/>
          <p:cNvSpPr>
            <a:spLocks noChangeShapeType="1"/>
          </p:cNvSpPr>
          <p:nvPr userDrawn="1"/>
        </p:nvSpPr>
        <p:spPr bwMode="auto">
          <a:xfrm>
            <a:off x="838200" y="6324600"/>
            <a:ext cx="7924800" cy="0"/>
          </a:xfrm>
          <a:prstGeom prst="line">
            <a:avLst/>
          </a:prstGeom>
          <a:noFill/>
          <a:ln w="25400">
            <a:solidFill>
              <a:srgbClr val="0066CC"/>
            </a:solidFill>
            <a:round/>
            <a:headEnd/>
            <a:tailEnd/>
          </a:ln>
          <a:effectLst/>
        </p:spPr>
        <p:txBody>
          <a:bodyPr/>
          <a:lstStyle/>
          <a:p>
            <a:pPr>
              <a:defRPr/>
            </a:pPr>
            <a:endParaRPr lang="en-US"/>
          </a:p>
        </p:txBody>
      </p:sp>
      <p:pic>
        <p:nvPicPr>
          <p:cNvPr id="3" name="Picture 12" descr="DNRCON"/>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76200" y="5830888"/>
            <a:ext cx="990600" cy="950912"/>
          </a:xfrm>
          <a:prstGeom prst="rect">
            <a:avLst/>
          </a:prstGeom>
          <a:noFill/>
          <a:ln w="9525">
            <a:noFill/>
            <a:miter lim="800000"/>
            <a:headEnd/>
            <a:tailEnd/>
          </a:ln>
        </p:spPr>
      </p:pic>
      <p:sp>
        <p:nvSpPr>
          <p:cNvPr id="2060" name="Text Box 12"/>
          <p:cNvSpPr txBox="1">
            <a:spLocks noChangeArrowheads="1"/>
          </p:cNvSpPr>
          <p:nvPr userDrawn="1"/>
        </p:nvSpPr>
        <p:spPr bwMode="auto">
          <a:xfrm>
            <a:off x="2209800" y="6477000"/>
            <a:ext cx="4800600" cy="366713"/>
          </a:xfrm>
          <a:prstGeom prst="rect">
            <a:avLst/>
          </a:prstGeom>
          <a:noFill/>
          <a:ln w="9525">
            <a:noFill/>
            <a:miter lim="800000"/>
            <a:headEnd/>
            <a:tailEnd/>
          </a:ln>
          <a:effectLst/>
        </p:spPr>
        <p:txBody>
          <a:bodyPr>
            <a:spAutoFit/>
          </a:bodyPr>
          <a:lstStyle/>
          <a:p>
            <a:pPr>
              <a:spcBef>
                <a:spcPct val="50000"/>
              </a:spcBef>
              <a:defRPr/>
            </a:pPr>
            <a:endParaRPr lang="en-US"/>
          </a:p>
        </p:txBody>
      </p:sp>
      <p:sp>
        <p:nvSpPr>
          <p:cNvPr id="1034" name="Text Box 10"/>
          <p:cNvSpPr txBox="1">
            <a:spLocks noChangeArrowheads="1"/>
          </p:cNvSpPr>
          <p:nvPr userDrawn="1"/>
        </p:nvSpPr>
        <p:spPr bwMode="auto">
          <a:xfrm>
            <a:off x="0" y="6400800"/>
            <a:ext cx="9144000" cy="396875"/>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0066CC"/>
                </a:solidFill>
                <a:latin typeface="Arial Rounded MT Bold" pitchFamily="34" charset="0"/>
              </a:rPr>
              <a:t>DNR Office of Conservation</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rtl="0">
              <a:defRPr/>
            </a:pPr>
            <a:r>
              <a:rPr lang="en-US" kern="1200" smtClean="0">
                <a:ea typeface="+mn-ea"/>
                <a:cs typeface="+mn-cs"/>
              </a:rPr>
              <a:t>4/6/2010</a:t>
            </a:r>
            <a:endParaRPr lang="en-US" kern="1200" dirty="0">
              <a:ea typeface="+mn-ea"/>
              <a:cs typeface="+mn-cs"/>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rtl="0">
              <a:defRPr/>
            </a:pPr>
            <a:endParaRPr lang="en-US" kern="1200" dirty="0">
              <a:ea typeface="+mn-ea"/>
              <a:cs typeface="+mn-cs"/>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rtl="0">
              <a:defRPr/>
            </a:pPr>
            <a:fld id="{92028924-5AD5-4AD2-BF35-83146613546C}" type="slidenum">
              <a:rPr lang="en-US" kern="1200">
                <a:ea typeface="+mn-ea"/>
                <a:cs typeface="+mn-cs"/>
              </a:rPr>
              <a:pPr rtl="0">
                <a:defRPr/>
              </a:pPr>
              <a:t>‹#›</a:t>
            </a:fld>
            <a:endParaRPr lang="en-US" kern="1200" dirty="0">
              <a:ea typeface="+mn-ea"/>
              <a:cs typeface="+mn-cs"/>
            </a:endParaRPr>
          </a:p>
        </p:txBody>
      </p:sp>
      <p:sp>
        <p:nvSpPr>
          <p:cNvPr id="4104" name="Line 8"/>
          <p:cNvSpPr>
            <a:spLocks noChangeShapeType="1"/>
          </p:cNvSpPr>
          <p:nvPr userDrawn="1"/>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sp>
        <p:nvSpPr>
          <p:cNvPr id="4105" name="Line 9"/>
          <p:cNvSpPr>
            <a:spLocks noChangeShapeType="1"/>
          </p:cNvSpPr>
          <p:nvPr userDrawn="1"/>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pic>
        <p:nvPicPr>
          <p:cNvPr id="25609" name="Picture 12" descr="DNRSEAL"/>
          <p:cNvPicPr>
            <a:picLocks noChangeAspect="1" noChangeArrowheads="1"/>
          </p:cNvPicPr>
          <p:nvPr userDrawn="1"/>
        </p:nvPicPr>
        <p:blipFill>
          <a:blip r:embed="rId3"/>
          <a:srcRect/>
          <a:stretch>
            <a:fillRect/>
          </a:stretch>
        </p:blipFill>
        <p:spPr bwMode="auto">
          <a:xfrm>
            <a:off x="-171450" y="74613"/>
            <a:ext cx="1603375" cy="135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rtl="0">
              <a:defRPr/>
            </a:pPr>
            <a:r>
              <a:rPr lang="en-US" kern="1200" smtClean="0">
                <a:ea typeface="+mn-ea"/>
                <a:cs typeface="+mn-cs"/>
              </a:rPr>
              <a:t>4/6/2010</a:t>
            </a:r>
            <a:endParaRPr lang="en-US" kern="1200" dirty="0">
              <a:ea typeface="+mn-ea"/>
              <a:cs typeface="+mn-cs"/>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rtl="0">
              <a:defRPr/>
            </a:pPr>
            <a:endParaRPr lang="en-US" kern="1200" dirty="0">
              <a:ea typeface="+mn-ea"/>
              <a:cs typeface="+mn-cs"/>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rtl="0">
              <a:defRPr/>
            </a:pPr>
            <a:fld id="{92028924-5AD5-4AD2-BF35-83146613546C}" type="slidenum">
              <a:rPr lang="en-US" kern="1200">
                <a:ea typeface="+mn-ea"/>
                <a:cs typeface="+mn-cs"/>
              </a:rPr>
              <a:pPr rtl="0">
                <a:defRPr/>
              </a:pPr>
              <a:t>‹#›</a:t>
            </a:fld>
            <a:endParaRPr lang="en-US" kern="1200" dirty="0">
              <a:ea typeface="+mn-ea"/>
              <a:cs typeface="+mn-cs"/>
            </a:endParaRPr>
          </a:p>
        </p:txBody>
      </p:sp>
      <p:sp>
        <p:nvSpPr>
          <p:cNvPr id="4104" name="Line 8"/>
          <p:cNvSpPr>
            <a:spLocks noChangeShapeType="1"/>
          </p:cNvSpPr>
          <p:nvPr userDrawn="1"/>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sp>
        <p:nvSpPr>
          <p:cNvPr id="4105" name="Line 9"/>
          <p:cNvSpPr>
            <a:spLocks noChangeShapeType="1"/>
          </p:cNvSpPr>
          <p:nvPr userDrawn="1"/>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pic>
        <p:nvPicPr>
          <p:cNvPr id="25609" name="Picture 12" descr="DNRSEAL"/>
          <p:cNvPicPr>
            <a:picLocks noChangeAspect="1" noChangeArrowheads="1"/>
          </p:cNvPicPr>
          <p:nvPr userDrawn="1"/>
        </p:nvPicPr>
        <p:blipFill>
          <a:blip r:embed="rId3"/>
          <a:srcRect/>
          <a:stretch>
            <a:fillRect/>
          </a:stretch>
        </p:blipFill>
        <p:spPr bwMode="auto">
          <a:xfrm>
            <a:off x="-171450" y="74613"/>
            <a:ext cx="1603375" cy="135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rtl="0">
              <a:defRPr/>
            </a:pPr>
            <a:r>
              <a:rPr lang="en-US" kern="1200" smtClean="0">
                <a:ea typeface="+mn-ea"/>
                <a:cs typeface="+mn-cs"/>
              </a:rPr>
              <a:t>4/6/2010</a:t>
            </a:r>
            <a:endParaRPr lang="en-US" kern="1200" dirty="0">
              <a:ea typeface="+mn-ea"/>
              <a:cs typeface="+mn-cs"/>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rtl="0">
              <a:defRPr/>
            </a:pPr>
            <a:endParaRPr lang="en-US" kern="1200" dirty="0">
              <a:ea typeface="+mn-ea"/>
              <a:cs typeface="+mn-cs"/>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rtl="0">
              <a:defRPr/>
            </a:pPr>
            <a:fld id="{92028924-5AD5-4AD2-BF35-83146613546C}" type="slidenum">
              <a:rPr lang="en-US" kern="1200">
                <a:ea typeface="+mn-ea"/>
                <a:cs typeface="+mn-cs"/>
              </a:rPr>
              <a:pPr rtl="0">
                <a:defRPr/>
              </a:pPr>
              <a:t>‹#›</a:t>
            </a:fld>
            <a:endParaRPr lang="en-US" kern="1200" dirty="0">
              <a:ea typeface="+mn-ea"/>
              <a:cs typeface="+mn-cs"/>
            </a:endParaRPr>
          </a:p>
        </p:txBody>
      </p:sp>
      <p:sp>
        <p:nvSpPr>
          <p:cNvPr id="4104" name="Line 8"/>
          <p:cNvSpPr>
            <a:spLocks noChangeShapeType="1"/>
          </p:cNvSpPr>
          <p:nvPr userDrawn="1"/>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sp>
        <p:nvSpPr>
          <p:cNvPr id="4105" name="Line 9"/>
          <p:cNvSpPr>
            <a:spLocks noChangeShapeType="1"/>
          </p:cNvSpPr>
          <p:nvPr userDrawn="1"/>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pic>
        <p:nvPicPr>
          <p:cNvPr id="25609" name="Picture 12" descr="DNRSEAL"/>
          <p:cNvPicPr>
            <a:picLocks noChangeAspect="1" noChangeArrowheads="1"/>
          </p:cNvPicPr>
          <p:nvPr userDrawn="1"/>
        </p:nvPicPr>
        <p:blipFill>
          <a:blip r:embed="rId3"/>
          <a:srcRect/>
          <a:stretch>
            <a:fillRect/>
          </a:stretch>
        </p:blipFill>
        <p:spPr bwMode="auto">
          <a:xfrm>
            <a:off x="-171450" y="74613"/>
            <a:ext cx="1603375" cy="135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rtl="0">
              <a:defRPr/>
            </a:pPr>
            <a:r>
              <a:rPr lang="en-US" kern="1200" smtClean="0">
                <a:ea typeface="+mn-ea"/>
                <a:cs typeface="+mn-cs"/>
              </a:rPr>
              <a:t>4/6/2010</a:t>
            </a:r>
            <a:endParaRPr lang="en-US" kern="1200" dirty="0">
              <a:ea typeface="+mn-ea"/>
              <a:cs typeface="+mn-cs"/>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rtl="0">
              <a:defRPr/>
            </a:pPr>
            <a:endParaRPr lang="en-US" kern="1200" dirty="0">
              <a:ea typeface="+mn-ea"/>
              <a:cs typeface="+mn-cs"/>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rtl="0">
              <a:defRPr/>
            </a:pPr>
            <a:fld id="{92028924-5AD5-4AD2-BF35-83146613546C}" type="slidenum">
              <a:rPr lang="en-US" kern="1200">
                <a:ea typeface="+mn-ea"/>
                <a:cs typeface="+mn-cs"/>
              </a:rPr>
              <a:pPr rtl="0">
                <a:defRPr/>
              </a:pPr>
              <a:t>‹#›</a:t>
            </a:fld>
            <a:endParaRPr lang="en-US" kern="1200" dirty="0">
              <a:ea typeface="+mn-ea"/>
              <a:cs typeface="+mn-cs"/>
            </a:endParaRPr>
          </a:p>
        </p:txBody>
      </p:sp>
      <p:sp>
        <p:nvSpPr>
          <p:cNvPr id="4104" name="Line 8"/>
          <p:cNvSpPr>
            <a:spLocks noChangeShapeType="1"/>
          </p:cNvSpPr>
          <p:nvPr userDrawn="1"/>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sp>
        <p:nvSpPr>
          <p:cNvPr id="4105" name="Line 9"/>
          <p:cNvSpPr>
            <a:spLocks noChangeShapeType="1"/>
          </p:cNvSpPr>
          <p:nvPr userDrawn="1"/>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pic>
        <p:nvPicPr>
          <p:cNvPr id="25609" name="Picture 12" descr="DNRSEAL"/>
          <p:cNvPicPr>
            <a:picLocks noChangeAspect="1" noChangeArrowheads="1"/>
          </p:cNvPicPr>
          <p:nvPr userDrawn="1"/>
        </p:nvPicPr>
        <p:blipFill>
          <a:blip r:embed="rId3"/>
          <a:srcRect/>
          <a:stretch>
            <a:fillRect/>
          </a:stretch>
        </p:blipFill>
        <p:spPr bwMode="auto">
          <a:xfrm>
            <a:off x="-171450" y="74613"/>
            <a:ext cx="1603375" cy="135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rtl="0">
              <a:defRPr/>
            </a:pPr>
            <a:r>
              <a:rPr lang="en-US" kern="1200" smtClean="0">
                <a:ea typeface="+mn-ea"/>
                <a:cs typeface="+mn-cs"/>
              </a:rPr>
              <a:t>4/6/2010</a:t>
            </a:r>
            <a:endParaRPr lang="en-US" kern="1200" dirty="0">
              <a:ea typeface="+mn-ea"/>
              <a:cs typeface="+mn-cs"/>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rtl="0">
              <a:defRPr/>
            </a:pPr>
            <a:endParaRPr lang="en-US" kern="1200" dirty="0">
              <a:ea typeface="+mn-ea"/>
              <a:cs typeface="+mn-cs"/>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rtl="0">
              <a:defRPr/>
            </a:pPr>
            <a:fld id="{92028924-5AD5-4AD2-BF35-83146613546C}" type="slidenum">
              <a:rPr lang="en-US" kern="1200">
                <a:ea typeface="+mn-ea"/>
                <a:cs typeface="+mn-cs"/>
              </a:rPr>
              <a:pPr rtl="0">
                <a:defRPr/>
              </a:pPr>
              <a:t>‹#›</a:t>
            </a:fld>
            <a:endParaRPr lang="en-US" kern="1200" dirty="0">
              <a:ea typeface="+mn-ea"/>
              <a:cs typeface="+mn-cs"/>
            </a:endParaRPr>
          </a:p>
        </p:txBody>
      </p:sp>
      <p:sp>
        <p:nvSpPr>
          <p:cNvPr id="4104" name="Line 8"/>
          <p:cNvSpPr>
            <a:spLocks noChangeShapeType="1"/>
          </p:cNvSpPr>
          <p:nvPr userDrawn="1"/>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sp>
        <p:nvSpPr>
          <p:cNvPr id="4105" name="Line 9"/>
          <p:cNvSpPr>
            <a:spLocks noChangeShapeType="1"/>
          </p:cNvSpPr>
          <p:nvPr userDrawn="1"/>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pic>
        <p:nvPicPr>
          <p:cNvPr id="25609" name="Picture 12" descr="DNRSEAL"/>
          <p:cNvPicPr>
            <a:picLocks noChangeAspect="1" noChangeArrowheads="1"/>
          </p:cNvPicPr>
          <p:nvPr userDrawn="1"/>
        </p:nvPicPr>
        <p:blipFill>
          <a:blip r:embed="rId3"/>
          <a:srcRect/>
          <a:stretch>
            <a:fillRect/>
          </a:stretch>
        </p:blipFill>
        <p:spPr bwMode="auto">
          <a:xfrm>
            <a:off x="-171450" y="74613"/>
            <a:ext cx="1603375" cy="135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rtl="0">
              <a:defRPr/>
            </a:pPr>
            <a:r>
              <a:rPr lang="en-US" kern="1200" smtClean="0">
                <a:ea typeface="+mn-ea"/>
                <a:cs typeface="+mn-cs"/>
              </a:rPr>
              <a:t>4/6/2010</a:t>
            </a:r>
            <a:endParaRPr lang="en-US" kern="1200" dirty="0">
              <a:ea typeface="+mn-ea"/>
              <a:cs typeface="+mn-cs"/>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rtl="0">
              <a:defRPr/>
            </a:pPr>
            <a:endParaRPr lang="en-US" kern="1200" dirty="0">
              <a:ea typeface="+mn-ea"/>
              <a:cs typeface="+mn-cs"/>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rtl="0">
              <a:defRPr/>
            </a:pPr>
            <a:fld id="{92028924-5AD5-4AD2-BF35-83146613546C}" type="slidenum">
              <a:rPr lang="en-US" kern="1200">
                <a:ea typeface="+mn-ea"/>
                <a:cs typeface="+mn-cs"/>
              </a:rPr>
              <a:pPr rtl="0">
                <a:defRPr/>
              </a:pPr>
              <a:t>‹#›</a:t>
            </a:fld>
            <a:endParaRPr lang="en-US" kern="1200" dirty="0">
              <a:ea typeface="+mn-ea"/>
              <a:cs typeface="+mn-cs"/>
            </a:endParaRPr>
          </a:p>
        </p:txBody>
      </p:sp>
      <p:sp>
        <p:nvSpPr>
          <p:cNvPr id="4104" name="Line 8"/>
          <p:cNvSpPr>
            <a:spLocks noChangeShapeType="1"/>
          </p:cNvSpPr>
          <p:nvPr userDrawn="1"/>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sp>
        <p:nvSpPr>
          <p:cNvPr id="4105" name="Line 9"/>
          <p:cNvSpPr>
            <a:spLocks noChangeShapeType="1"/>
          </p:cNvSpPr>
          <p:nvPr userDrawn="1"/>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pic>
        <p:nvPicPr>
          <p:cNvPr id="25609" name="Picture 12" descr="DNRSEAL"/>
          <p:cNvPicPr>
            <a:picLocks noChangeAspect="1" noChangeArrowheads="1"/>
          </p:cNvPicPr>
          <p:nvPr userDrawn="1"/>
        </p:nvPicPr>
        <p:blipFill>
          <a:blip r:embed="rId3"/>
          <a:srcRect/>
          <a:stretch>
            <a:fillRect/>
          </a:stretch>
        </p:blipFill>
        <p:spPr bwMode="auto">
          <a:xfrm>
            <a:off x="-171450" y="74613"/>
            <a:ext cx="1603375" cy="135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rtl="0">
              <a:defRPr/>
            </a:pPr>
            <a:r>
              <a:rPr lang="en-US" kern="1200" smtClean="0">
                <a:ea typeface="+mn-ea"/>
                <a:cs typeface="+mn-cs"/>
              </a:rPr>
              <a:t>4/6/2010</a:t>
            </a:r>
            <a:endParaRPr lang="en-US" kern="1200" dirty="0">
              <a:ea typeface="+mn-ea"/>
              <a:cs typeface="+mn-cs"/>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rtl="0">
              <a:defRPr/>
            </a:pPr>
            <a:endParaRPr lang="en-US" kern="1200" dirty="0">
              <a:ea typeface="+mn-ea"/>
              <a:cs typeface="+mn-cs"/>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rtl="0">
              <a:defRPr/>
            </a:pPr>
            <a:fld id="{92028924-5AD5-4AD2-BF35-83146613546C}" type="slidenum">
              <a:rPr lang="en-US" kern="1200">
                <a:ea typeface="+mn-ea"/>
                <a:cs typeface="+mn-cs"/>
              </a:rPr>
              <a:pPr rtl="0">
                <a:defRPr/>
              </a:pPr>
              <a:t>‹#›</a:t>
            </a:fld>
            <a:endParaRPr lang="en-US" kern="1200" dirty="0">
              <a:ea typeface="+mn-ea"/>
              <a:cs typeface="+mn-cs"/>
            </a:endParaRPr>
          </a:p>
        </p:txBody>
      </p:sp>
      <p:sp>
        <p:nvSpPr>
          <p:cNvPr id="4104" name="Line 8"/>
          <p:cNvSpPr>
            <a:spLocks noChangeShapeType="1"/>
          </p:cNvSpPr>
          <p:nvPr userDrawn="1"/>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sp>
        <p:nvSpPr>
          <p:cNvPr id="4105" name="Line 9"/>
          <p:cNvSpPr>
            <a:spLocks noChangeShapeType="1"/>
          </p:cNvSpPr>
          <p:nvPr userDrawn="1"/>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pic>
        <p:nvPicPr>
          <p:cNvPr id="25609" name="Picture 12" descr="DNRSEAL"/>
          <p:cNvPicPr>
            <a:picLocks noChangeAspect="1" noChangeArrowheads="1"/>
          </p:cNvPicPr>
          <p:nvPr userDrawn="1"/>
        </p:nvPicPr>
        <p:blipFill>
          <a:blip r:embed="rId3"/>
          <a:srcRect/>
          <a:stretch>
            <a:fillRect/>
          </a:stretch>
        </p:blipFill>
        <p:spPr bwMode="auto">
          <a:xfrm>
            <a:off x="-171450" y="74613"/>
            <a:ext cx="1603375" cy="135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rtl="0">
              <a:defRPr/>
            </a:pPr>
            <a:r>
              <a:rPr lang="en-US" kern="1200" smtClean="0">
                <a:ea typeface="+mn-ea"/>
                <a:cs typeface="+mn-cs"/>
              </a:rPr>
              <a:t>4/6/2010</a:t>
            </a:r>
            <a:endParaRPr lang="en-US" kern="1200" dirty="0">
              <a:ea typeface="+mn-ea"/>
              <a:cs typeface="+mn-cs"/>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rtl="0">
              <a:defRPr/>
            </a:pPr>
            <a:endParaRPr lang="en-US" kern="1200" dirty="0">
              <a:ea typeface="+mn-ea"/>
              <a:cs typeface="+mn-cs"/>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rtl="0">
              <a:defRPr/>
            </a:pPr>
            <a:fld id="{92028924-5AD5-4AD2-BF35-83146613546C}" type="slidenum">
              <a:rPr lang="en-US" kern="1200">
                <a:ea typeface="+mn-ea"/>
                <a:cs typeface="+mn-cs"/>
              </a:rPr>
              <a:pPr rtl="0">
                <a:defRPr/>
              </a:pPr>
              <a:t>‹#›</a:t>
            </a:fld>
            <a:endParaRPr lang="en-US" kern="1200" dirty="0">
              <a:ea typeface="+mn-ea"/>
              <a:cs typeface="+mn-cs"/>
            </a:endParaRPr>
          </a:p>
        </p:txBody>
      </p:sp>
      <p:sp>
        <p:nvSpPr>
          <p:cNvPr id="4104" name="Line 8"/>
          <p:cNvSpPr>
            <a:spLocks noChangeShapeType="1"/>
          </p:cNvSpPr>
          <p:nvPr userDrawn="1"/>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sp>
        <p:nvSpPr>
          <p:cNvPr id="4105" name="Line 9"/>
          <p:cNvSpPr>
            <a:spLocks noChangeShapeType="1"/>
          </p:cNvSpPr>
          <p:nvPr userDrawn="1"/>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pic>
        <p:nvPicPr>
          <p:cNvPr id="25609" name="Picture 12" descr="DNRSEAL"/>
          <p:cNvPicPr>
            <a:picLocks noChangeAspect="1" noChangeArrowheads="1"/>
          </p:cNvPicPr>
          <p:nvPr userDrawn="1"/>
        </p:nvPicPr>
        <p:blipFill>
          <a:blip r:embed="rId3"/>
          <a:srcRect/>
          <a:stretch>
            <a:fillRect/>
          </a:stretch>
        </p:blipFill>
        <p:spPr bwMode="auto">
          <a:xfrm>
            <a:off x="-171450" y="74613"/>
            <a:ext cx="1603375" cy="135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1" r:id="rId1"/>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2" descr="PPP_SENVI_PRT_Fresh_Spring_Day"/>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52400" y="152400"/>
            <a:ext cx="67818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62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latin typeface="Arial" charset="0"/>
              </a:defRPr>
            </a:lvl1pPr>
          </a:lstStyle>
          <a:p>
            <a:pPr algn="l" rtl="0" fontAlgn="base">
              <a:spcBef>
                <a:spcPct val="0"/>
              </a:spcBef>
              <a:spcAft>
                <a:spcPct val="0"/>
              </a:spcAft>
              <a:defRPr/>
            </a:pPr>
            <a:endParaRPr lang="en-US" kern="1200">
              <a:ea typeface="+mn-ea"/>
              <a:cs typeface="+mn-cs"/>
            </a:endParaRPr>
          </a:p>
        </p:txBody>
      </p:sp>
      <p:sp>
        <p:nvSpPr>
          <p:cNvPr id="1034" name="Rectangle 10"/>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Arial" charset="0"/>
              </a:defRPr>
            </a:lvl1pPr>
          </a:lstStyle>
          <a:p>
            <a:pPr rtl="0" fontAlgn="base">
              <a:spcBef>
                <a:spcPct val="0"/>
              </a:spcBef>
              <a:spcAft>
                <a:spcPct val="0"/>
              </a:spcAft>
              <a:defRPr/>
            </a:pPr>
            <a:endParaRPr lang="en-US" kern="1200">
              <a:ea typeface="+mn-ea"/>
              <a:cs typeface="+mn-cs"/>
            </a:endParaRPr>
          </a:p>
        </p:txBody>
      </p:sp>
      <p:sp>
        <p:nvSpPr>
          <p:cNvPr id="1035" name="Rectangle 11"/>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charset="0"/>
              </a:defRPr>
            </a:lvl1pPr>
          </a:lstStyle>
          <a:p>
            <a:pPr rtl="0" fontAlgn="base">
              <a:spcBef>
                <a:spcPct val="0"/>
              </a:spcBef>
              <a:spcAft>
                <a:spcPct val="0"/>
              </a:spcAft>
              <a:defRPr/>
            </a:pPr>
            <a:fld id="{4E0A264D-176E-4D5E-AD67-8A78AC1D7E87}" type="slidenum">
              <a:rPr lang="en-US" kern="1200">
                <a:ea typeface="+mn-ea"/>
                <a:cs typeface="+mn-cs"/>
              </a:rPr>
              <a:pPr rtl="0" fontAlgn="base">
                <a:spcBef>
                  <a:spcPct val="0"/>
                </a:spcBef>
                <a:spcAft>
                  <a:spcPct val="0"/>
                </a:spcAft>
                <a:defRPr/>
              </a:pPr>
              <a:t>‹#›</a:t>
            </a:fld>
            <a:endParaRPr lang="en-US" kern="1200">
              <a:ea typeface="+mn-ea"/>
              <a:cs typeface="+mn-cs"/>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Lst>
  <p:txStyles>
    <p:titleStyle>
      <a:lvl1pPr algn="l" rtl="0" eaLnBrk="0" fontAlgn="base" hangingPunct="0">
        <a:spcBef>
          <a:spcPct val="0"/>
        </a:spcBef>
        <a:spcAft>
          <a:spcPct val="0"/>
        </a:spcAft>
        <a:defRPr sz="3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alibri" pitchFamily="34" charset="0"/>
        </a:defRPr>
      </a:lvl2pPr>
      <a:lvl3pPr algn="l" rtl="0" eaLnBrk="0" fontAlgn="base" hangingPunct="0">
        <a:spcBef>
          <a:spcPct val="0"/>
        </a:spcBef>
        <a:spcAft>
          <a:spcPct val="0"/>
        </a:spcAft>
        <a:defRPr sz="3200">
          <a:solidFill>
            <a:srgbClr val="FFFFFF"/>
          </a:solidFill>
          <a:latin typeface="Calibri" pitchFamily="34" charset="0"/>
        </a:defRPr>
      </a:lvl3pPr>
      <a:lvl4pPr algn="l" rtl="0" eaLnBrk="0" fontAlgn="base" hangingPunct="0">
        <a:spcBef>
          <a:spcPct val="0"/>
        </a:spcBef>
        <a:spcAft>
          <a:spcPct val="0"/>
        </a:spcAft>
        <a:defRPr sz="3200">
          <a:solidFill>
            <a:srgbClr val="FFFFFF"/>
          </a:solidFill>
          <a:latin typeface="Calibri" pitchFamily="34" charset="0"/>
        </a:defRPr>
      </a:lvl4pPr>
      <a:lvl5pPr algn="l" rtl="0" eaLnBrk="0" fontAlgn="base" hangingPunct="0">
        <a:spcBef>
          <a:spcPct val="0"/>
        </a:spcBef>
        <a:spcAft>
          <a:spcPct val="0"/>
        </a:spcAft>
        <a:defRPr sz="3200">
          <a:solidFill>
            <a:srgbClr val="FFFFFF"/>
          </a:solidFill>
          <a:latin typeface="Calibri" pitchFamily="34" charset="0"/>
        </a:defRPr>
      </a:lvl5pPr>
      <a:lvl6pPr marL="457200" algn="l" rtl="0" eaLnBrk="1" fontAlgn="base" hangingPunct="1">
        <a:spcBef>
          <a:spcPct val="0"/>
        </a:spcBef>
        <a:spcAft>
          <a:spcPct val="0"/>
        </a:spcAft>
        <a:defRPr sz="3200">
          <a:solidFill>
            <a:srgbClr val="FFFFFF"/>
          </a:solidFill>
          <a:latin typeface="Arial" charset="0"/>
        </a:defRPr>
      </a:lvl6pPr>
      <a:lvl7pPr marL="914400" algn="l" rtl="0" eaLnBrk="1" fontAlgn="base" hangingPunct="1">
        <a:spcBef>
          <a:spcPct val="0"/>
        </a:spcBef>
        <a:spcAft>
          <a:spcPct val="0"/>
        </a:spcAft>
        <a:defRPr sz="3200">
          <a:solidFill>
            <a:srgbClr val="FFFFFF"/>
          </a:solidFill>
          <a:latin typeface="Arial" charset="0"/>
        </a:defRPr>
      </a:lvl7pPr>
      <a:lvl8pPr marL="1371600" algn="l" rtl="0" eaLnBrk="1" fontAlgn="base" hangingPunct="1">
        <a:spcBef>
          <a:spcPct val="0"/>
        </a:spcBef>
        <a:spcAft>
          <a:spcPct val="0"/>
        </a:spcAft>
        <a:defRPr sz="3200">
          <a:solidFill>
            <a:srgbClr val="FFFFFF"/>
          </a:solidFill>
          <a:latin typeface="Arial" charset="0"/>
        </a:defRPr>
      </a:lvl8pPr>
      <a:lvl9pPr marL="1828800" algn="l" rtl="0" eaLnBrk="1" fontAlgn="base" hangingPunct="1">
        <a:spcBef>
          <a:spcPct val="0"/>
        </a:spcBef>
        <a:spcAft>
          <a:spcPct val="0"/>
        </a:spcAft>
        <a:defRPr sz="3200">
          <a:solidFill>
            <a:srgbClr val="FFFFFF"/>
          </a:solidFill>
          <a:latin typeface="Arial" charset="0"/>
        </a:defRPr>
      </a:lvl9pPr>
    </p:titleStyle>
    <p:bodyStyle>
      <a:lvl1pPr marL="342900" indent="-342900" algn="l" rtl="0" eaLnBrk="0" fontAlgn="base" hangingPunct="0">
        <a:spcBef>
          <a:spcPct val="20000"/>
        </a:spcBef>
        <a:spcAft>
          <a:spcPct val="0"/>
        </a:spcAft>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00"/>
          </a:solidFill>
          <a:latin typeface="+mn-lt"/>
        </a:defRPr>
      </a:lvl2pPr>
      <a:lvl3pPr marL="1143000" indent="-228600" algn="l" rtl="0" eaLnBrk="0" fontAlgn="base" hangingPunct="0">
        <a:spcBef>
          <a:spcPct val="20000"/>
        </a:spcBef>
        <a:spcAft>
          <a:spcPct val="0"/>
        </a:spcAft>
        <a:buChar char="•"/>
        <a:defRPr>
          <a:solidFill>
            <a:srgbClr val="000000"/>
          </a:solidFill>
          <a:latin typeface="+mn-lt"/>
        </a:defRPr>
      </a:lvl3pPr>
      <a:lvl4pPr marL="1600200" indent="-228600" algn="l" rtl="0" eaLnBrk="0" fontAlgn="base" hangingPunct="0">
        <a:spcBef>
          <a:spcPct val="20000"/>
        </a:spcBef>
        <a:spcAft>
          <a:spcPct val="0"/>
        </a:spcAft>
        <a:buChar char="–"/>
        <a:defRPr sz="1600">
          <a:solidFill>
            <a:srgbClr val="000000"/>
          </a:solidFill>
          <a:latin typeface="+mn-lt"/>
        </a:defRPr>
      </a:lvl4pPr>
      <a:lvl5pPr marL="2057400" indent="-228600" algn="l" rtl="0" eaLnBrk="0" fontAlgn="base" hangingPunct="0">
        <a:spcBef>
          <a:spcPct val="20000"/>
        </a:spcBef>
        <a:spcAft>
          <a:spcPct val="0"/>
        </a:spcAft>
        <a:buChar char="»"/>
        <a:defRPr sz="1600">
          <a:solidFill>
            <a:srgbClr val="000000"/>
          </a:solidFill>
          <a:latin typeface="+mn-lt"/>
        </a:defRPr>
      </a:lvl5pPr>
      <a:lvl6pPr marL="2514600" indent="-228600" algn="l" rtl="0" eaLnBrk="1" fontAlgn="base" hangingPunct="1">
        <a:spcBef>
          <a:spcPct val="20000"/>
        </a:spcBef>
        <a:spcAft>
          <a:spcPct val="0"/>
        </a:spcAft>
        <a:buChar char="»"/>
        <a:defRPr sz="1600">
          <a:solidFill>
            <a:srgbClr val="000000"/>
          </a:solidFill>
          <a:latin typeface="+mn-lt"/>
        </a:defRPr>
      </a:lvl6pPr>
      <a:lvl7pPr marL="2971800" indent="-228600" algn="l" rtl="0" eaLnBrk="1" fontAlgn="base" hangingPunct="1">
        <a:spcBef>
          <a:spcPct val="20000"/>
        </a:spcBef>
        <a:spcAft>
          <a:spcPct val="0"/>
        </a:spcAft>
        <a:buChar char="»"/>
        <a:defRPr sz="1600">
          <a:solidFill>
            <a:srgbClr val="000000"/>
          </a:solidFill>
          <a:latin typeface="+mn-lt"/>
        </a:defRPr>
      </a:lvl7pPr>
      <a:lvl8pPr marL="3429000" indent="-228600" algn="l" rtl="0" eaLnBrk="1" fontAlgn="base" hangingPunct="1">
        <a:spcBef>
          <a:spcPct val="20000"/>
        </a:spcBef>
        <a:spcAft>
          <a:spcPct val="0"/>
        </a:spcAft>
        <a:buChar char="»"/>
        <a:defRPr sz="1600">
          <a:solidFill>
            <a:srgbClr val="000000"/>
          </a:solidFill>
          <a:latin typeface="+mn-lt"/>
        </a:defRPr>
      </a:lvl8pPr>
      <a:lvl9pPr marL="3886200" indent="-228600" algn="l" rtl="0" eaLnBrk="1" fontAlgn="base" hangingPunct="1">
        <a:spcBef>
          <a:spcPct val="20000"/>
        </a:spcBef>
        <a:spcAft>
          <a:spcPct val="0"/>
        </a:spcAft>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rtl="0">
              <a:defRPr/>
            </a:pPr>
            <a:r>
              <a:rPr lang="en-US" kern="1200" smtClean="0">
                <a:ea typeface="+mn-ea"/>
                <a:cs typeface="+mn-cs"/>
              </a:rPr>
              <a:t>4/6/2010</a:t>
            </a:r>
            <a:endParaRPr lang="en-US" kern="1200" dirty="0">
              <a:ea typeface="+mn-ea"/>
              <a:cs typeface="+mn-cs"/>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rtl="0">
              <a:defRPr/>
            </a:pPr>
            <a:endParaRPr lang="en-US" kern="1200" dirty="0">
              <a:ea typeface="+mn-ea"/>
              <a:cs typeface="+mn-cs"/>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rtl="0">
              <a:defRPr/>
            </a:pPr>
            <a:fld id="{92028924-5AD5-4AD2-BF35-83146613546C}" type="slidenum">
              <a:rPr lang="en-US" kern="1200">
                <a:ea typeface="+mn-ea"/>
                <a:cs typeface="+mn-cs"/>
              </a:rPr>
              <a:pPr rtl="0">
                <a:defRPr/>
              </a:pPr>
              <a:t>‹#›</a:t>
            </a:fld>
            <a:endParaRPr lang="en-US" kern="1200" dirty="0">
              <a:ea typeface="+mn-ea"/>
              <a:cs typeface="+mn-cs"/>
            </a:endParaRPr>
          </a:p>
        </p:txBody>
      </p:sp>
      <p:sp>
        <p:nvSpPr>
          <p:cNvPr id="4104" name="Line 8"/>
          <p:cNvSpPr>
            <a:spLocks noChangeShapeType="1"/>
          </p:cNvSpPr>
          <p:nvPr userDrawn="1"/>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sp>
        <p:nvSpPr>
          <p:cNvPr id="4105" name="Line 9"/>
          <p:cNvSpPr>
            <a:spLocks noChangeShapeType="1"/>
          </p:cNvSpPr>
          <p:nvPr userDrawn="1"/>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pic>
        <p:nvPicPr>
          <p:cNvPr id="25609" name="Picture 12" descr="DNRSEAL"/>
          <p:cNvPicPr>
            <a:picLocks noChangeAspect="1" noChangeArrowheads="1"/>
          </p:cNvPicPr>
          <p:nvPr userDrawn="1"/>
        </p:nvPicPr>
        <p:blipFill>
          <a:blip r:embed="rId3"/>
          <a:srcRect/>
          <a:stretch>
            <a:fillRect/>
          </a:stretch>
        </p:blipFill>
        <p:spPr bwMode="auto">
          <a:xfrm>
            <a:off x="-171450" y="74613"/>
            <a:ext cx="1603375" cy="135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rtl="0">
              <a:defRPr/>
            </a:pPr>
            <a:r>
              <a:rPr lang="en-US" kern="1200" smtClean="0">
                <a:ea typeface="+mn-ea"/>
                <a:cs typeface="+mn-cs"/>
              </a:rPr>
              <a:t>4/6/2010</a:t>
            </a:r>
            <a:endParaRPr lang="en-US" kern="1200" dirty="0">
              <a:ea typeface="+mn-ea"/>
              <a:cs typeface="+mn-cs"/>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rtl="0">
              <a:defRPr/>
            </a:pPr>
            <a:endParaRPr lang="en-US" kern="1200" dirty="0">
              <a:ea typeface="+mn-ea"/>
              <a:cs typeface="+mn-cs"/>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rtl="0">
              <a:defRPr/>
            </a:pPr>
            <a:fld id="{92028924-5AD5-4AD2-BF35-83146613546C}" type="slidenum">
              <a:rPr lang="en-US" kern="1200">
                <a:ea typeface="+mn-ea"/>
                <a:cs typeface="+mn-cs"/>
              </a:rPr>
              <a:pPr rtl="0">
                <a:defRPr/>
              </a:pPr>
              <a:t>‹#›</a:t>
            </a:fld>
            <a:endParaRPr lang="en-US" kern="1200" dirty="0">
              <a:ea typeface="+mn-ea"/>
              <a:cs typeface="+mn-cs"/>
            </a:endParaRPr>
          </a:p>
        </p:txBody>
      </p:sp>
      <p:sp>
        <p:nvSpPr>
          <p:cNvPr id="4104" name="Line 8"/>
          <p:cNvSpPr>
            <a:spLocks noChangeShapeType="1"/>
          </p:cNvSpPr>
          <p:nvPr userDrawn="1"/>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sp>
        <p:nvSpPr>
          <p:cNvPr id="4105" name="Line 9"/>
          <p:cNvSpPr>
            <a:spLocks noChangeShapeType="1"/>
          </p:cNvSpPr>
          <p:nvPr userDrawn="1"/>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pic>
        <p:nvPicPr>
          <p:cNvPr id="25609" name="Picture 12" descr="DNRSEAL"/>
          <p:cNvPicPr>
            <a:picLocks noChangeAspect="1" noChangeArrowheads="1"/>
          </p:cNvPicPr>
          <p:nvPr userDrawn="1"/>
        </p:nvPicPr>
        <p:blipFill>
          <a:blip r:embed="rId3"/>
          <a:srcRect/>
          <a:stretch>
            <a:fillRect/>
          </a:stretch>
        </p:blipFill>
        <p:spPr bwMode="auto">
          <a:xfrm>
            <a:off x="-171450" y="74613"/>
            <a:ext cx="1603375" cy="135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rtl="0">
              <a:defRPr/>
            </a:pPr>
            <a:r>
              <a:rPr lang="en-US" kern="1200" smtClean="0">
                <a:ea typeface="+mn-ea"/>
                <a:cs typeface="+mn-cs"/>
              </a:rPr>
              <a:t>4/6/2010</a:t>
            </a:r>
            <a:endParaRPr lang="en-US" kern="1200" dirty="0">
              <a:ea typeface="+mn-ea"/>
              <a:cs typeface="+mn-cs"/>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rtl="0">
              <a:defRPr/>
            </a:pPr>
            <a:endParaRPr lang="en-US" kern="1200" dirty="0">
              <a:ea typeface="+mn-ea"/>
              <a:cs typeface="+mn-cs"/>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rtl="0">
              <a:defRPr/>
            </a:pPr>
            <a:fld id="{92028924-5AD5-4AD2-BF35-83146613546C}" type="slidenum">
              <a:rPr lang="en-US" kern="1200">
                <a:ea typeface="+mn-ea"/>
                <a:cs typeface="+mn-cs"/>
              </a:rPr>
              <a:pPr rtl="0">
                <a:defRPr/>
              </a:pPr>
              <a:t>‹#›</a:t>
            </a:fld>
            <a:endParaRPr lang="en-US" kern="1200" dirty="0">
              <a:ea typeface="+mn-ea"/>
              <a:cs typeface="+mn-cs"/>
            </a:endParaRPr>
          </a:p>
        </p:txBody>
      </p:sp>
      <p:sp>
        <p:nvSpPr>
          <p:cNvPr id="4104" name="Line 8"/>
          <p:cNvSpPr>
            <a:spLocks noChangeShapeType="1"/>
          </p:cNvSpPr>
          <p:nvPr userDrawn="1"/>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sp>
        <p:nvSpPr>
          <p:cNvPr id="4105" name="Line 9"/>
          <p:cNvSpPr>
            <a:spLocks noChangeShapeType="1"/>
          </p:cNvSpPr>
          <p:nvPr userDrawn="1"/>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pic>
        <p:nvPicPr>
          <p:cNvPr id="25609" name="Picture 12" descr="DNRSEAL"/>
          <p:cNvPicPr>
            <a:picLocks noChangeAspect="1" noChangeArrowheads="1"/>
          </p:cNvPicPr>
          <p:nvPr userDrawn="1"/>
        </p:nvPicPr>
        <p:blipFill>
          <a:blip r:embed="rId3"/>
          <a:srcRect/>
          <a:stretch>
            <a:fillRect/>
          </a:stretch>
        </p:blipFill>
        <p:spPr bwMode="auto">
          <a:xfrm>
            <a:off x="-171450" y="74613"/>
            <a:ext cx="1603375" cy="135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rtl="0">
              <a:defRPr/>
            </a:pPr>
            <a:r>
              <a:rPr lang="en-US" kern="1200" smtClean="0">
                <a:ea typeface="+mn-ea"/>
                <a:cs typeface="+mn-cs"/>
              </a:rPr>
              <a:t>4/6/2010</a:t>
            </a:r>
            <a:endParaRPr lang="en-US" kern="1200" dirty="0">
              <a:ea typeface="+mn-ea"/>
              <a:cs typeface="+mn-cs"/>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rtl="0">
              <a:defRPr/>
            </a:pPr>
            <a:endParaRPr lang="en-US" kern="1200" dirty="0">
              <a:ea typeface="+mn-ea"/>
              <a:cs typeface="+mn-cs"/>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rtl="0">
              <a:defRPr/>
            </a:pPr>
            <a:fld id="{92028924-5AD5-4AD2-BF35-83146613546C}" type="slidenum">
              <a:rPr lang="en-US" kern="1200">
                <a:ea typeface="+mn-ea"/>
                <a:cs typeface="+mn-cs"/>
              </a:rPr>
              <a:pPr rtl="0">
                <a:defRPr/>
              </a:pPr>
              <a:t>‹#›</a:t>
            </a:fld>
            <a:endParaRPr lang="en-US" kern="1200" dirty="0">
              <a:ea typeface="+mn-ea"/>
              <a:cs typeface="+mn-cs"/>
            </a:endParaRPr>
          </a:p>
        </p:txBody>
      </p:sp>
      <p:sp>
        <p:nvSpPr>
          <p:cNvPr id="4104" name="Line 8"/>
          <p:cNvSpPr>
            <a:spLocks noChangeShapeType="1"/>
          </p:cNvSpPr>
          <p:nvPr userDrawn="1"/>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sp>
        <p:nvSpPr>
          <p:cNvPr id="4105" name="Line 9"/>
          <p:cNvSpPr>
            <a:spLocks noChangeShapeType="1"/>
          </p:cNvSpPr>
          <p:nvPr userDrawn="1"/>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pic>
        <p:nvPicPr>
          <p:cNvPr id="25609" name="Picture 12" descr="DNRSEAL"/>
          <p:cNvPicPr>
            <a:picLocks noChangeAspect="1" noChangeArrowheads="1"/>
          </p:cNvPicPr>
          <p:nvPr userDrawn="1"/>
        </p:nvPicPr>
        <p:blipFill>
          <a:blip r:embed="rId3"/>
          <a:srcRect/>
          <a:stretch>
            <a:fillRect/>
          </a:stretch>
        </p:blipFill>
        <p:spPr bwMode="auto">
          <a:xfrm>
            <a:off x="-171450" y="74613"/>
            <a:ext cx="1603375" cy="135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rtl="0">
              <a:defRPr/>
            </a:pPr>
            <a:r>
              <a:rPr lang="en-US" kern="1200" smtClean="0">
                <a:ea typeface="+mn-ea"/>
                <a:cs typeface="+mn-cs"/>
              </a:rPr>
              <a:t>4/6/2010</a:t>
            </a:r>
            <a:endParaRPr lang="en-US" kern="1200" dirty="0">
              <a:ea typeface="+mn-ea"/>
              <a:cs typeface="+mn-cs"/>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rtl="0">
              <a:defRPr/>
            </a:pPr>
            <a:endParaRPr lang="en-US" kern="1200" dirty="0">
              <a:ea typeface="+mn-ea"/>
              <a:cs typeface="+mn-cs"/>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rtl="0">
              <a:defRPr/>
            </a:pPr>
            <a:fld id="{92028924-5AD5-4AD2-BF35-83146613546C}" type="slidenum">
              <a:rPr lang="en-US" kern="1200">
                <a:ea typeface="+mn-ea"/>
                <a:cs typeface="+mn-cs"/>
              </a:rPr>
              <a:pPr rtl="0">
                <a:defRPr/>
              </a:pPr>
              <a:t>‹#›</a:t>
            </a:fld>
            <a:endParaRPr lang="en-US" kern="1200" dirty="0">
              <a:ea typeface="+mn-ea"/>
              <a:cs typeface="+mn-cs"/>
            </a:endParaRPr>
          </a:p>
        </p:txBody>
      </p:sp>
      <p:sp>
        <p:nvSpPr>
          <p:cNvPr id="4104" name="Line 8"/>
          <p:cNvSpPr>
            <a:spLocks noChangeShapeType="1"/>
          </p:cNvSpPr>
          <p:nvPr userDrawn="1"/>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sp>
        <p:nvSpPr>
          <p:cNvPr id="4105" name="Line 9"/>
          <p:cNvSpPr>
            <a:spLocks noChangeShapeType="1"/>
          </p:cNvSpPr>
          <p:nvPr userDrawn="1"/>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pic>
        <p:nvPicPr>
          <p:cNvPr id="25609" name="Picture 12" descr="DNRSEAL"/>
          <p:cNvPicPr>
            <a:picLocks noChangeAspect="1" noChangeArrowheads="1"/>
          </p:cNvPicPr>
          <p:nvPr userDrawn="1"/>
        </p:nvPicPr>
        <p:blipFill>
          <a:blip r:embed="rId3"/>
          <a:srcRect/>
          <a:stretch>
            <a:fillRect/>
          </a:stretch>
        </p:blipFill>
        <p:spPr bwMode="auto">
          <a:xfrm>
            <a:off x="-171450" y="74613"/>
            <a:ext cx="1603375" cy="135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rtl="0">
              <a:defRPr/>
            </a:pPr>
            <a:r>
              <a:rPr lang="en-US" kern="1200" smtClean="0">
                <a:ea typeface="+mn-ea"/>
                <a:cs typeface="+mn-cs"/>
              </a:rPr>
              <a:t>4/6/2010</a:t>
            </a:r>
            <a:endParaRPr lang="en-US" kern="1200" dirty="0">
              <a:ea typeface="+mn-ea"/>
              <a:cs typeface="+mn-cs"/>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rtl="0">
              <a:defRPr/>
            </a:pPr>
            <a:endParaRPr lang="en-US" kern="1200" dirty="0">
              <a:ea typeface="+mn-ea"/>
              <a:cs typeface="+mn-cs"/>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rtl="0">
              <a:defRPr/>
            </a:pPr>
            <a:fld id="{92028924-5AD5-4AD2-BF35-83146613546C}" type="slidenum">
              <a:rPr lang="en-US" kern="1200">
                <a:ea typeface="+mn-ea"/>
                <a:cs typeface="+mn-cs"/>
              </a:rPr>
              <a:pPr rtl="0">
                <a:defRPr/>
              </a:pPr>
              <a:t>‹#›</a:t>
            </a:fld>
            <a:endParaRPr lang="en-US" kern="1200" dirty="0">
              <a:ea typeface="+mn-ea"/>
              <a:cs typeface="+mn-cs"/>
            </a:endParaRPr>
          </a:p>
        </p:txBody>
      </p:sp>
      <p:sp>
        <p:nvSpPr>
          <p:cNvPr id="4104" name="Line 8"/>
          <p:cNvSpPr>
            <a:spLocks noChangeShapeType="1"/>
          </p:cNvSpPr>
          <p:nvPr userDrawn="1"/>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sp>
        <p:nvSpPr>
          <p:cNvPr id="4105" name="Line 9"/>
          <p:cNvSpPr>
            <a:spLocks noChangeShapeType="1"/>
          </p:cNvSpPr>
          <p:nvPr userDrawn="1"/>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pic>
        <p:nvPicPr>
          <p:cNvPr id="25609" name="Picture 12" descr="DNRSEAL"/>
          <p:cNvPicPr>
            <a:picLocks noChangeAspect="1" noChangeArrowheads="1"/>
          </p:cNvPicPr>
          <p:nvPr userDrawn="1"/>
        </p:nvPicPr>
        <p:blipFill>
          <a:blip r:embed="rId3"/>
          <a:srcRect/>
          <a:stretch>
            <a:fillRect/>
          </a:stretch>
        </p:blipFill>
        <p:spPr bwMode="auto">
          <a:xfrm>
            <a:off x="-171450" y="74613"/>
            <a:ext cx="1603375" cy="135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rtl="0">
              <a:defRPr/>
            </a:pPr>
            <a:r>
              <a:rPr lang="en-US" kern="1200" smtClean="0">
                <a:ea typeface="+mn-ea"/>
                <a:cs typeface="+mn-cs"/>
              </a:rPr>
              <a:t>4/6/2010</a:t>
            </a:r>
            <a:endParaRPr lang="en-US" kern="1200" dirty="0">
              <a:ea typeface="+mn-ea"/>
              <a:cs typeface="+mn-cs"/>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rtl="0">
              <a:defRPr/>
            </a:pPr>
            <a:endParaRPr lang="en-US" kern="1200" dirty="0">
              <a:ea typeface="+mn-ea"/>
              <a:cs typeface="+mn-cs"/>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rtl="0">
              <a:defRPr/>
            </a:pPr>
            <a:fld id="{92028924-5AD5-4AD2-BF35-83146613546C}" type="slidenum">
              <a:rPr lang="en-US" kern="1200">
                <a:ea typeface="+mn-ea"/>
                <a:cs typeface="+mn-cs"/>
              </a:rPr>
              <a:pPr rtl="0">
                <a:defRPr/>
              </a:pPr>
              <a:t>‹#›</a:t>
            </a:fld>
            <a:endParaRPr lang="en-US" kern="1200" dirty="0">
              <a:ea typeface="+mn-ea"/>
              <a:cs typeface="+mn-cs"/>
            </a:endParaRPr>
          </a:p>
        </p:txBody>
      </p:sp>
      <p:sp>
        <p:nvSpPr>
          <p:cNvPr id="4104" name="Line 8"/>
          <p:cNvSpPr>
            <a:spLocks noChangeShapeType="1"/>
          </p:cNvSpPr>
          <p:nvPr userDrawn="1"/>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sp>
        <p:nvSpPr>
          <p:cNvPr id="4105" name="Line 9"/>
          <p:cNvSpPr>
            <a:spLocks noChangeShapeType="1"/>
          </p:cNvSpPr>
          <p:nvPr userDrawn="1"/>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pic>
        <p:nvPicPr>
          <p:cNvPr id="25609" name="Picture 12" descr="DNRSEAL"/>
          <p:cNvPicPr>
            <a:picLocks noChangeAspect="1" noChangeArrowheads="1"/>
          </p:cNvPicPr>
          <p:nvPr userDrawn="1"/>
        </p:nvPicPr>
        <p:blipFill>
          <a:blip r:embed="rId3"/>
          <a:srcRect/>
          <a:stretch>
            <a:fillRect/>
          </a:stretch>
        </p:blipFill>
        <p:spPr bwMode="auto">
          <a:xfrm>
            <a:off x="-171450" y="74613"/>
            <a:ext cx="1603375" cy="135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rtl="0">
              <a:defRPr/>
            </a:pPr>
            <a:r>
              <a:rPr lang="en-US" kern="1200" smtClean="0">
                <a:ea typeface="+mn-ea"/>
                <a:cs typeface="+mn-cs"/>
              </a:rPr>
              <a:t>4/6/2010</a:t>
            </a:r>
            <a:endParaRPr lang="en-US" kern="1200" dirty="0">
              <a:ea typeface="+mn-ea"/>
              <a:cs typeface="+mn-cs"/>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rtl="0">
              <a:defRPr/>
            </a:pPr>
            <a:endParaRPr lang="en-US" kern="1200" dirty="0">
              <a:ea typeface="+mn-ea"/>
              <a:cs typeface="+mn-cs"/>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rtl="0">
              <a:defRPr/>
            </a:pPr>
            <a:fld id="{92028924-5AD5-4AD2-BF35-83146613546C}" type="slidenum">
              <a:rPr lang="en-US" kern="1200">
                <a:ea typeface="+mn-ea"/>
                <a:cs typeface="+mn-cs"/>
              </a:rPr>
              <a:pPr rtl="0">
                <a:defRPr/>
              </a:pPr>
              <a:t>‹#›</a:t>
            </a:fld>
            <a:endParaRPr lang="en-US" kern="1200" dirty="0">
              <a:ea typeface="+mn-ea"/>
              <a:cs typeface="+mn-cs"/>
            </a:endParaRPr>
          </a:p>
        </p:txBody>
      </p:sp>
      <p:sp>
        <p:nvSpPr>
          <p:cNvPr id="4104" name="Line 8"/>
          <p:cNvSpPr>
            <a:spLocks noChangeShapeType="1"/>
          </p:cNvSpPr>
          <p:nvPr userDrawn="1"/>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sp>
        <p:nvSpPr>
          <p:cNvPr id="4105" name="Line 9"/>
          <p:cNvSpPr>
            <a:spLocks noChangeShapeType="1"/>
          </p:cNvSpPr>
          <p:nvPr userDrawn="1"/>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rtl="0" eaLnBrk="0" hangingPunct="0">
              <a:spcBef>
                <a:spcPct val="50000"/>
              </a:spcBef>
              <a:defRPr/>
            </a:pPr>
            <a:endParaRPr lang="en-US" sz="1100" b="1" kern="1200" baseline="30000" dirty="0">
              <a:solidFill>
                <a:srgbClr val="FFFFFF"/>
              </a:solidFill>
              <a:latin typeface="Arial" charset="0"/>
              <a:ea typeface="+mn-ea"/>
              <a:cs typeface="+mn-cs"/>
            </a:endParaRPr>
          </a:p>
        </p:txBody>
      </p:sp>
      <p:pic>
        <p:nvPicPr>
          <p:cNvPr id="25609" name="Picture 12" descr="DNRSEAL"/>
          <p:cNvPicPr>
            <a:picLocks noChangeAspect="1" noChangeArrowheads="1"/>
          </p:cNvPicPr>
          <p:nvPr userDrawn="1"/>
        </p:nvPicPr>
        <p:blipFill>
          <a:blip r:embed="rId3"/>
          <a:srcRect/>
          <a:stretch>
            <a:fillRect/>
          </a:stretch>
        </p:blipFill>
        <p:spPr bwMode="auto">
          <a:xfrm>
            <a:off x="-171450" y="74613"/>
            <a:ext cx="1603375" cy="1357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p:cNvSpPr>
            <a:spLocks noGrp="1" noChangeArrowheads="1"/>
          </p:cNvSpPr>
          <p:nvPr>
            <p:ph type="sldNum" sz="quarter" idx="12"/>
          </p:nvPr>
        </p:nvSpPr>
        <p:spPr>
          <a:noFill/>
        </p:spPr>
        <p:txBody>
          <a:bodyPr/>
          <a:lstStyle/>
          <a:p>
            <a:fld id="{CF9B5D38-3EB1-45A7-8678-46E31F890FDE}" type="slidenum">
              <a:rPr lang="en-US" smtClean="0"/>
              <a:pPr/>
              <a:t>1</a:t>
            </a:fld>
            <a:endParaRPr lang="en-US" smtClean="0"/>
          </a:p>
        </p:txBody>
      </p:sp>
      <p:sp>
        <p:nvSpPr>
          <p:cNvPr id="15362" name="Text Box 4"/>
          <p:cNvSpPr txBox="1">
            <a:spLocks noChangeArrowheads="1"/>
          </p:cNvSpPr>
          <p:nvPr/>
        </p:nvSpPr>
        <p:spPr bwMode="auto">
          <a:xfrm>
            <a:off x="0" y="3429000"/>
            <a:ext cx="9144000" cy="1736725"/>
          </a:xfrm>
          <a:prstGeom prst="rect">
            <a:avLst/>
          </a:prstGeom>
          <a:noFill/>
          <a:ln w="9525">
            <a:noFill/>
            <a:miter lim="800000"/>
            <a:headEnd/>
            <a:tailEnd/>
          </a:ln>
        </p:spPr>
        <p:txBody>
          <a:bodyPr>
            <a:spAutoFit/>
          </a:bodyPr>
          <a:lstStyle/>
          <a:p>
            <a:pPr algn="ctr">
              <a:spcBef>
                <a:spcPct val="50000"/>
              </a:spcBef>
            </a:pPr>
            <a:r>
              <a:rPr lang="en-US" sz="5400" b="1" dirty="0">
                <a:solidFill>
                  <a:srgbClr val="0066CC"/>
                </a:solidFill>
                <a:latin typeface="Arial Rounded MT Bold" pitchFamily="34" charset="0"/>
              </a:rPr>
              <a:t>Ground Water Resources Commission Meeting</a:t>
            </a:r>
            <a:endParaRPr lang="en-US" sz="4000" b="1" dirty="0">
              <a:latin typeface="Arial Rounded MT Bold" pitchFamily="34" charset="0"/>
            </a:endParaRPr>
          </a:p>
        </p:txBody>
      </p:sp>
      <p:sp>
        <p:nvSpPr>
          <p:cNvPr id="15363" name="Text Box 5"/>
          <p:cNvSpPr txBox="1">
            <a:spLocks noChangeArrowheads="1"/>
          </p:cNvSpPr>
          <p:nvPr/>
        </p:nvSpPr>
        <p:spPr bwMode="auto">
          <a:xfrm>
            <a:off x="0" y="5073650"/>
            <a:ext cx="9144000" cy="641350"/>
          </a:xfrm>
          <a:prstGeom prst="rect">
            <a:avLst/>
          </a:prstGeom>
          <a:noFill/>
          <a:ln w="9525">
            <a:noFill/>
            <a:miter lim="800000"/>
            <a:headEnd/>
            <a:tailEnd/>
          </a:ln>
        </p:spPr>
        <p:txBody>
          <a:bodyPr>
            <a:spAutoFit/>
          </a:bodyPr>
          <a:lstStyle/>
          <a:p>
            <a:pPr algn="ctr">
              <a:spcBef>
                <a:spcPct val="50000"/>
              </a:spcBef>
            </a:pPr>
            <a:r>
              <a:rPr lang="en-US" sz="3600" b="1" dirty="0" smtClean="0">
                <a:latin typeface="Arial Rounded MT Bold" pitchFamily="34" charset="0"/>
              </a:rPr>
              <a:t>Wednesday, August 18, </a:t>
            </a:r>
            <a:r>
              <a:rPr lang="en-US" sz="3600" b="1" dirty="0">
                <a:latin typeface="Arial Rounded MT Bold" pitchFamily="34" charset="0"/>
              </a:rPr>
              <a:t>2010</a:t>
            </a:r>
            <a:endParaRPr lang="en-US" dirty="0"/>
          </a:p>
        </p:txBody>
      </p:sp>
      <p:pic>
        <p:nvPicPr>
          <p:cNvPr id="15364" name="Picture 7" descr="DNRCON"/>
          <p:cNvPicPr>
            <a:picLocks noChangeAspect="1" noChangeArrowheads="1"/>
          </p:cNvPicPr>
          <p:nvPr/>
        </p:nvPicPr>
        <p:blipFill>
          <a:blip r:embed="rId3"/>
          <a:srcRect/>
          <a:stretch>
            <a:fillRect/>
          </a:stretch>
        </p:blipFill>
        <p:spPr bwMode="auto">
          <a:xfrm>
            <a:off x="2819400" y="147638"/>
            <a:ext cx="3505200"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52400" y="152400"/>
            <a:ext cx="8610600" cy="1295400"/>
          </a:xfrm>
        </p:spPr>
        <p:txBody>
          <a:bodyPr/>
          <a:lstStyle/>
          <a:p>
            <a:pPr eaLnBrk="1" hangingPunct="1"/>
            <a:r>
              <a:rPr lang="en-US" smtClean="0"/>
              <a:t>Commissioner Structure and Role</a:t>
            </a:r>
          </a:p>
        </p:txBody>
      </p:sp>
      <p:sp>
        <p:nvSpPr>
          <p:cNvPr id="21506" name="Content Placeholder 2"/>
          <p:cNvSpPr>
            <a:spLocks noGrp="1"/>
          </p:cNvSpPr>
          <p:nvPr>
            <p:ph idx="1"/>
          </p:nvPr>
        </p:nvSpPr>
        <p:spPr>
          <a:xfrm>
            <a:off x="457200" y="1600200"/>
            <a:ext cx="8382000" cy="5105400"/>
          </a:xfrm>
        </p:spPr>
        <p:txBody>
          <a:bodyPr/>
          <a:lstStyle/>
          <a:p>
            <a:pPr eaLnBrk="1" hangingPunct="1">
              <a:spcBef>
                <a:spcPts val="600"/>
              </a:spcBef>
            </a:pPr>
            <a:r>
              <a:rPr lang="en-US" sz="2800" smtClean="0"/>
              <a:t>Observations</a:t>
            </a:r>
          </a:p>
          <a:p>
            <a:pPr lvl="1" eaLnBrk="1" hangingPunct="1">
              <a:spcBef>
                <a:spcPts val="600"/>
              </a:spcBef>
            </a:pPr>
            <a:r>
              <a:rPr lang="en-US" sz="2400" smtClean="0"/>
              <a:t>Nineteen members is a large commission</a:t>
            </a:r>
          </a:p>
          <a:p>
            <a:pPr lvl="1" eaLnBrk="1" hangingPunct="1">
              <a:spcBef>
                <a:spcPts val="600"/>
              </a:spcBef>
            </a:pPr>
            <a:r>
              <a:rPr lang="en-US" sz="2400" smtClean="0"/>
              <a:t>Pleased with Scott Angelle’s openness and attitude</a:t>
            </a:r>
          </a:p>
          <a:p>
            <a:pPr lvl="1" eaLnBrk="1" hangingPunct="1">
              <a:spcBef>
                <a:spcPts val="600"/>
              </a:spcBef>
            </a:pPr>
            <a:r>
              <a:rPr lang="en-US" sz="2400" smtClean="0"/>
              <a:t>Many Commissioners have been involved with water issues for over a decade</a:t>
            </a:r>
          </a:p>
          <a:p>
            <a:pPr lvl="1" eaLnBrk="1" hangingPunct="1">
              <a:spcBef>
                <a:spcPts val="600"/>
              </a:spcBef>
            </a:pPr>
            <a:r>
              <a:rPr lang="en-US" sz="2400" smtClean="0"/>
              <a:t>No budget or authority – should be monitoring the Conservation Department; should be voting to give recommendations to DNR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Commission Meetings</a:t>
            </a:r>
          </a:p>
        </p:txBody>
      </p:sp>
      <p:sp>
        <p:nvSpPr>
          <p:cNvPr id="23554" name="Content Placeholder 2"/>
          <p:cNvSpPr>
            <a:spLocks noGrp="1"/>
          </p:cNvSpPr>
          <p:nvPr>
            <p:ph idx="1"/>
          </p:nvPr>
        </p:nvSpPr>
        <p:spPr>
          <a:xfrm>
            <a:off x="457200" y="1600200"/>
            <a:ext cx="7467600" cy="4876800"/>
          </a:xfrm>
        </p:spPr>
        <p:txBody>
          <a:bodyPr/>
          <a:lstStyle/>
          <a:p>
            <a:pPr eaLnBrk="1" hangingPunct="1"/>
            <a:r>
              <a:rPr lang="en-US" smtClean="0"/>
              <a:t>Commissioners generally like the meetings rotated around the state to allow for more public participation</a:t>
            </a:r>
          </a:p>
          <a:p>
            <a:pPr eaLnBrk="1" hangingPunct="1"/>
            <a:endParaRPr lang="en-US" sz="1000" smtClean="0"/>
          </a:p>
          <a:p>
            <a:pPr eaLnBrk="1" hangingPunct="1"/>
            <a:r>
              <a:rPr lang="en-US" smtClean="0"/>
              <a:t>Broad agreement that there is good representation of interested parties on the Commission</a:t>
            </a:r>
          </a:p>
          <a:p>
            <a:pPr eaLnBrk="1" hangingPunct="1"/>
            <a:endParaRPr lang="en-US" sz="1000" smtClean="0"/>
          </a:p>
          <a:p>
            <a:pPr eaLnBrk="1" hangingPunct="1"/>
            <a:r>
              <a:rPr lang="en-US" smtClean="0"/>
              <a:t>Interest and some concern over the Advisory Task Force and its relationship to the Commission</a:t>
            </a:r>
          </a:p>
          <a:p>
            <a:pPr eaLnBrk="1" hangingPunct="1">
              <a:buFontTx/>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General Feedback</a:t>
            </a:r>
          </a:p>
        </p:txBody>
      </p:sp>
      <p:sp>
        <p:nvSpPr>
          <p:cNvPr id="25602" name="Content Placeholder 2"/>
          <p:cNvSpPr>
            <a:spLocks noGrp="1"/>
          </p:cNvSpPr>
          <p:nvPr>
            <p:ph idx="1"/>
          </p:nvPr>
        </p:nvSpPr>
        <p:spPr>
          <a:xfrm>
            <a:off x="457200" y="1600200"/>
            <a:ext cx="7848600" cy="4876800"/>
          </a:xfrm>
        </p:spPr>
        <p:txBody>
          <a:bodyPr/>
          <a:lstStyle/>
          <a:p>
            <a:r>
              <a:rPr lang="en-US" smtClean="0"/>
              <a:t>Some expressed concern that not all relevant parties would be involved in the planning process</a:t>
            </a:r>
          </a:p>
          <a:p>
            <a:endParaRPr lang="en-US" smtClean="0"/>
          </a:p>
          <a:p>
            <a:r>
              <a:rPr lang="en-US" smtClean="0"/>
              <a:t>More than one Commissioner stated that he did not want to simply be handed a draft plan and asked for feedback at that point; early involvement is critical to success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General Feedback</a:t>
            </a:r>
          </a:p>
        </p:txBody>
      </p:sp>
      <p:sp>
        <p:nvSpPr>
          <p:cNvPr id="27650" name="Content Placeholder 2"/>
          <p:cNvSpPr>
            <a:spLocks noGrp="1"/>
          </p:cNvSpPr>
          <p:nvPr>
            <p:ph idx="1"/>
          </p:nvPr>
        </p:nvSpPr>
        <p:spPr/>
        <p:txBody>
          <a:bodyPr/>
          <a:lstStyle/>
          <a:p>
            <a:r>
              <a:rPr lang="en-US" smtClean="0"/>
              <a:t>Surface water issues are uppermost in the minds of many Commissioners</a:t>
            </a:r>
          </a:p>
          <a:p>
            <a:r>
              <a:rPr lang="en-US" smtClean="0"/>
              <a:t>Learning from both successful, progressive states (Arkansas), as well as states who have had difficult “Water Wars” (Oregon,    Georgia, and South Carolina) will be important to success</a:t>
            </a:r>
          </a:p>
          <a:p>
            <a:r>
              <a:rPr lang="en-US" smtClean="0"/>
              <a:t>Many favor a phased-in approach with incentives for compliance and fees for usage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General Feedback</a:t>
            </a:r>
          </a:p>
        </p:txBody>
      </p:sp>
      <p:sp>
        <p:nvSpPr>
          <p:cNvPr id="29698" name="Content Placeholder 2"/>
          <p:cNvSpPr>
            <a:spLocks noGrp="1"/>
          </p:cNvSpPr>
          <p:nvPr>
            <p:ph idx="1"/>
          </p:nvPr>
        </p:nvSpPr>
        <p:spPr/>
        <p:txBody>
          <a:bodyPr/>
          <a:lstStyle/>
          <a:p>
            <a:r>
              <a:rPr lang="en-US" smtClean="0"/>
              <a:t>There is not complete consensus on how fast the state should move; some Commissioners believe that the situation is urgent while others believe that a calculated, phased-in approach would be more prudent</a:t>
            </a:r>
          </a:p>
          <a:p>
            <a:endParaRPr lang="en-US" smtClean="0"/>
          </a:p>
          <a:p>
            <a:r>
              <a:rPr lang="en-US" smtClean="0"/>
              <a:t>Many Commissioners believe that public education efforts will be critical for sustained success in conservation efforts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General Feedback</a:t>
            </a:r>
          </a:p>
        </p:txBody>
      </p:sp>
      <p:sp>
        <p:nvSpPr>
          <p:cNvPr id="31746" name="Content Placeholder 2"/>
          <p:cNvSpPr>
            <a:spLocks noGrp="1"/>
          </p:cNvSpPr>
          <p:nvPr>
            <p:ph idx="1"/>
          </p:nvPr>
        </p:nvSpPr>
        <p:spPr/>
        <p:txBody>
          <a:bodyPr/>
          <a:lstStyle/>
          <a:p>
            <a:r>
              <a:rPr lang="en-US" smtClean="0"/>
              <a:t>There is some indication that additional staff or resources for inspection, testing, and monitoring may be needed in the future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52400" y="152400"/>
            <a:ext cx="8610600" cy="1295400"/>
          </a:xfrm>
        </p:spPr>
        <p:txBody>
          <a:bodyPr/>
          <a:lstStyle/>
          <a:p>
            <a:pPr eaLnBrk="1" hangingPunct="1"/>
            <a:r>
              <a:rPr lang="en-US" smtClean="0"/>
              <a:t>Role of the Commission and the State Versus Local Jurisdiction</a:t>
            </a:r>
          </a:p>
        </p:txBody>
      </p:sp>
      <p:sp>
        <p:nvSpPr>
          <p:cNvPr id="33794" name="Content Placeholder 2"/>
          <p:cNvSpPr>
            <a:spLocks noGrp="1"/>
          </p:cNvSpPr>
          <p:nvPr>
            <p:ph idx="1"/>
          </p:nvPr>
        </p:nvSpPr>
        <p:spPr>
          <a:xfrm>
            <a:off x="457200" y="1600200"/>
            <a:ext cx="7772400" cy="5105400"/>
          </a:xfrm>
        </p:spPr>
        <p:txBody>
          <a:bodyPr/>
          <a:lstStyle/>
          <a:p>
            <a:pPr eaLnBrk="1" hangingPunct="1">
              <a:spcBef>
                <a:spcPts val="600"/>
              </a:spcBef>
            </a:pPr>
            <a:r>
              <a:rPr lang="en-US" sz="2800" smtClean="0"/>
              <a:t>In areas surrounding the SPARTA aquifer and in the Ruston area, giving the state and the Ground Water Resources Commission statewide authority is controversial</a:t>
            </a:r>
          </a:p>
          <a:p>
            <a:pPr eaLnBrk="1" hangingPunct="1">
              <a:spcBef>
                <a:spcPts val="600"/>
              </a:spcBef>
            </a:pPr>
            <a:endParaRPr lang="en-US" sz="2800" smtClean="0"/>
          </a:p>
          <a:p>
            <a:pPr eaLnBrk="1" hangingPunct="1">
              <a:spcBef>
                <a:spcPts val="600"/>
              </a:spcBef>
            </a:pPr>
            <a:r>
              <a:rPr lang="en-US" sz="2800" smtClean="0"/>
              <a:t>More than one Commissioner stressed the importance of Louisiana retaining statewide authority to regulate, tax, and impose fees on ground and surface water in order to preserve and ensure the sustainability of this resources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Plan Elements and Emphasis</a:t>
            </a:r>
          </a:p>
        </p:txBody>
      </p:sp>
      <p:sp>
        <p:nvSpPr>
          <p:cNvPr id="35842" name="Content Placeholder 2"/>
          <p:cNvSpPr>
            <a:spLocks noGrp="1"/>
          </p:cNvSpPr>
          <p:nvPr>
            <p:ph idx="1"/>
          </p:nvPr>
        </p:nvSpPr>
        <p:spPr/>
        <p:txBody>
          <a:bodyPr/>
          <a:lstStyle/>
          <a:p>
            <a:r>
              <a:rPr lang="en-US" smtClean="0"/>
              <a:t>Because the Commission is part-time, the plan elements and recommendations cannot be vague – in essence they must be “black and white” in order to be implemented</a:t>
            </a:r>
          </a:p>
          <a:p>
            <a:endParaRPr lang="en-US" smtClean="0"/>
          </a:p>
          <a:p>
            <a:r>
              <a:rPr lang="en-US" smtClean="0"/>
              <a:t>Commission must find ways to track progress over the next few years and if it is to be successful it will look back in 10 years and be proud of what was accomplished</a:t>
            </a:r>
          </a:p>
          <a:p>
            <a:pPr>
              <a:buFontTx/>
              <a:buNone/>
            </a:pPr>
            <a:endParaRPr lang="en-US" smtClean="0"/>
          </a:p>
          <a:p>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52400" y="152400"/>
            <a:ext cx="8610600" cy="1295400"/>
          </a:xfrm>
        </p:spPr>
        <p:txBody>
          <a:bodyPr/>
          <a:lstStyle/>
          <a:p>
            <a:pPr eaLnBrk="1" hangingPunct="1"/>
            <a:r>
              <a:rPr lang="en-US" smtClean="0"/>
              <a:t>Commissioner Expectations</a:t>
            </a:r>
            <a:br>
              <a:rPr lang="en-US" smtClean="0"/>
            </a:br>
            <a:r>
              <a:rPr lang="en-US" smtClean="0"/>
              <a:t>Regarding the Statewide Plan</a:t>
            </a:r>
          </a:p>
        </p:txBody>
      </p:sp>
      <p:sp>
        <p:nvSpPr>
          <p:cNvPr id="37890" name="Content Placeholder 2"/>
          <p:cNvSpPr>
            <a:spLocks noGrp="1"/>
          </p:cNvSpPr>
          <p:nvPr>
            <p:ph idx="1"/>
          </p:nvPr>
        </p:nvSpPr>
        <p:spPr>
          <a:xfrm>
            <a:off x="457200" y="1600200"/>
            <a:ext cx="8229600" cy="5105400"/>
          </a:xfrm>
        </p:spPr>
        <p:txBody>
          <a:bodyPr/>
          <a:lstStyle/>
          <a:p>
            <a:pPr eaLnBrk="1" hangingPunct="1">
              <a:spcBef>
                <a:spcPts val="600"/>
              </a:spcBef>
            </a:pPr>
            <a:r>
              <a:rPr lang="en-US" sz="2800" smtClean="0"/>
              <a:t>Commissioners are committed to the concept of the statewide plan but expectations about content and process vary widely</a:t>
            </a:r>
          </a:p>
          <a:p>
            <a:pPr lvl="1" eaLnBrk="1" hangingPunct="1">
              <a:spcBef>
                <a:spcPts val="600"/>
              </a:spcBef>
            </a:pPr>
            <a:r>
              <a:rPr lang="en-US" sz="2400" smtClean="0"/>
              <a:t>Some Commissioners would like for the plan to be specific and even prescriptive in nature about what the state should adopt to maintain and sustain water resources</a:t>
            </a:r>
          </a:p>
          <a:p>
            <a:pPr lvl="1" eaLnBrk="1" hangingPunct="1">
              <a:spcBef>
                <a:spcPts val="600"/>
              </a:spcBef>
            </a:pPr>
            <a:r>
              <a:rPr lang="en-US" sz="2400" smtClean="0"/>
              <a:t>Some Commissioners would like to see regional plans included as well as a master plan for the state</a:t>
            </a:r>
          </a:p>
          <a:p>
            <a:pPr lvl="1" eaLnBrk="1" hangingPunct="1">
              <a:spcBef>
                <a:spcPts val="600"/>
              </a:spcBef>
            </a:pPr>
            <a:r>
              <a:rPr lang="en-US" sz="2400" smtClean="0"/>
              <a:t>Some Commissioners want more a broad framework for the state that will provide a blueprint for the future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52400" y="152400"/>
            <a:ext cx="8610600" cy="1295400"/>
          </a:xfrm>
        </p:spPr>
        <p:txBody>
          <a:bodyPr/>
          <a:lstStyle/>
          <a:p>
            <a:pPr eaLnBrk="1" hangingPunct="1"/>
            <a:r>
              <a:rPr lang="en-US" smtClean="0"/>
              <a:t>Groups and Individuals to be Included</a:t>
            </a:r>
            <a:br>
              <a:rPr lang="en-US" smtClean="0"/>
            </a:br>
            <a:r>
              <a:rPr lang="en-US" smtClean="0"/>
              <a:t>in Developing the Master Plan</a:t>
            </a:r>
          </a:p>
        </p:txBody>
      </p:sp>
      <p:sp>
        <p:nvSpPr>
          <p:cNvPr id="39938" name="Content Placeholder 2"/>
          <p:cNvSpPr>
            <a:spLocks noGrp="1"/>
          </p:cNvSpPr>
          <p:nvPr>
            <p:ph idx="1"/>
          </p:nvPr>
        </p:nvSpPr>
        <p:spPr>
          <a:xfrm>
            <a:off x="457200" y="1600200"/>
            <a:ext cx="8229600" cy="5105400"/>
          </a:xfrm>
        </p:spPr>
        <p:txBody>
          <a:bodyPr/>
          <a:lstStyle/>
          <a:p>
            <a:pPr eaLnBrk="1" hangingPunct="1">
              <a:spcBef>
                <a:spcPts val="600"/>
              </a:spcBef>
            </a:pPr>
            <a:r>
              <a:rPr lang="en-US" sz="2800" smtClean="0"/>
              <a:t>Environmental groups and NGO’s</a:t>
            </a:r>
          </a:p>
          <a:p>
            <a:pPr eaLnBrk="1" hangingPunct="1">
              <a:spcBef>
                <a:spcPts val="600"/>
              </a:spcBef>
            </a:pPr>
            <a:r>
              <a:rPr lang="en-US" sz="2800" smtClean="0"/>
              <a:t>Sabine River Authority</a:t>
            </a:r>
          </a:p>
          <a:p>
            <a:pPr eaLnBrk="1" hangingPunct="1">
              <a:spcBef>
                <a:spcPts val="600"/>
              </a:spcBef>
            </a:pPr>
            <a:r>
              <a:rPr lang="en-US" sz="2800" smtClean="0"/>
              <a:t>Capital Area Ground Water Conservation</a:t>
            </a:r>
          </a:p>
          <a:p>
            <a:pPr eaLnBrk="1" hangingPunct="1">
              <a:spcBef>
                <a:spcPts val="600"/>
              </a:spcBef>
            </a:pPr>
            <a:r>
              <a:rPr lang="en-US" sz="2800" smtClean="0"/>
              <a:t>Industrial users</a:t>
            </a:r>
          </a:p>
          <a:p>
            <a:pPr eaLnBrk="1" hangingPunct="1">
              <a:spcBef>
                <a:spcPts val="600"/>
              </a:spcBef>
            </a:pPr>
            <a:r>
              <a:rPr lang="en-US" sz="2800" smtClean="0"/>
              <a:t>Agricultural representatives/USDA/NRCS</a:t>
            </a:r>
          </a:p>
          <a:p>
            <a:pPr eaLnBrk="1" hangingPunct="1">
              <a:spcBef>
                <a:spcPts val="600"/>
              </a:spcBef>
            </a:pPr>
            <a:r>
              <a:rPr lang="en-US" sz="2800" smtClean="0"/>
              <a:t>USGS and the Department of the Interior</a:t>
            </a:r>
          </a:p>
          <a:p>
            <a:pPr eaLnBrk="1" hangingPunct="1">
              <a:spcBef>
                <a:spcPts val="600"/>
              </a:spcBef>
            </a:pPr>
            <a:r>
              <a:rPr lang="en-US" sz="2800" smtClean="0"/>
              <a:t>Police Jury Association</a:t>
            </a:r>
          </a:p>
          <a:p>
            <a:pPr eaLnBrk="1" hangingPunct="1">
              <a:spcBef>
                <a:spcPts val="600"/>
              </a:spcBef>
            </a:pPr>
            <a:r>
              <a:rPr lang="en-US" sz="2800" smtClean="0"/>
              <a:t>Louisiana Municipal Association</a:t>
            </a:r>
          </a:p>
          <a:p>
            <a:pPr eaLnBrk="1" hangingPunct="1">
              <a:spcBef>
                <a:spcPts val="600"/>
              </a:spcBef>
            </a:pPr>
            <a:r>
              <a:rPr lang="en-US" sz="2800" smtClean="0"/>
              <a:t>League of Women Voters</a:t>
            </a:r>
          </a:p>
          <a:p>
            <a:pPr eaLnBrk="1" hangingPunct="1">
              <a:spcBef>
                <a:spcPts val="600"/>
              </a:spcBef>
            </a:pPr>
            <a:r>
              <a:rPr lang="en-US" sz="2800" smtClean="0"/>
              <a:t>Arkansas Sparta Group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sldNum" sz="quarter" idx="12"/>
          </p:nvPr>
        </p:nvSpPr>
        <p:spPr>
          <a:noFill/>
        </p:spPr>
        <p:txBody>
          <a:bodyPr/>
          <a:lstStyle/>
          <a:p>
            <a:fld id="{36BF8E76-6EC8-45B1-B3E1-9570D3468125}" type="slidenum">
              <a:rPr lang="en-US" smtClean="0"/>
              <a:pPr/>
              <a:t>2</a:t>
            </a:fld>
            <a:endParaRPr lang="en-US" smtClean="0"/>
          </a:p>
        </p:txBody>
      </p:sp>
      <p:sp>
        <p:nvSpPr>
          <p:cNvPr id="17410" name="Rectangle 3"/>
          <p:cNvSpPr>
            <a:spLocks noGrp="1" noChangeArrowheads="1"/>
          </p:cNvSpPr>
          <p:nvPr>
            <p:ph type="body" idx="1"/>
          </p:nvPr>
        </p:nvSpPr>
        <p:spPr>
          <a:xfrm>
            <a:off x="0" y="381000"/>
            <a:ext cx="9144000" cy="4267200"/>
          </a:xfrm>
        </p:spPr>
        <p:txBody>
          <a:bodyPr/>
          <a:lstStyle/>
          <a:p>
            <a:pPr marL="0" indent="0" algn="ctr">
              <a:lnSpc>
                <a:spcPct val="80000"/>
              </a:lnSpc>
              <a:buFontTx/>
              <a:buNone/>
            </a:pPr>
            <a:r>
              <a:rPr lang="en-US" sz="4800" b="1" dirty="0" smtClean="0">
                <a:solidFill>
                  <a:srgbClr val="0066CC"/>
                </a:solidFill>
                <a:latin typeface="Arial Rounded MT Bold" pitchFamily="34" charset="0"/>
              </a:rPr>
              <a:t>Mr. John Adams</a:t>
            </a:r>
          </a:p>
          <a:p>
            <a:pPr marL="0" indent="0" algn="ctr">
              <a:lnSpc>
                <a:spcPct val="80000"/>
              </a:lnSpc>
              <a:buFontTx/>
              <a:buNone/>
            </a:pPr>
            <a:r>
              <a:rPr lang="en-US" sz="3600" b="1" dirty="0" smtClean="0">
                <a:solidFill>
                  <a:srgbClr val="0066CC"/>
                </a:solidFill>
                <a:latin typeface="Arial Rounded MT Bold" pitchFamily="34" charset="0"/>
              </a:rPr>
              <a:t>DNR Office of Conservation</a:t>
            </a:r>
            <a:r>
              <a:rPr lang="en-US" sz="3600" b="1" dirty="0" smtClean="0"/>
              <a:t> </a:t>
            </a:r>
          </a:p>
          <a:p>
            <a:pPr marL="0" indent="0" algn="ctr">
              <a:lnSpc>
                <a:spcPct val="80000"/>
              </a:lnSpc>
              <a:buFontTx/>
              <a:buNone/>
            </a:pPr>
            <a:endParaRPr lang="en-US" sz="3600" b="1" dirty="0" smtClean="0"/>
          </a:p>
          <a:p>
            <a:pPr marL="0" indent="0" algn="ctr">
              <a:lnSpc>
                <a:spcPct val="80000"/>
              </a:lnSpc>
              <a:buFontTx/>
              <a:buNone/>
            </a:pPr>
            <a:endParaRPr lang="en-US" sz="3600" b="1" dirty="0" smtClean="0"/>
          </a:p>
          <a:p>
            <a:pPr marL="0" indent="0">
              <a:lnSpc>
                <a:spcPct val="80000"/>
              </a:lnSpc>
              <a:buFontTx/>
              <a:buNone/>
            </a:pPr>
            <a:endParaRPr lang="en-US" sz="2400" b="1" dirty="0" smtClean="0"/>
          </a:p>
          <a:p>
            <a:pPr marL="0" indent="0" algn="ctr">
              <a:lnSpc>
                <a:spcPct val="80000"/>
              </a:lnSpc>
              <a:buFontTx/>
              <a:buNone/>
            </a:pPr>
            <a:r>
              <a:rPr lang="en-US" sz="4000" b="1" dirty="0" smtClean="0">
                <a:latin typeface="Arial Rounded MT Bold" pitchFamily="34" charset="0"/>
              </a:rPr>
              <a:t>Adoption of Meeting Summary</a:t>
            </a:r>
            <a:r>
              <a:rPr lang="en-US" sz="4000" dirty="0" smtClean="0"/>
              <a:t> </a:t>
            </a:r>
          </a:p>
          <a:p>
            <a:pPr marL="0" indent="0" algn="ctr">
              <a:lnSpc>
                <a:spcPct val="80000"/>
              </a:lnSpc>
              <a:buFontTx/>
              <a:buNone/>
            </a:pPr>
            <a:r>
              <a:rPr lang="en-US" sz="2800" dirty="0" smtClean="0"/>
              <a:t>April 7, 2010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noChangeArrowheads="1"/>
          </p:cNvSpPr>
          <p:nvPr>
            <p:ph type="sldNum" sz="quarter" idx="12"/>
          </p:nvPr>
        </p:nvSpPr>
        <p:spPr>
          <a:noFill/>
        </p:spPr>
        <p:txBody>
          <a:bodyPr/>
          <a:lstStyle/>
          <a:p>
            <a:fld id="{4B431B72-2A40-44AA-BC52-714FC397DD7A}" type="slidenum">
              <a:rPr lang="en-US" smtClean="0"/>
              <a:pPr/>
              <a:t>20</a:t>
            </a:fld>
            <a:endParaRPr lang="en-US" dirty="0" smtClean="0"/>
          </a:p>
        </p:txBody>
      </p:sp>
      <p:sp>
        <p:nvSpPr>
          <p:cNvPr id="20482" name="Rectangle 3"/>
          <p:cNvSpPr>
            <a:spLocks noGrp="1" noChangeArrowheads="1"/>
          </p:cNvSpPr>
          <p:nvPr>
            <p:ph type="body" idx="1"/>
          </p:nvPr>
        </p:nvSpPr>
        <p:spPr>
          <a:xfrm>
            <a:off x="304800" y="381000"/>
            <a:ext cx="8610600" cy="5867400"/>
          </a:xfrm>
        </p:spPr>
        <p:txBody>
          <a:bodyPr/>
          <a:lstStyle/>
          <a:p>
            <a:pPr marL="0" indent="0" algn="ctr">
              <a:buFontTx/>
              <a:buNone/>
            </a:pPr>
            <a:r>
              <a:rPr lang="en-US" sz="4800" b="1" dirty="0" smtClean="0">
                <a:solidFill>
                  <a:srgbClr val="0066CC"/>
                </a:solidFill>
                <a:latin typeface="Arial Rounded MT Bold" pitchFamily="34" charset="0"/>
              </a:rPr>
              <a:t>Draft Plan Development</a:t>
            </a:r>
          </a:p>
          <a:p>
            <a:pPr marL="0" indent="0" algn="ctr">
              <a:buNone/>
            </a:pPr>
            <a:r>
              <a:rPr lang="en-US" sz="4000" b="1" dirty="0" smtClean="0">
                <a:solidFill>
                  <a:srgbClr val="0066CC"/>
                </a:solidFill>
                <a:latin typeface="Arial Rounded MT Bold" pitchFamily="34" charset="0"/>
              </a:rPr>
              <a:t>Commission Member Workshop</a:t>
            </a:r>
          </a:p>
          <a:p>
            <a:pPr marL="0" indent="0" algn="ctr">
              <a:buFontTx/>
              <a:buNone/>
            </a:pPr>
            <a:endParaRPr lang="en-US" sz="2000" b="1" dirty="0" smtClean="0">
              <a:solidFill>
                <a:srgbClr val="0066CC"/>
              </a:solidFill>
              <a:latin typeface="Arial Rounded MT Bold" pitchFamily="34" charset="0"/>
            </a:endParaRPr>
          </a:p>
          <a:p>
            <a:pPr marL="0" indent="0" algn="just">
              <a:buFontTx/>
              <a:buNone/>
            </a:pPr>
            <a:r>
              <a:rPr lang="en-US" sz="2800" b="1" dirty="0" smtClean="0">
                <a:solidFill>
                  <a:srgbClr val="FF0000"/>
                </a:solidFill>
                <a:latin typeface="Arial Rounded MT Bold" pitchFamily="34" charset="0"/>
              </a:rPr>
              <a:t>Provides GWRC membership additional opportunity for direct input and involvement in the development of the draft plan.</a:t>
            </a:r>
          </a:p>
          <a:p>
            <a:pPr marL="0" indent="0" algn="just">
              <a:buFontTx/>
              <a:buNone/>
            </a:pPr>
            <a:endParaRPr lang="en-US" b="1" dirty="0" smtClean="0">
              <a:solidFill>
                <a:srgbClr val="0066CC"/>
              </a:solidFill>
              <a:latin typeface="Arial Rounded MT Bold" pitchFamily="34" charset="0"/>
            </a:endParaRPr>
          </a:p>
          <a:p>
            <a:pPr marL="857250" lvl="1" indent="-457200">
              <a:buFontTx/>
              <a:buAutoNum type="arabicPeriod"/>
            </a:pPr>
            <a:r>
              <a:rPr lang="en-US" b="1" dirty="0" smtClean="0">
                <a:latin typeface="Arial Rounded MT Bold" pitchFamily="34" charset="0"/>
              </a:rPr>
              <a:t>Written Questionnaire</a:t>
            </a:r>
          </a:p>
          <a:p>
            <a:pPr marL="857250" lvl="1" indent="-457200">
              <a:buFontTx/>
              <a:buAutoNum type="arabicPeriod"/>
            </a:pPr>
            <a:r>
              <a:rPr lang="en-US" b="1" dirty="0" smtClean="0">
                <a:latin typeface="Arial Rounded MT Bold" pitchFamily="34" charset="0"/>
              </a:rPr>
              <a:t>Alexandria, La. Venue</a:t>
            </a:r>
          </a:p>
          <a:p>
            <a:pPr marL="857250" lvl="1" indent="-457200">
              <a:buFontTx/>
              <a:buAutoNum type="arabicPeriod"/>
            </a:pPr>
            <a:r>
              <a:rPr lang="en-US" b="1" dirty="0" smtClean="0">
                <a:latin typeface="Arial Rounded MT Bold" pitchFamily="34" charset="0"/>
              </a:rPr>
              <a:t>September Date TBA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noChangeArrowheads="1"/>
          </p:cNvSpPr>
          <p:nvPr>
            <p:ph type="sldNum" sz="quarter" idx="12"/>
          </p:nvPr>
        </p:nvSpPr>
        <p:spPr>
          <a:noFill/>
        </p:spPr>
        <p:txBody>
          <a:bodyPr/>
          <a:lstStyle/>
          <a:p>
            <a:fld id="{4B431B72-2A40-44AA-BC52-714FC397DD7A}" type="slidenum">
              <a:rPr lang="en-US" smtClean="0"/>
              <a:pPr/>
              <a:t>21</a:t>
            </a:fld>
            <a:endParaRPr lang="en-US" smtClean="0"/>
          </a:p>
        </p:txBody>
      </p:sp>
      <p:sp>
        <p:nvSpPr>
          <p:cNvPr id="20482" name="Rectangle 3"/>
          <p:cNvSpPr>
            <a:spLocks noGrp="1" noChangeArrowheads="1"/>
          </p:cNvSpPr>
          <p:nvPr>
            <p:ph type="body" idx="1"/>
          </p:nvPr>
        </p:nvSpPr>
        <p:spPr>
          <a:xfrm>
            <a:off x="0" y="533400"/>
            <a:ext cx="9144000" cy="3810000"/>
          </a:xfrm>
        </p:spPr>
        <p:txBody>
          <a:bodyPr/>
          <a:lstStyle/>
          <a:p>
            <a:pPr marL="0" indent="0" algn="ctr">
              <a:buFontTx/>
              <a:buNone/>
            </a:pPr>
            <a:r>
              <a:rPr lang="en-US" sz="4800" b="1" dirty="0" smtClean="0">
                <a:solidFill>
                  <a:srgbClr val="0066CC"/>
                </a:solidFill>
                <a:latin typeface="Arial Rounded MT Bold" pitchFamily="34" charset="0"/>
              </a:rPr>
              <a:t>Lt. Governor Scott A. Angelle</a:t>
            </a:r>
          </a:p>
          <a:p>
            <a:pPr marL="0" indent="0" algn="ctr">
              <a:buFontTx/>
              <a:buNone/>
            </a:pPr>
            <a:endParaRPr lang="en-US" sz="4000" b="1" dirty="0" smtClean="0">
              <a:solidFill>
                <a:srgbClr val="0066CC"/>
              </a:solidFill>
              <a:latin typeface="Arial Rounded MT Bold" pitchFamily="34" charset="0"/>
            </a:endParaRPr>
          </a:p>
          <a:p>
            <a:pPr marL="0" indent="0" algn="ctr">
              <a:buFontTx/>
              <a:buNone/>
            </a:pPr>
            <a:endParaRPr lang="en-US" sz="2800" b="1" dirty="0" smtClean="0">
              <a:solidFill>
                <a:srgbClr val="0066CC"/>
              </a:solidFill>
              <a:latin typeface="Arial Rounded MT Bold" pitchFamily="34" charset="0"/>
            </a:endParaRPr>
          </a:p>
          <a:p>
            <a:pPr marL="0" indent="0" algn="ctr">
              <a:buFontTx/>
              <a:buNone/>
            </a:pPr>
            <a:r>
              <a:rPr lang="en-US" sz="4000" b="1" dirty="0" smtClean="0">
                <a:latin typeface="Arial Rounded MT Bold" pitchFamily="34" charset="0"/>
              </a:rPr>
              <a:t>Attorney General Opinions Briefing</a:t>
            </a:r>
          </a:p>
          <a:p>
            <a:pPr marL="0" indent="0" algn="ctr">
              <a:buFontTx/>
              <a:buNone/>
            </a:pPr>
            <a:r>
              <a:rPr lang="en-US" sz="4000" b="1" dirty="0" smtClean="0">
                <a:latin typeface="Arial Rounded MT Bold" pitchFamily="34" charset="0"/>
              </a:rPr>
              <a:t>Surface Water Use</a:t>
            </a:r>
          </a:p>
          <a:p>
            <a:pPr marL="0" indent="0" algn="ctr">
              <a:buFontTx/>
              <a:buNone/>
            </a:pPr>
            <a:endParaRPr lang="en-US" sz="4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noChangeArrowheads="1"/>
          </p:cNvSpPr>
          <p:nvPr>
            <p:ph type="sldNum" sz="quarter" idx="12"/>
          </p:nvPr>
        </p:nvSpPr>
        <p:spPr>
          <a:noFill/>
        </p:spPr>
        <p:txBody>
          <a:bodyPr/>
          <a:lstStyle/>
          <a:p>
            <a:fld id="{4B431B72-2A40-44AA-BC52-714FC397DD7A}" type="slidenum">
              <a:rPr lang="en-US" smtClean="0"/>
              <a:pPr/>
              <a:t>22</a:t>
            </a:fld>
            <a:endParaRPr lang="en-US" smtClean="0"/>
          </a:p>
        </p:txBody>
      </p:sp>
      <p:sp>
        <p:nvSpPr>
          <p:cNvPr id="20482" name="Rectangle 3"/>
          <p:cNvSpPr>
            <a:spLocks noGrp="1" noChangeArrowheads="1"/>
          </p:cNvSpPr>
          <p:nvPr>
            <p:ph type="body" idx="1"/>
          </p:nvPr>
        </p:nvSpPr>
        <p:spPr>
          <a:xfrm>
            <a:off x="152400" y="533400"/>
            <a:ext cx="8839200" cy="4800600"/>
          </a:xfrm>
        </p:spPr>
        <p:txBody>
          <a:bodyPr/>
          <a:lstStyle/>
          <a:p>
            <a:pPr marL="0" indent="0" algn="ctr">
              <a:buNone/>
            </a:pPr>
            <a:r>
              <a:rPr lang="en-US" sz="4800" b="1" dirty="0" smtClean="0">
                <a:solidFill>
                  <a:srgbClr val="0066CC"/>
                </a:solidFill>
                <a:latin typeface="Arial Rounded MT Bold" pitchFamily="34" charset="0"/>
              </a:rPr>
              <a:t>Lt. Governor Scott A. Angelle</a:t>
            </a:r>
            <a:endParaRPr lang="en-US" sz="4800" dirty="0" smtClean="0"/>
          </a:p>
          <a:p>
            <a:pPr marL="0" indent="0" algn="ctr">
              <a:buFontTx/>
              <a:buNone/>
            </a:pPr>
            <a:endParaRPr lang="en-US" sz="4000" b="1" dirty="0" smtClean="0">
              <a:solidFill>
                <a:srgbClr val="0066CC"/>
              </a:solidFill>
              <a:latin typeface="Arial Rounded MT Bold" pitchFamily="34" charset="0"/>
            </a:endParaRPr>
          </a:p>
          <a:p>
            <a:pPr marL="0" indent="0" algn="ctr">
              <a:buFontTx/>
              <a:buNone/>
            </a:pPr>
            <a:endParaRPr lang="en-US" sz="4000" b="1" dirty="0" smtClean="0">
              <a:solidFill>
                <a:srgbClr val="0066CC"/>
              </a:solidFill>
              <a:latin typeface="Arial Rounded MT Bold" pitchFamily="34" charset="0"/>
            </a:endParaRPr>
          </a:p>
          <a:p>
            <a:pPr marL="0" indent="0" algn="ctr">
              <a:buFontTx/>
              <a:buNone/>
            </a:pPr>
            <a:r>
              <a:rPr lang="en-US" sz="4000" b="1" dirty="0" smtClean="0">
                <a:latin typeface="Arial Rounded MT Bold" pitchFamily="34" charset="0"/>
              </a:rPr>
              <a:t>ACT 955 and 994 Summary </a:t>
            </a:r>
          </a:p>
          <a:p>
            <a:pPr marL="0" indent="0" algn="ctr">
              <a:buFontTx/>
              <a:buNone/>
            </a:pPr>
            <a:endParaRPr lang="en-US" sz="4000" b="1" dirty="0" smtClean="0">
              <a:solidFill>
                <a:srgbClr val="0066CC"/>
              </a:solidFill>
              <a:latin typeface="Arial Rounded MT Bold"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noChangeArrowheads="1"/>
          </p:cNvSpPr>
          <p:nvPr>
            <p:ph type="sldNum" sz="quarter" idx="12"/>
          </p:nvPr>
        </p:nvSpPr>
        <p:spPr>
          <a:noFill/>
        </p:spPr>
        <p:txBody>
          <a:bodyPr/>
          <a:lstStyle/>
          <a:p>
            <a:fld id="{4B431B72-2A40-44AA-BC52-714FC397DD7A}" type="slidenum">
              <a:rPr lang="en-US" smtClean="0"/>
              <a:pPr/>
              <a:t>23</a:t>
            </a:fld>
            <a:endParaRPr lang="en-US" smtClean="0"/>
          </a:p>
        </p:txBody>
      </p:sp>
      <p:sp>
        <p:nvSpPr>
          <p:cNvPr id="20482" name="Rectangle 3"/>
          <p:cNvSpPr>
            <a:spLocks noGrp="1" noChangeArrowheads="1"/>
          </p:cNvSpPr>
          <p:nvPr>
            <p:ph type="body" idx="1"/>
          </p:nvPr>
        </p:nvSpPr>
        <p:spPr>
          <a:xfrm>
            <a:off x="152400" y="304800"/>
            <a:ext cx="8839200" cy="5029200"/>
          </a:xfrm>
        </p:spPr>
        <p:txBody>
          <a:bodyPr/>
          <a:lstStyle/>
          <a:p>
            <a:pPr marL="0" indent="0" algn="ctr">
              <a:buNone/>
            </a:pPr>
            <a:r>
              <a:rPr lang="en-US" sz="4800" b="1" dirty="0" smtClean="0">
                <a:solidFill>
                  <a:srgbClr val="0066CC"/>
                </a:solidFill>
                <a:latin typeface="Arial Rounded MT Bold" pitchFamily="34" charset="0"/>
              </a:rPr>
              <a:t>Mr. Rick Heck</a:t>
            </a:r>
          </a:p>
          <a:p>
            <a:pPr marL="0" indent="0" algn="ctr">
              <a:buNone/>
            </a:pPr>
            <a:r>
              <a:rPr lang="en-US" sz="3600" b="1" dirty="0" smtClean="0">
                <a:solidFill>
                  <a:srgbClr val="0066CC"/>
                </a:solidFill>
                <a:latin typeface="Arial Rounded MT Bold" pitchFamily="34" charset="0"/>
              </a:rPr>
              <a:t>DNR Office of Mineral Resources</a:t>
            </a:r>
            <a:endParaRPr lang="en-US" sz="3600" dirty="0" smtClean="0"/>
          </a:p>
          <a:p>
            <a:pPr marL="0" indent="0" algn="ctr">
              <a:buFontTx/>
              <a:buNone/>
            </a:pPr>
            <a:endParaRPr lang="en-US" sz="4000" b="1" dirty="0" smtClean="0">
              <a:solidFill>
                <a:srgbClr val="0066CC"/>
              </a:solidFill>
              <a:latin typeface="Arial Rounded MT Bold" pitchFamily="34" charset="0"/>
            </a:endParaRPr>
          </a:p>
          <a:p>
            <a:pPr marL="0" indent="0" algn="ctr">
              <a:buFontTx/>
              <a:buNone/>
            </a:pPr>
            <a:endParaRPr lang="en-US" b="1" dirty="0" smtClean="0">
              <a:solidFill>
                <a:srgbClr val="0066CC"/>
              </a:solidFill>
              <a:latin typeface="Arial Rounded MT Bold" pitchFamily="34" charset="0"/>
            </a:endParaRPr>
          </a:p>
          <a:p>
            <a:pPr marL="0" indent="0" algn="ctr">
              <a:buFontTx/>
              <a:buNone/>
            </a:pPr>
            <a:r>
              <a:rPr lang="en-US" sz="4000" b="1" dirty="0" smtClean="0">
                <a:latin typeface="Arial Rounded MT Bold" pitchFamily="34" charset="0"/>
              </a:rPr>
              <a:t>DNR Running Surface Water</a:t>
            </a:r>
          </a:p>
          <a:p>
            <a:pPr marL="0" indent="0" algn="ctr">
              <a:buFontTx/>
              <a:buNone/>
            </a:pPr>
            <a:r>
              <a:rPr lang="en-US" sz="4000" b="1" dirty="0" smtClean="0">
                <a:latin typeface="Arial Rounded MT Bold" pitchFamily="34" charset="0"/>
              </a:rPr>
              <a:t>Cooperative Endeavor Agreement</a:t>
            </a:r>
          </a:p>
          <a:p>
            <a:pPr marL="0" indent="0" algn="ctr">
              <a:buFontTx/>
              <a:buNone/>
            </a:pPr>
            <a:r>
              <a:rPr lang="en-US" sz="4000" b="1" dirty="0" smtClean="0">
                <a:latin typeface="Arial Rounded MT Bold" pitchFamily="34" charset="0"/>
              </a:rPr>
              <a:t>Update</a:t>
            </a:r>
          </a:p>
          <a:p>
            <a:pPr marL="0" indent="0" algn="ctr">
              <a:buFontTx/>
              <a:buNone/>
            </a:pPr>
            <a:endParaRPr lang="en-US" sz="4000" b="1" dirty="0" smtClean="0">
              <a:solidFill>
                <a:srgbClr val="0066CC"/>
              </a:solidFill>
              <a:latin typeface="Arial Rounded MT Bold"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xfrm>
            <a:off x="7010400" y="6534150"/>
            <a:ext cx="2133600" cy="476250"/>
          </a:xfrm>
          <a:noFill/>
        </p:spPr>
        <p:txBody>
          <a:bodyPr/>
          <a:lstStyle/>
          <a:p>
            <a:pPr algn="r" rtl="0" eaLnBrk="0" hangingPunct="0">
              <a:spcBef>
                <a:spcPct val="0"/>
              </a:spcBef>
            </a:pPr>
            <a:fld id="{7AC32684-E34B-47E5-9647-AEAC1C0AFEF7}" type="slidenum">
              <a:rPr lang="en-US" sz="1400" kern="1200">
                <a:solidFill>
                  <a:srgbClr val="FFFFFF"/>
                </a:solidFill>
                <a:latin typeface="Albertus Extra Bold"/>
                <a:ea typeface="+mn-ea"/>
                <a:cs typeface="+mn-cs"/>
              </a:rPr>
              <a:pPr algn="r" rtl="0" eaLnBrk="0" hangingPunct="0">
                <a:spcBef>
                  <a:spcPct val="0"/>
                </a:spcBef>
              </a:pPr>
              <a:t>24</a:t>
            </a:fld>
            <a:endParaRPr lang="en-US" sz="1400" kern="1200" dirty="0">
              <a:solidFill>
                <a:srgbClr val="FFFFFF"/>
              </a:solidFill>
              <a:latin typeface="Albertus Extra Bold"/>
              <a:ea typeface="+mn-ea"/>
              <a:cs typeface="+mn-cs"/>
            </a:endParaRPr>
          </a:p>
        </p:txBody>
      </p:sp>
      <p:sp>
        <p:nvSpPr>
          <p:cNvPr id="96282" name="Rectangle 26" descr="Different Logo"/>
          <p:cNvSpPr>
            <a:spLocks noChangeArrowheads="1"/>
          </p:cNvSpPr>
          <p:nvPr/>
        </p:nvSpPr>
        <p:spPr bwMode="auto">
          <a:xfrm>
            <a:off x="0" y="0"/>
            <a:ext cx="9144000" cy="1655763"/>
          </a:xfrm>
          <a:prstGeom prst="rect">
            <a:avLst/>
          </a:prstGeom>
          <a:blipFill dpi="0" rotWithShape="0">
            <a:blip r:embed="rId2"/>
            <a:srcRect/>
            <a:stretch>
              <a:fillRect/>
            </a:stretch>
          </a:blipFill>
          <a:ln w="9525">
            <a:noFill/>
            <a:miter lim="800000"/>
            <a:headEnd/>
            <a:tailEnd/>
          </a:ln>
        </p:spPr>
        <p:txBody>
          <a:bodyPr/>
          <a:lstStyle/>
          <a:p>
            <a:pPr marL="1379538" algn="r" rtl="0" eaLnBrk="0" hangingPunct="0">
              <a:spcBef>
                <a:spcPct val="20000"/>
              </a:spcBef>
              <a:defRPr/>
            </a:pPr>
            <a:endParaRPr lang="en-US" sz="100" b="1" kern="1200" dirty="0">
              <a:solidFill>
                <a:srgbClr val="000000"/>
              </a:solidFill>
              <a:effectLst>
                <a:outerShdw blurRad="38100" dist="38100" dir="2700000" algn="tl">
                  <a:srgbClr val="C0C0C0"/>
                </a:outerShdw>
              </a:effectLst>
              <a:latin typeface="Albertus Extra Bold" pitchFamily="34" charset="0"/>
              <a:ea typeface="+mn-ea"/>
              <a:cs typeface="+mn-cs"/>
            </a:endParaRPr>
          </a:p>
          <a:p>
            <a:pPr marL="1379538" algn="ctr" rtl="0" eaLnBrk="0" hangingPunct="0">
              <a:spcBef>
                <a:spcPct val="20000"/>
              </a:spcBef>
              <a:defRPr/>
            </a:pPr>
            <a:r>
              <a:rPr lang="en-US" sz="2800" b="1" kern="1200" dirty="0">
                <a:solidFill>
                  <a:srgbClr val="000000"/>
                </a:solidFill>
                <a:effectLst>
                  <a:outerShdw blurRad="38100" dist="38100" dir="2700000" algn="tl">
                    <a:srgbClr val="C0C0C0"/>
                  </a:outerShdw>
                </a:effectLst>
                <a:latin typeface="Arial" charset="0"/>
                <a:ea typeface="+mn-ea"/>
                <a:cs typeface="+mn-cs"/>
              </a:rPr>
              <a:t>Louisiana Department of Natural Resources</a:t>
            </a:r>
            <a:r>
              <a:rPr lang="en-US" sz="2800" kern="1200" dirty="0">
                <a:solidFill>
                  <a:srgbClr val="FFFF00"/>
                </a:solidFill>
                <a:latin typeface="Albertus Extra Bold" pitchFamily="34" charset="0"/>
                <a:ea typeface="+mn-ea"/>
                <a:cs typeface="+mn-cs"/>
              </a:rPr>
              <a:t> </a:t>
            </a:r>
            <a:r>
              <a:rPr lang="en-US" sz="2800" kern="1200" dirty="0">
                <a:solidFill>
                  <a:srgbClr val="FFFFFF"/>
                </a:solidFill>
                <a:latin typeface="Albertus Extra Bold" pitchFamily="34" charset="0"/>
                <a:ea typeface="+mn-ea"/>
                <a:cs typeface="+mn-cs"/>
              </a:rPr>
              <a:t> </a:t>
            </a:r>
          </a:p>
        </p:txBody>
      </p:sp>
      <p:pic>
        <p:nvPicPr>
          <p:cNvPr id="35844" name="Picture 35" descr="DNRSEAL"/>
          <p:cNvPicPr>
            <a:picLocks noChangeAspect="1" noChangeArrowheads="1"/>
          </p:cNvPicPr>
          <p:nvPr/>
        </p:nvPicPr>
        <p:blipFill>
          <a:blip r:embed="rId3"/>
          <a:srcRect/>
          <a:stretch>
            <a:fillRect/>
          </a:stretch>
        </p:blipFill>
        <p:spPr bwMode="auto">
          <a:xfrm>
            <a:off x="-228600" y="0"/>
            <a:ext cx="2017713" cy="1706563"/>
          </a:xfrm>
          <a:prstGeom prst="rect">
            <a:avLst/>
          </a:prstGeom>
          <a:noFill/>
          <a:ln w="9525">
            <a:noFill/>
            <a:miter lim="800000"/>
            <a:headEnd/>
            <a:tailEnd/>
          </a:ln>
        </p:spPr>
      </p:pic>
      <p:sp>
        <p:nvSpPr>
          <p:cNvPr id="8" name="Rectangle 7"/>
          <p:cNvSpPr/>
          <p:nvPr/>
        </p:nvSpPr>
        <p:spPr>
          <a:xfrm>
            <a:off x="1295400" y="2547878"/>
            <a:ext cx="6934200" cy="3662541"/>
          </a:xfrm>
          <a:prstGeom prst="rect">
            <a:avLst/>
          </a:prstGeom>
        </p:spPr>
        <p:txBody>
          <a:bodyPr wrap="square">
            <a:spAutoFit/>
          </a:bodyPr>
          <a:lstStyle/>
          <a:p>
            <a:pPr algn="ctr" rtl="0"/>
            <a:r>
              <a:rPr lang="en-US" sz="2600" b="1" kern="1200" dirty="0">
                <a:solidFill>
                  <a:srgbClr val="FFFF00"/>
                </a:solidFill>
                <a:latin typeface="Arial" pitchFamily="34" charset="0"/>
                <a:ea typeface="+mn-ea"/>
                <a:cs typeface="Arial" pitchFamily="34" charset="0"/>
              </a:rPr>
              <a:t>ACT 955 of 2010</a:t>
            </a:r>
          </a:p>
          <a:p>
            <a:pPr algn="ctr" rtl="0"/>
            <a:endParaRPr lang="en-US" sz="2600" b="1" kern="1200" dirty="0">
              <a:solidFill>
                <a:srgbClr val="FFFF00"/>
              </a:solidFill>
              <a:latin typeface="Arial" pitchFamily="34" charset="0"/>
              <a:ea typeface="+mn-ea"/>
              <a:cs typeface="Arial" pitchFamily="34" charset="0"/>
            </a:endParaRPr>
          </a:p>
          <a:p>
            <a:pPr algn="ctr" rtl="0"/>
            <a:r>
              <a:rPr lang="en-US" sz="2600" b="1" kern="1200" dirty="0">
                <a:solidFill>
                  <a:srgbClr val="FFFF00"/>
                </a:solidFill>
                <a:latin typeface="Arial" pitchFamily="34" charset="0"/>
                <a:ea typeface="+mn-ea"/>
                <a:cs typeface="Arial" pitchFamily="34" charset="0"/>
              </a:rPr>
              <a:t>SURFACE WATER MANAGEMENT </a:t>
            </a:r>
          </a:p>
          <a:p>
            <a:pPr algn="ctr" rtl="0"/>
            <a:r>
              <a:rPr lang="en-US" sz="2600" b="1" kern="1200" dirty="0">
                <a:solidFill>
                  <a:srgbClr val="FFFF00"/>
                </a:solidFill>
                <a:latin typeface="Arial" pitchFamily="34" charset="0"/>
                <a:ea typeface="+mn-ea"/>
                <a:cs typeface="Arial" pitchFamily="34" charset="0"/>
              </a:rPr>
              <a:t>USING</a:t>
            </a:r>
          </a:p>
          <a:p>
            <a:pPr algn="ctr" rtl="0"/>
            <a:r>
              <a:rPr lang="en-US" sz="2600" b="1" kern="1200" dirty="0">
                <a:solidFill>
                  <a:srgbClr val="FFFF00"/>
                </a:solidFill>
                <a:latin typeface="Arial" pitchFamily="34" charset="0"/>
                <a:ea typeface="+mn-ea"/>
                <a:cs typeface="Arial" pitchFamily="34" charset="0"/>
              </a:rPr>
              <a:t>COOPERATIVE AGREEMENTS </a:t>
            </a:r>
          </a:p>
          <a:p>
            <a:pPr algn="ctr" rtl="0"/>
            <a:r>
              <a:rPr lang="en-US" sz="2600" b="1" kern="1200" dirty="0">
                <a:solidFill>
                  <a:srgbClr val="FFFF00"/>
                </a:solidFill>
                <a:latin typeface="Arial" pitchFamily="34" charset="0"/>
                <a:ea typeface="+mn-ea"/>
                <a:cs typeface="Arial" pitchFamily="34" charset="0"/>
              </a:rPr>
              <a:t>FOR</a:t>
            </a:r>
          </a:p>
          <a:p>
            <a:pPr algn="ctr" rtl="0"/>
            <a:r>
              <a:rPr lang="en-US" sz="2600" b="1" kern="1200" dirty="0">
                <a:solidFill>
                  <a:srgbClr val="FFFF00"/>
                </a:solidFill>
                <a:latin typeface="Arial" pitchFamily="34" charset="0"/>
                <a:ea typeface="+mn-ea"/>
                <a:cs typeface="Arial" pitchFamily="34" charset="0"/>
              </a:rPr>
              <a:t>WITHDRAWAL OF RUNNING WATER OF THE STATE </a:t>
            </a:r>
            <a:r>
              <a:rPr lang="en-US" sz="2400" b="1" kern="1200" dirty="0">
                <a:solidFill>
                  <a:srgbClr val="FFFF00"/>
                </a:solidFill>
                <a:latin typeface="Arial" pitchFamily="34" charset="0"/>
                <a:ea typeface="+mn-ea"/>
                <a:cs typeface="Arial" pitchFamily="34" charset="0"/>
              </a:rPr>
              <a:t/>
            </a:r>
            <a:br>
              <a:rPr lang="en-US" sz="2400" b="1" kern="1200" dirty="0">
                <a:solidFill>
                  <a:srgbClr val="FFFF00"/>
                </a:solidFill>
                <a:latin typeface="Arial" pitchFamily="34" charset="0"/>
                <a:ea typeface="+mn-ea"/>
                <a:cs typeface="Arial" pitchFamily="34" charset="0"/>
              </a:rPr>
            </a:br>
            <a:endParaRPr lang="en-US" sz="2400" b="1" kern="1200" dirty="0">
              <a:solidFill>
                <a:srgbClr val="FFFF00"/>
              </a:solidFill>
              <a:latin typeface="Arial" pitchFamily="34" charset="0"/>
              <a:ea typeface="+mn-ea"/>
              <a:cs typeface="Arial" pitchFamily="34" charset="0"/>
            </a:endParaRPr>
          </a:p>
        </p:txBody>
      </p:sp>
      <p:sp>
        <p:nvSpPr>
          <p:cNvPr id="9" name="TextBox 8"/>
          <p:cNvSpPr txBox="1"/>
          <p:nvPr/>
        </p:nvSpPr>
        <p:spPr>
          <a:xfrm>
            <a:off x="6781800" y="6336268"/>
            <a:ext cx="1800493" cy="369332"/>
          </a:xfrm>
          <a:prstGeom prst="rect">
            <a:avLst/>
          </a:prstGeom>
          <a:noFill/>
        </p:spPr>
        <p:txBody>
          <a:bodyPr wrap="none" rtlCol="0">
            <a:spAutoFit/>
          </a:bodyPr>
          <a:lstStyle/>
          <a:p>
            <a:pPr algn="l" rtl="0"/>
            <a:r>
              <a:rPr lang="en-US" kern="1200" dirty="0">
                <a:solidFill>
                  <a:srgbClr val="FFFFFF"/>
                </a:solidFill>
                <a:latin typeface="Arial" pitchFamily="34" charset="0"/>
                <a:ea typeface="+mn-ea"/>
                <a:cs typeface="Arial" pitchFamily="34" charset="0"/>
              </a:rPr>
              <a:t>August  4, 2010</a:t>
            </a:r>
          </a:p>
        </p:txBody>
      </p:sp>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696200" cy="533400"/>
          </a:xfrm>
        </p:spPr>
        <p:txBody>
          <a:bodyPr/>
          <a:lstStyle/>
          <a:p>
            <a:r>
              <a:rPr lang="en-US" sz="3600" b="1" dirty="0" smtClean="0">
                <a:latin typeface="Arial" pitchFamily="34" charset="0"/>
                <a:cs typeface="Arial" pitchFamily="34" charset="0"/>
              </a:rPr>
              <a:t>SURFACE WATER MANAGEMENT</a:t>
            </a:r>
            <a:endParaRPr lang="en-US" sz="3600" dirty="0"/>
          </a:p>
        </p:txBody>
      </p:sp>
      <p:sp>
        <p:nvSpPr>
          <p:cNvPr id="3" name="Content Placeholder 2"/>
          <p:cNvSpPr>
            <a:spLocks noGrp="1"/>
          </p:cNvSpPr>
          <p:nvPr>
            <p:ph idx="1"/>
          </p:nvPr>
        </p:nvSpPr>
        <p:spPr>
          <a:xfrm>
            <a:off x="1104900" y="1219200"/>
            <a:ext cx="7772400" cy="4864100"/>
          </a:xfrm>
        </p:spPr>
        <p:txBody>
          <a:bodyPr/>
          <a:lstStyle/>
          <a:p>
            <a:pPr algn="just"/>
            <a:r>
              <a:rPr lang="en-US" sz="2400" b="1" dirty="0" smtClean="0"/>
              <a:t>THE F</a:t>
            </a:r>
            <a:r>
              <a:rPr lang="en-US" sz="2400" b="1" i="1" dirty="0" smtClean="0"/>
              <a:t>RAC</a:t>
            </a:r>
            <a:r>
              <a:rPr lang="en-US" sz="2400" b="1" dirty="0" smtClean="0"/>
              <a:t>-ING PROCESS TO PRODUCE HAYNESVILLE SHALE GAS WELLS REQUIRES THE UNPRECEDENTED USE </a:t>
            </a:r>
            <a:r>
              <a:rPr lang="en-US" sz="2400" b="1" smtClean="0"/>
              <a:t>OF ENORMOUS </a:t>
            </a:r>
            <a:r>
              <a:rPr lang="en-US" sz="2400" b="1" dirty="0" smtClean="0"/>
              <a:t>AMOUNTS OF WATER. </a:t>
            </a:r>
          </a:p>
          <a:p>
            <a:pPr algn="just"/>
            <a:endParaRPr lang="en-US" sz="2400" b="1" dirty="0" smtClean="0"/>
          </a:p>
          <a:p>
            <a:pPr algn="just"/>
            <a:r>
              <a:rPr lang="en-US" sz="2400" b="1" dirty="0" smtClean="0"/>
              <a:t>WITH THIS NEED COMES A REAL POTENTIAL FOR CHAOS AND CONFLICTS OVER UNCONTROLLED WATER USE. </a:t>
            </a:r>
          </a:p>
          <a:p>
            <a:pPr algn="just"/>
            <a:endParaRPr lang="en-US" sz="2400" b="1" dirty="0" smtClean="0"/>
          </a:p>
          <a:p>
            <a:pPr algn="just"/>
            <a:r>
              <a:rPr lang="en-US" sz="2400" b="1" dirty="0" smtClean="0"/>
              <a:t>ACT 955 WAS PASSED TO PROVIDE LOUISIANA’S FIRST RUNNING SURFACE WATER MANAGEMENT TOOL TO PROVIDE ORDERLY SAFE ACCESS TO  THIS VALUABLE RESOURCE. .</a:t>
            </a:r>
            <a:endParaRPr lang="en-US" sz="2400" dirty="0" smtClean="0"/>
          </a:p>
          <a:p>
            <a:endParaRPr lang="en-US" dirty="0"/>
          </a:p>
        </p:txBody>
      </p:sp>
      <p:sp>
        <p:nvSpPr>
          <p:cNvPr id="4" name="Slide Number Placeholder 3"/>
          <p:cNvSpPr>
            <a:spLocks noGrp="1"/>
          </p:cNvSpPr>
          <p:nvPr>
            <p:ph type="sldNum" sz="quarter" idx="12"/>
          </p:nvPr>
        </p:nvSpPr>
        <p:spPr/>
        <p:txBody>
          <a:body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25</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155700" y="-228600"/>
            <a:ext cx="7772400" cy="1143000"/>
          </a:xfrm>
        </p:spPr>
        <p:txBody>
          <a:bodyPr/>
          <a:lstStyle/>
          <a:p>
            <a:pPr eaLnBrk="1" hangingPunct="1"/>
            <a:r>
              <a:rPr lang="en-US" sz="3600" b="1" dirty="0" smtClean="0">
                <a:latin typeface="Arial" pitchFamily="34" charset="0"/>
                <a:cs typeface="Arial" pitchFamily="34" charset="0"/>
              </a:rPr>
              <a:t>SURFACE WATER MANAGEMENT</a:t>
            </a:r>
          </a:p>
        </p:txBody>
      </p:sp>
      <p:sp>
        <p:nvSpPr>
          <p:cNvPr id="3" name="Content Placeholder 2"/>
          <p:cNvSpPr>
            <a:spLocks noGrp="1"/>
          </p:cNvSpPr>
          <p:nvPr>
            <p:ph idx="1"/>
          </p:nvPr>
        </p:nvSpPr>
        <p:spPr>
          <a:xfrm>
            <a:off x="1104900" y="1143000"/>
            <a:ext cx="7772400" cy="4940300"/>
          </a:xfrm>
        </p:spPr>
        <p:txBody>
          <a:bodyPr>
            <a:normAutofit lnSpcReduction="10000"/>
          </a:bodyPr>
          <a:lstStyle/>
          <a:p>
            <a:pPr eaLnBrk="1" hangingPunct="1">
              <a:lnSpc>
                <a:spcPct val="90000"/>
              </a:lnSpc>
              <a:defRPr/>
            </a:pPr>
            <a:r>
              <a:rPr lang="en-US" sz="3000" b="1" dirty="0" smtClean="0">
                <a:latin typeface="Arial" pitchFamily="34" charset="0"/>
                <a:cs typeface="Arial" pitchFamily="34" charset="0"/>
              </a:rPr>
              <a:t>WHY WAS LEGISLATION ENACTED?</a:t>
            </a:r>
          </a:p>
          <a:p>
            <a:pPr lvl="1" eaLnBrk="1" hangingPunct="1">
              <a:lnSpc>
                <a:spcPct val="90000"/>
              </a:lnSpc>
              <a:defRPr/>
            </a:pPr>
            <a:r>
              <a:rPr lang="en-US" sz="2600" b="1" dirty="0" smtClean="0">
                <a:latin typeface="Arial" pitchFamily="34" charset="0"/>
                <a:cs typeface="Arial" pitchFamily="34" charset="0"/>
              </a:rPr>
              <a:t>In response to several requests the Attorney General issued a memorandum opining that “Under Louisiana Law, persons with the possible exception of riparian landowners, are not authorized to remove State owned surface water without obtaining the prior written approval of the State and without paying fair value.”</a:t>
            </a:r>
          </a:p>
          <a:p>
            <a:pPr lvl="1" eaLnBrk="1" hangingPunct="1">
              <a:lnSpc>
                <a:spcPct val="90000"/>
              </a:lnSpc>
              <a:defRPr/>
            </a:pPr>
            <a:r>
              <a:rPr lang="en-US" sz="2600" b="1" dirty="0" smtClean="0">
                <a:latin typeface="Arial" pitchFamily="34" charset="0"/>
                <a:cs typeface="Arial" pitchFamily="34" charset="0"/>
              </a:rPr>
              <a:t>In addition, in subsequent legal opinions the Attorney General opined that such waters are owned by the State in its capacity as a public person and holds it in trust for the people of the State. </a:t>
            </a:r>
          </a:p>
        </p:txBody>
      </p:sp>
      <p:sp>
        <p:nvSpPr>
          <p:cNvPr id="4" name="Slide Number Placeholder 3"/>
          <p:cNvSpPr>
            <a:spLocks noGrp="1"/>
          </p:cNvSpPr>
          <p:nvPr>
            <p:ph type="sldNum" sz="quarter" idx="12"/>
          </p:nvPr>
        </p:nvSpPr>
        <p:spPr/>
        <p:txBody>
          <a:body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26</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24000" y="1143000"/>
            <a:ext cx="6324600" cy="366713"/>
          </a:xfrm>
          <a:prstGeom prst="rect">
            <a:avLst/>
          </a:prstGeom>
          <a:noFill/>
          <a:ln w="9525">
            <a:noFill/>
            <a:miter lim="800000"/>
            <a:headEnd/>
            <a:tailEnd/>
          </a:ln>
        </p:spPr>
        <p:txBody>
          <a:bodyPr>
            <a:spAutoFit/>
          </a:bodyPr>
          <a:lstStyle/>
          <a:p>
            <a:pPr algn="l" rtl="0"/>
            <a:endParaRPr lang="en-US" kern="1200" dirty="0">
              <a:solidFill>
                <a:srgbClr val="000000"/>
              </a:solidFill>
              <a:latin typeface="Albertus Extra Bold"/>
              <a:ea typeface="+mn-ea"/>
              <a:cs typeface="+mn-cs"/>
            </a:endParaRPr>
          </a:p>
        </p:txBody>
      </p:sp>
      <p:sp>
        <p:nvSpPr>
          <p:cNvPr id="4100" name="Rectangle 4"/>
          <p:cNvSpPr>
            <a:spLocks noChangeArrowheads="1"/>
          </p:cNvSpPr>
          <p:nvPr/>
        </p:nvSpPr>
        <p:spPr bwMode="auto">
          <a:xfrm>
            <a:off x="1219200" y="1981200"/>
            <a:ext cx="6096000" cy="503238"/>
          </a:xfrm>
          <a:prstGeom prst="rect">
            <a:avLst/>
          </a:prstGeom>
          <a:noFill/>
          <a:ln w="9525">
            <a:noFill/>
            <a:miter lim="800000"/>
            <a:headEnd/>
            <a:tailEnd/>
          </a:ln>
        </p:spPr>
        <p:txBody>
          <a:bodyPr>
            <a:spAutoFit/>
          </a:bodyPr>
          <a:lstStyle/>
          <a:p>
            <a:pPr marL="457200" lvl="1" algn="l" rtl="0">
              <a:lnSpc>
                <a:spcPct val="90000"/>
              </a:lnSpc>
              <a:spcBef>
                <a:spcPct val="20000"/>
              </a:spcBef>
              <a:buFont typeface="Arial" charset="0"/>
              <a:buNone/>
            </a:pPr>
            <a:endParaRPr lang="en-US" sz="3000" kern="1200" dirty="0">
              <a:solidFill>
                <a:srgbClr val="000000"/>
              </a:solidFill>
              <a:latin typeface="Albertus Extra Bold"/>
              <a:ea typeface="+mn-ea"/>
              <a:cs typeface="+mn-cs"/>
            </a:endParaRPr>
          </a:p>
        </p:txBody>
      </p:sp>
      <p:sp>
        <p:nvSpPr>
          <p:cNvPr id="4101" name="Content Placeholder 2"/>
          <p:cNvSpPr>
            <a:spLocks/>
          </p:cNvSpPr>
          <p:nvPr/>
        </p:nvSpPr>
        <p:spPr bwMode="auto">
          <a:xfrm>
            <a:off x="685800" y="1219200"/>
            <a:ext cx="8229600" cy="4983163"/>
          </a:xfrm>
          <a:prstGeom prst="rect">
            <a:avLst/>
          </a:prstGeom>
          <a:noFill/>
          <a:ln w="9525">
            <a:noFill/>
            <a:miter lim="800000"/>
            <a:headEnd/>
            <a:tailEnd/>
          </a:ln>
        </p:spPr>
        <p:txBody>
          <a:bodyPr/>
          <a:lstStyle/>
          <a:p>
            <a:pPr marL="800100" lvl="1" indent="-342900" algn="l" rtl="0">
              <a:lnSpc>
                <a:spcPct val="90000"/>
              </a:lnSpc>
              <a:spcBef>
                <a:spcPct val="20000"/>
              </a:spcBef>
              <a:buFont typeface="Arial" charset="0"/>
              <a:buChar char="•"/>
            </a:pPr>
            <a:r>
              <a:rPr lang="en-US" sz="3000" b="1" kern="1200" dirty="0">
                <a:solidFill>
                  <a:srgbClr val="FFFFFF"/>
                </a:solidFill>
                <a:latin typeface="Arial" pitchFamily="34" charset="0"/>
                <a:ea typeface="+mn-ea"/>
                <a:cs typeface="Arial" pitchFamily="34" charset="0"/>
              </a:rPr>
              <a:t>WHY WAS LEGISLATION ENACTED?</a:t>
            </a:r>
          </a:p>
          <a:p>
            <a:pPr marL="800100" lvl="1" indent="-342900" algn="l" rtl="0">
              <a:lnSpc>
                <a:spcPct val="90000"/>
              </a:lnSpc>
              <a:spcBef>
                <a:spcPct val="20000"/>
              </a:spcBef>
              <a:buFont typeface="Arial" charset="0"/>
              <a:buChar char="•"/>
            </a:pPr>
            <a:r>
              <a:rPr lang="en-US" sz="2600" b="1" kern="1200" dirty="0">
                <a:solidFill>
                  <a:srgbClr val="FFFFFF"/>
                </a:solidFill>
                <a:latin typeface="Arial" pitchFamily="34" charset="0"/>
                <a:ea typeface="+mn-ea"/>
                <a:cs typeface="Arial" pitchFamily="34" charset="0"/>
              </a:rPr>
              <a:t>(Continued)</a:t>
            </a:r>
          </a:p>
          <a:p>
            <a:pPr marL="1200150" lvl="2" indent="-285750" algn="l" rtl="0">
              <a:lnSpc>
                <a:spcPct val="90000"/>
              </a:lnSpc>
              <a:spcBef>
                <a:spcPct val="20000"/>
              </a:spcBef>
              <a:buFont typeface="Arial" charset="0"/>
              <a:buChar char="–"/>
            </a:pPr>
            <a:r>
              <a:rPr lang="en-US" sz="2600" b="1" kern="1200" dirty="0">
                <a:solidFill>
                  <a:srgbClr val="FFFFFF"/>
                </a:solidFill>
                <a:latin typeface="Arial" pitchFamily="34" charset="0"/>
                <a:ea typeface="+mn-ea"/>
                <a:cs typeface="Arial" pitchFamily="34" charset="0"/>
              </a:rPr>
              <a:t>The Attorney General </a:t>
            </a:r>
            <a:r>
              <a:rPr lang="en-US" sz="2600" b="1" kern="1200">
                <a:solidFill>
                  <a:srgbClr val="FFFFFF"/>
                </a:solidFill>
                <a:latin typeface="Arial" pitchFamily="34" charset="0"/>
                <a:ea typeface="+mn-ea"/>
                <a:cs typeface="Arial" pitchFamily="34" charset="0"/>
              </a:rPr>
              <a:t>opined that </a:t>
            </a:r>
            <a:r>
              <a:rPr lang="en-US" sz="2600" b="1" kern="1200" dirty="0">
                <a:solidFill>
                  <a:srgbClr val="FFFFFF"/>
                </a:solidFill>
                <a:latin typeface="Arial" pitchFamily="34" charset="0"/>
                <a:ea typeface="+mn-ea"/>
                <a:cs typeface="Arial" pitchFamily="34" charset="0"/>
              </a:rPr>
              <a:t>such waters are “a thing of value that belongs to the people of the State of Louisiana”.  He further opined that such waters must be purchased pursuant to the laws governing the sale of State property if it is to be used for anything other than a public purpose and that La. Const. Art.VII Section 14 applies (State can’t donate property, or things of value)  </a:t>
            </a:r>
          </a:p>
          <a:p>
            <a:pPr marL="342900" indent="-342900" algn="l" rtl="0">
              <a:lnSpc>
                <a:spcPct val="90000"/>
              </a:lnSpc>
              <a:spcBef>
                <a:spcPct val="20000"/>
              </a:spcBef>
              <a:buFont typeface="Arial" charset="0"/>
              <a:buChar char="•"/>
            </a:pPr>
            <a:endParaRPr lang="en-US" sz="3000" kern="1200" dirty="0">
              <a:solidFill>
                <a:srgbClr val="000000"/>
              </a:solidFill>
              <a:latin typeface="Calibri" pitchFamily="34" charset="0"/>
              <a:ea typeface="+mn-ea"/>
              <a:cs typeface="+mn-cs"/>
            </a:endParaRPr>
          </a:p>
          <a:p>
            <a:pPr marL="342900" indent="-342900" algn="l" rtl="0">
              <a:lnSpc>
                <a:spcPct val="90000"/>
              </a:lnSpc>
              <a:spcBef>
                <a:spcPct val="20000"/>
              </a:spcBef>
              <a:buFont typeface="Arial" charset="0"/>
              <a:buChar char="•"/>
            </a:pPr>
            <a:endParaRPr lang="en-US" sz="3000" kern="1200" dirty="0">
              <a:solidFill>
                <a:srgbClr val="000000"/>
              </a:solidFill>
              <a:latin typeface="Calibri" pitchFamily="34" charset="0"/>
              <a:ea typeface="+mn-ea"/>
              <a:cs typeface="+mn-cs"/>
            </a:endParaRPr>
          </a:p>
          <a:p>
            <a:pPr marL="342900" indent="-342900" algn="l" rtl="0">
              <a:lnSpc>
                <a:spcPct val="90000"/>
              </a:lnSpc>
              <a:spcBef>
                <a:spcPct val="20000"/>
              </a:spcBef>
              <a:buFont typeface="Arial" charset="0"/>
              <a:buChar char="•"/>
            </a:pPr>
            <a:endParaRPr lang="en-US" sz="3000" kern="1200" dirty="0">
              <a:solidFill>
                <a:srgbClr val="000000"/>
              </a:solidFill>
              <a:latin typeface="Calibri" pitchFamily="34" charset="0"/>
              <a:ea typeface="+mn-ea"/>
              <a:cs typeface="+mn-cs"/>
            </a:endParaRPr>
          </a:p>
        </p:txBody>
      </p:sp>
      <p:sp>
        <p:nvSpPr>
          <p:cNvPr id="6" name="Title 1"/>
          <p:cNvSpPr txBox="1">
            <a:spLocks/>
          </p:cNvSpPr>
          <p:nvPr/>
        </p:nvSpPr>
        <p:spPr>
          <a:xfrm>
            <a:off x="1155700" y="0"/>
            <a:ext cx="7772400" cy="1143000"/>
          </a:xfrm>
          <a:prstGeom prst="rect">
            <a:avLst/>
          </a:prstGeom>
        </p:spPr>
        <p:txBody>
          <a:bodyPr/>
          <a:lstStyle/>
          <a:p>
            <a:pPr algn="ctr" rtl="0" fontAlgn="base">
              <a:spcBef>
                <a:spcPct val="0"/>
              </a:spcBef>
              <a:spcAft>
                <a:spcPct val="0"/>
              </a:spcAft>
              <a:defRPr/>
            </a:pPr>
            <a:r>
              <a:rPr lang="en-US" sz="3600" b="1" dirty="0">
                <a:solidFill>
                  <a:srgbClr val="FFFF00"/>
                </a:solidFill>
                <a:latin typeface="Arial" pitchFamily="34" charset="0"/>
                <a:ea typeface="+mn-ea"/>
                <a:cs typeface="Arial" pitchFamily="34" charset="0"/>
              </a:rPr>
              <a:t>SURFACE WATER MANAGEMENT</a:t>
            </a:r>
          </a:p>
        </p:txBody>
      </p:sp>
      <p:sp>
        <p:nvSpPr>
          <p:cNvPr id="7" name="Slide Number Placeholder 6"/>
          <p:cNvSpPr>
            <a:spLocks noGrp="1"/>
          </p:cNvSpPr>
          <p:nvPr>
            <p:ph type="sldNum" sz="quarter" idx="12"/>
          </p:nvPr>
        </p:nvSpPr>
        <p:spPr/>
        <p:txBody>
          <a:bodyPr/>
          <a:lstStyle/>
          <a:p>
            <a:pPr algn="r" rtl="0" eaLnBrk="0" hangingPunct="0">
              <a:spcBef>
                <a:spcPct val="0"/>
              </a:spcBef>
              <a:defRPr/>
            </a:pPr>
            <a:fld id="{2C958047-A112-47F5-8FD4-06AF9E085DA3}" type="slidenum">
              <a:rPr lang="en-US" sz="1400" kern="1200">
                <a:solidFill>
                  <a:srgbClr val="FFFFFF"/>
                </a:solidFill>
                <a:latin typeface="Albertus Extra Bold" pitchFamily="34" charset="0"/>
                <a:ea typeface="+mn-ea"/>
                <a:cs typeface="+mn-cs"/>
              </a:rPr>
              <a:pPr algn="r" rtl="0" eaLnBrk="0" hangingPunct="0">
                <a:spcBef>
                  <a:spcPct val="0"/>
                </a:spcBef>
                <a:defRPr/>
              </a:pPr>
              <a:t>27</a:t>
            </a:fld>
            <a:endParaRPr lang="en-US" sz="1400" kern="1200" dirty="0">
              <a:solidFill>
                <a:srgbClr val="FFFFFF"/>
              </a:solidFill>
              <a:latin typeface="Albertus Extra Bold" pitchFamily="34" charset="0"/>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1104900" y="1143000"/>
            <a:ext cx="7772400" cy="4940300"/>
          </a:xfrm>
        </p:spPr>
        <p:txBody>
          <a:bodyPr/>
          <a:lstStyle/>
          <a:p>
            <a:pPr eaLnBrk="1" hangingPunct="1">
              <a:lnSpc>
                <a:spcPct val="90000"/>
              </a:lnSpc>
              <a:defRPr/>
            </a:pPr>
            <a:r>
              <a:rPr lang="en-US" sz="3000" b="1" dirty="0" smtClean="0">
                <a:latin typeface="Arial" pitchFamily="34" charset="0"/>
                <a:cs typeface="Arial" pitchFamily="34" charset="0"/>
              </a:rPr>
              <a:t>WHY WAS LEGISLATION ENACTED?</a:t>
            </a:r>
          </a:p>
          <a:p>
            <a:pPr eaLnBrk="1" hangingPunct="1">
              <a:buNone/>
            </a:pPr>
            <a:r>
              <a:rPr lang="en-US" sz="2600" b="1" dirty="0" smtClean="0">
                <a:latin typeface="Arial" pitchFamily="34" charset="0"/>
                <a:cs typeface="Arial" pitchFamily="34" charset="0"/>
              </a:rPr>
              <a:t>	 (Continued)</a:t>
            </a:r>
          </a:p>
          <a:p>
            <a:pPr lvl="1" eaLnBrk="1" hangingPunct="1"/>
            <a:r>
              <a:rPr lang="en-US" sz="2600" b="1" dirty="0" smtClean="0">
                <a:latin typeface="Arial" pitchFamily="34" charset="0"/>
                <a:cs typeface="Arial" pitchFamily="34" charset="0"/>
              </a:rPr>
              <a:t>The Attorney General has opined that agreements for the sale of surface water must:</a:t>
            </a:r>
          </a:p>
          <a:p>
            <a:pPr lvl="2" eaLnBrk="1" hangingPunct="1"/>
            <a:r>
              <a:rPr lang="en-US" sz="2600" b="1" dirty="0" smtClean="0">
                <a:latin typeface="Arial" pitchFamily="34" charset="0"/>
                <a:cs typeface="Arial" pitchFamily="34" charset="0"/>
              </a:rPr>
              <a:t>Be a writing in the form of a contract or cooperative endeavor agreement;</a:t>
            </a:r>
          </a:p>
          <a:p>
            <a:pPr lvl="2" eaLnBrk="1" hangingPunct="1"/>
            <a:r>
              <a:rPr lang="en-US" sz="2600" b="1" dirty="0" smtClean="0">
                <a:latin typeface="Arial" pitchFamily="34" charset="0"/>
                <a:cs typeface="Arial" pitchFamily="34" charset="0"/>
              </a:rPr>
              <a:t>Be approved by the secretary of Natural Resources, and the Attorney General;</a:t>
            </a:r>
          </a:p>
          <a:p>
            <a:pPr lvl="2" eaLnBrk="1" hangingPunct="1"/>
            <a:r>
              <a:rPr lang="en-US" sz="2600" b="1" dirty="0" smtClean="0">
                <a:latin typeface="Arial" pitchFamily="34" charset="0"/>
                <a:cs typeface="Arial" pitchFamily="34" charset="0"/>
              </a:rPr>
              <a:t>And be for a fair value.</a:t>
            </a:r>
          </a:p>
          <a:p>
            <a:pPr lvl="2" eaLnBrk="1" hangingPunct="1">
              <a:buFont typeface="Arial" charset="0"/>
              <a:buNone/>
            </a:pPr>
            <a:r>
              <a:rPr lang="en-US" sz="2600" dirty="0" smtClean="0"/>
              <a:t>  </a:t>
            </a:r>
          </a:p>
        </p:txBody>
      </p:sp>
      <p:sp>
        <p:nvSpPr>
          <p:cNvPr id="4" name="Title 1"/>
          <p:cNvSpPr txBox="1">
            <a:spLocks/>
          </p:cNvSpPr>
          <p:nvPr/>
        </p:nvSpPr>
        <p:spPr>
          <a:xfrm>
            <a:off x="1155700" y="0"/>
            <a:ext cx="7772400" cy="1143000"/>
          </a:xfrm>
          <a:prstGeom prst="rect">
            <a:avLst/>
          </a:prstGeom>
        </p:spPr>
        <p:txBody>
          <a:bodyPr/>
          <a:lstStyle/>
          <a:p>
            <a:pPr algn="ctr" rtl="0" fontAlgn="base">
              <a:spcBef>
                <a:spcPct val="0"/>
              </a:spcBef>
              <a:spcAft>
                <a:spcPct val="0"/>
              </a:spcAft>
              <a:defRPr/>
            </a:pPr>
            <a:r>
              <a:rPr lang="en-US" sz="3600" b="1" dirty="0">
                <a:solidFill>
                  <a:srgbClr val="FFFF00"/>
                </a:solidFill>
                <a:latin typeface="Arial" pitchFamily="34" charset="0"/>
                <a:ea typeface="+mn-ea"/>
                <a:cs typeface="Arial" pitchFamily="34" charset="0"/>
              </a:rPr>
              <a:t>SURFACE WATER MANAGEMENT</a:t>
            </a:r>
          </a:p>
        </p:txBody>
      </p:sp>
      <p:sp>
        <p:nvSpPr>
          <p:cNvPr id="6" name="Slide Number Placeholder 5"/>
          <p:cNvSpPr>
            <a:spLocks noGrp="1"/>
          </p:cNvSpPr>
          <p:nvPr>
            <p:ph type="sldNum" sz="quarter" idx="12"/>
          </p:nvPr>
        </p:nvSpPr>
        <p:spPr/>
        <p:txBody>
          <a:body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28</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1143000"/>
            <a:ext cx="7772400" cy="4940300"/>
          </a:xfrm>
        </p:spPr>
        <p:txBody>
          <a:bodyPr>
            <a:normAutofit fontScale="25000" lnSpcReduction="20000"/>
          </a:bodyPr>
          <a:lstStyle/>
          <a:p>
            <a:pPr eaLnBrk="1" hangingPunct="1">
              <a:lnSpc>
                <a:spcPct val="90000"/>
              </a:lnSpc>
              <a:defRPr/>
            </a:pPr>
            <a:r>
              <a:rPr lang="en-US" sz="9600" b="1" dirty="0" smtClean="0">
                <a:latin typeface="Arial" pitchFamily="34" charset="0"/>
                <a:cs typeface="Arial" pitchFamily="34" charset="0"/>
              </a:rPr>
              <a:t>WHY WAS LEGISLATION ENACTED?</a:t>
            </a:r>
          </a:p>
          <a:p>
            <a:pPr eaLnBrk="1" hangingPunct="1">
              <a:lnSpc>
                <a:spcPct val="90000"/>
              </a:lnSpc>
              <a:defRPr/>
            </a:pPr>
            <a:r>
              <a:rPr lang="en-US" sz="10400" b="1" dirty="0" smtClean="0">
                <a:latin typeface="Arial" pitchFamily="34" charset="0"/>
                <a:cs typeface="Arial" pitchFamily="34" charset="0"/>
              </a:rPr>
              <a:t>(continued) </a:t>
            </a:r>
          </a:p>
          <a:p>
            <a:pPr lvl="1" eaLnBrk="1" hangingPunct="1">
              <a:lnSpc>
                <a:spcPct val="90000"/>
              </a:lnSpc>
              <a:defRPr/>
            </a:pPr>
            <a:r>
              <a:rPr lang="en-US" sz="9600" b="1" dirty="0" smtClean="0">
                <a:latin typeface="Arial" pitchFamily="34" charset="0"/>
                <a:cs typeface="Arial" pitchFamily="34" charset="0"/>
              </a:rPr>
              <a:t>To provide clear and specific statutory authority  meeting applicable constitutional mandates  to provide for the sale of running waters of the state for commercial purposes. </a:t>
            </a:r>
          </a:p>
          <a:p>
            <a:pPr lvl="2" eaLnBrk="1" hangingPunct="1">
              <a:lnSpc>
                <a:spcPct val="90000"/>
              </a:lnSpc>
              <a:defRPr/>
            </a:pPr>
            <a:r>
              <a:rPr lang="en-US" sz="9600" b="1" dirty="0" smtClean="0">
                <a:latin typeface="Arial" pitchFamily="34" charset="0"/>
                <a:cs typeface="Arial" pitchFamily="34" charset="0"/>
              </a:rPr>
              <a:t>Applicable Constitutional Mandates</a:t>
            </a:r>
          </a:p>
          <a:p>
            <a:pPr lvl="3" eaLnBrk="1" hangingPunct="1">
              <a:lnSpc>
                <a:spcPct val="90000"/>
              </a:lnSpc>
              <a:defRPr/>
            </a:pPr>
            <a:r>
              <a:rPr lang="en-US" sz="9600" b="1" dirty="0" smtClean="0">
                <a:latin typeface="Arial" pitchFamily="34" charset="0"/>
                <a:cs typeface="Arial" pitchFamily="34" charset="0"/>
              </a:rPr>
              <a:t>La. Const. Art. VII, Section 14:  “Except as otherwise provided by this constitution, the…property, or things of value of the state or any political subdivision shall not be…donated to or for any person, association, or corporation, public or private.</a:t>
            </a:r>
          </a:p>
          <a:p>
            <a:pPr lvl="3" eaLnBrk="1" hangingPunct="1">
              <a:lnSpc>
                <a:spcPct val="90000"/>
              </a:lnSpc>
              <a:defRPr/>
            </a:pPr>
            <a:r>
              <a:rPr lang="en-US" sz="9600" b="1" dirty="0" smtClean="0">
                <a:latin typeface="Arial" pitchFamily="34" charset="0"/>
                <a:cs typeface="Arial" pitchFamily="34" charset="0"/>
              </a:rPr>
              <a:t>La. Const. Art. IX, Section 1:  “The natural resources of the state, including air and water,….shall be protected, conserved, and replenished insofar as possible and consistent with the health, safety, and welfare of the people….”</a:t>
            </a:r>
          </a:p>
          <a:p>
            <a:pPr lvl="3" eaLnBrk="1" hangingPunct="1">
              <a:lnSpc>
                <a:spcPct val="90000"/>
              </a:lnSpc>
              <a:defRPr/>
            </a:pPr>
            <a:endParaRPr lang="en-US" dirty="0" smtClean="0"/>
          </a:p>
          <a:p>
            <a:pPr eaLnBrk="1" hangingPunct="1">
              <a:lnSpc>
                <a:spcPct val="90000"/>
              </a:lnSpc>
              <a:defRPr/>
            </a:pPr>
            <a:endParaRPr lang="en-US" dirty="0" smtClean="0"/>
          </a:p>
        </p:txBody>
      </p:sp>
      <p:sp>
        <p:nvSpPr>
          <p:cNvPr id="5" name="Title 1"/>
          <p:cNvSpPr txBox="1">
            <a:spLocks/>
          </p:cNvSpPr>
          <p:nvPr/>
        </p:nvSpPr>
        <p:spPr>
          <a:xfrm>
            <a:off x="1155700" y="0"/>
            <a:ext cx="7772400" cy="1143000"/>
          </a:xfrm>
          <a:prstGeom prst="rect">
            <a:avLst/>
          </a:prstGeom>
        </p:spPr>
        <p:txBody>
          <a:bodyPr/>
          <a:lstStyle/>
          <a:p>
            <a:pPr algn="ctr" rtl="0" fontAlgn="base">
              <a:spcBef>
                <a:spcPct val="0"/>
              </a:spcBef>
              <a:spcAft>
                <a:spcPct val="0"/>
              </a:spcAft>
              <a:defRPr/>
            </a:pPr>
            <a:r>
              <a:rPr lang="en-US" sz="3600" b="1" dirty="0">
                <a:solidFill>
                  <a:srgbClr val="FFFF00"/>
                </a:solidFill>
                <a:latin typeface="Arial" pitchFamily="34" charset="0"/>
                <a:ea typeface="+mn-ea"/>
                <a:cs typeface="Arial" pitchFamily="34" charset="0"/>
              </a:rPr>
              <a:t>SURFACE WATER MANAGEMENT</a:t>
            </a:r>
          </a:p>
        </p:txBody>
      </p:sp>
      <p:sp>
        <p:nvSpPr>
          <p:cNvPr id="6" name="Slide Number Placeholder 5"/>
          <p:cNvSpPr>
            <a:spLocks noGrp="1"/>
          </p:cNvSpPr>
          <p:nvPr>
            <p:ph type="sldNum" sz="quarter" idx="12"/>
          </p:nvPr>
        </p:nvSpPr>
        <p:spPr/>
        <p:txBody>
          <a:body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29</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
          <p:cNvSpPr>
            <a:spLocks noGrp="1" noChangeArrowheads="1"/>
          </p:cNvSpPr>
          <p:nvPr>
            <p:ph type="sldNum" sz="quarter" idx="12"/>
          </p:nvPr>
        </p:nvSpPr>
        <p:spPr>
          <a:noFill/>
        </p:spPr>
        <p:txBody>
          <a:bodyPr/>
          <a:lstStyle/>
          <a:p>
            <a:fld id="{4751B261-30A2-4533-8984-ED5071B55400}" type="slidenum">
              <a:rPr lang="en-US" smtClean="0"/>
              <a:pPr/>
              <a:t>3</a:t>
            </a:fld>
            <a:endParaRPr lang="en-US" smtClean="0"/>
          </a:p>
        </p:txBody>
      </p:sp>
      <p:sp>
        <p:nvSpPr>
          <p:cNvPr id="18434" name="Rectangle 3"/>
          <p:cNvSpPr>
            <a:spLocks noGrp="1" noChangeArrowheads="1"/>
          </p:cNvSpPr>
          <p:nvPr>
            <p:ph type="body" idx="1"/>
          </p:nvPr>
        </p:nvSpPr>
        <p:spPr>
          <a:xfrm>
            <a:off x="304800" y="762000"/>
            <a:ext cx="8534400" cy="4525963"/>
          </a:xfrm>
        </p:spPr>
        <p:txBody>
          <a:bodyPr/>
          <a:lstStyle/>
          <a:p>
            <a:pPr marL="0" indent="0" algn="ctr">
              <a:lnSpc>
                <a:spcPct val="90000"/>
              </a:lnSpc>
              <a:buFontTx/>
              <a:buNone/>
            </a:pPr>
            <a:r>
              <a:rPr lang="en-US" sz="4800" b="1" dirty="0" smtClean="0">
                <a:solidFill>
                  <a:srgbClr val="0066CC"/>
                </a:solidFill>
                <a:latin typeface="Arial Rounded MT Bold" pitchFamily="34" charset="0"/>
              </a:rPr>
              <a:t>Mr. Gary Snellgrove</a:t>
            </a:r>
          </a:p>
          <a:p>
            <a:pPr marL="0" indent="0" algn="ctr">
              <a:lnSpc>
                <a:spcPct val="90000"/>
              </a:lnSpc>
              <a:buFontTx/>
              <a:buNone/>
            </a:pPr>
            <a:r>
              <a:rPr lang="en-US" sz="3600" b="1" dirty="0" smtClean="0">
                <a:solidFill>
                  <a:srgbClr val="0066CC"/>
                </a:solidFill>
                <a:latin typeface="Arial Rounded MT Bold" pitchFamily="34" charset="0"/>
              </a:rPr>
              <a:t>DNR Office of Conservation</a:t>
            </a:r>
            <a:endParaRPr lang="en-US" sz="3300" b="1" dirty="0" smtClean="0">
              <a:solidFill>
                <a:srgbClr val="0066CC"/>
              </a:solidFill>
              <a:latin typeface="Arial Rounded MT Bold" pitchFamily="34" charset="0"/>
            </a:endParaRPr>
          </a:p>
          <a:p>
            <a:pPr marL="0" indent="0" algn="ctr">
              <a:lnSpc>
                <a:spcPct val="90000"/>
              </a:lnSpc>
              <a:buFontTx/>
              <a:buNone/>
            </a:pPr>
            <a:endParaRPr lang="en-US" sz="4000" dirty="0" smtClean="0">
              <a:solidFill>
                <a:srgbClr val="0066CC"/>
              </a:solidFill>
              <a:latin typeface="Arial Rounded MT Bold" pitchFamily="34" charset="0"/>
            </a:endParaRPr>
          </a:p>
          <a:p>
            <a:pPr marL="0" indent="0" algn="ctr">
              <a:lnSpc>
                <a:spcPct val="90000"/>
              </a:lnSpc>
              <a:buFontTx/>
              <a:buNone/>
            </a:pPr>
            <a:endParaRPr lang="en-US" dirty="0" smtClean="0">
              <a:solidFill>
                <a:srgbClr val="0066CC"/>
              </a:solidFill>
              <a:latin typeface="Arial Rounded MT Bold" pitchFamily="34" charset="0"/>
            </a:endParaRPr>
          </a:p>
          <a:p>
            <a:pPr marL="0" indent="0" algn="ctr">
              <a:lnSpc>
                <a:spcPct val="90000"/>
              </a:lnSpc>
              <a:buFontTx/>
              <a:buNone/>
            </a:pPr>
            <a:r>
              <a:rPr lang="en-US" sz="3600" b="1" dirty="0" smtClean="0">
                <a:latin typeface="Arial Rounded MT Bold" pitchFamily="34" charset="0"/>
              </a:rPr>
              <a:t>Statewide Water Management</a:t>
            </a:r>
          </a:p>
          <a:p>
            <a:pPr marL="0" indent="0" algn="ctr">
              <a:lnSpc>
                <a:spcPct val="90000"/>
              </a:lnSpc>
              <a:buFontTx/>
              <a:buNone/>
            </a:pPr>
            <a:r>
              <a:rPr lang="en-US" sz="3600" b="1" dirty="0" smtClean="0">
                <a:latin typeface="Arial Rounded MT Bold" pitchFamily="34" charset="0"/>
              </a:rPr>
              <a:t>Plan Update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1104900" y="1143000"/>
            <a:ext cx="7772400" cy="4953000"/>
          </a:xfrm>
        </p:spPr>
        <p:txBody>
          <a:bodyPr/>
          <a:lstStyle/>
          <a:p>
            <a:pPr eaLnBrk="1" hangingPunct="1"/>
            <a:r>
              <a:rPr lang="en-US" b="1" dirty="0" smtClean="0">
                <a:latin typeface="Arial" pitchFamily="34" charset="0"/>
                <a:cs typeface="Arial" pitchFamily="34" charset="0"/>
              </a:rPr>
              <a:t>WHO IS INCLUDED IN THE NEW LAW</a:t>
            </a:r>
            <a:r>
              <a:rPr lang="en-US" sz="2800" b="1" dirty="0" smtClean="0">
                <a:latin typeface="Arial" pitchFamily="34" charset="0"/>
                <a:cs typeface="Arial" pitchFamily="34" charset="0"/>
              </a:rPr>
              <a:t>?</a:t>
            </a:r>
          </a:p>
          <a:p>
            <a:pPr lvl="1" eaLnBrk="1" hangingPunct="1"/>
            <a:r>
              <a:rPr lang="en-US" b="1" dirty="0" smtClean="0">
                <a:latin typeface="Arial" pitchFamily="34" charset="0"/>
                <a:cs typeface="Arial" pitchFamily="34" charset="0"/>
              </a:rPr>
              <a:t>Commercial users who are not </a:t>
            </a:r>
            <a:r>
              <a:rPr lang="en-US" b="1" i="1" u="sng" dirty="0" smtClean="0">
                <a:latin typeface="Arial" pitchFamily="34" charset="0"/>
                <a:cs typeface="Arial" pitchFamily="34" charset="0"/>
              </a:rPr>
              <a:t>riparian owners</a:t>
            </a:r>
            <a:r>
              <a:rPr lang="en-US" b="1" dirty="0" smtClean="0">
                <a:latin typeface="Arial" pitchFamily="34" charset="0"/>
                <a:cs typeface="Arial" pitchFamily="34" charset="0"/>
              </a:rPr>
              <a:t>, who seek to withdraw water from the running surface waters of the state. A </a:t>
            </a:r>
            <a:r>
              <a:rPr lang="en-US" b="1" i="1" u="sng" dirty="0" smtClean="0">
                <a:latin typeface="Arial" pitchFamily="34" charset="0"/>
                <a:cs typeface="Arial" pitchFamily="34" charset="0"/>
              </a:rPr>
              <a:t>riparian owner </a:t>
            </a:r>
            <a:r>
              <a:rPr lang="en-US" b="1" dirty="0" smtClean="0">
                <a:latin typeface="Arial" pitchFamily="34" charset="0"/>
                <a:cs typeface="Arial" pitchFamily="34" charset="0"/>
              </a:rPr>
              <a:t>is one whose land touches the source of the surface water.</a:t>
            </a:r>
          </a:p>
          <a:p>
            <a:pPr lvl="1" eaLnBrk="1" hangingPunct="1"/>
            <a:endParaRPr lang="en-US" dirty="0" smtClean="0"/>
          </a:p>
        </p:txBody>
      </p:sp>
      <p:sp>
        <p:nvSpPr>
          <p:cNvPr id="4" name="Title 1"/>
          <p:cNvSpPr txBox="1">
            <a:spLocks/>
          </p:cNvSpPr>
          <p:nvPr/>
        </p:nvSpPr>
        <p:spPr>
          <a:xfrm>
            <a:off x="1155700" y="0"/>
            <a:ext cx="7772400" cy="1143000"/>
          </a:xfrm>
          <a:prstGeom prst="rect">
            <a:avLst/>
          </a:prstGeom>
        </p:spPr>
        <p:txBody>
          <a:bodyPr/>
          <a:lstStyle/>
          <a:p>
            <a:pPr algn="ctr" rtl="0" fontAlgn="base">
              <a:spcBef>
                <a:spcPct val="0"/>
              </a:spcBef>
              <a:spcAft>
                <a:spcPct val="0"/>
              </a:spcAft>
              <a:defRPr/>
            </a:pPr>
            <a:r>
              <a:rPr lang="en-US" sz="3600" b="1" dirty="0">
                <a:solidFill>
                  <a:srgbClr val="FFFF00"/>
                </a:solidFill>
                <a:latin typeface="Arial" pitchFamily="34" charset="0"/>
                <a:ea typeface="+mn-ea"/>
                <a:cs typeface="Arial" pitchFamily="34" charset="0"/>
              </a:rPr>
              <a:t>SURFACE WATER MANAGEMENT</a:t>
            </a:r>
          </a:p>
        </p:txBody>
      </p:sp>
      <p:sp>
        <p:nvSpPr>
          <p:cNvPr id="6" name="Slide Number Placeholder 5"/>
          <p:cNvSpPr>
            <a:spLocks noGrp="1"/>
          </p:cNvSpPr>
          <p:nvPr>
            <p:ph type="sldNum" sz="quarter" idx="12"/>
          </p:nvPr>
        </p:nvSpPr>
        <p:spPr/>
        <p:txBody>
          <a:body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30</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3"/>
          <p:cNvSpPr>
            <a:spLocks noGrp="1"/>
          </p:cNvSpPr>
          <p:nvPr>
            <p:ph idx="1"/>
          </p:nvPr>
        </p:nvSpPr>
        <p:spPr>
          <a:xfrm>
            <a:off x="1104900" y="990600"/>
            <a:ext cx="7772400" cy="4114800"/>
          </a:xfrm>
        </p:spPr>
        <p:txBody>
          <a:bodyPr/>
          <a:lstStyle/>
          <a:p>
            <a:pPr eaLnBrk="1" hangingPunct="1"/>
            <a:r>
              <a:rPr lang="en-US" sz="2800" b="1" dirty="0" smtClean="0">
                <a:latin typeface="Arial" pitchFamily="34" charset="0"/>
                <a:cs typeface="Arial" pitchFamily="34" charset="0"/>
              </a:rPr>
              <a:t>WHO IS </a:t>
            </a:r>
            <a:r>
              <a:rPr lang="en-US" sz="2800" b="1" u="sng" dirty="0" smtClean="0">
                <a:latin typeface="Arial" pitchFamily="34" charset="0"/>
                <a:cs typeface="Arial" pitchFamily="34" charset="0"/>
              </a:rPr>
              <a:t>NOT</a:t>
            </a:r>
            <a:r>
              <a:rPr lang="en-US" sz="2800" b="1" dirty="0" smtClean="0">
                <a:latin typeface="Arial" pitchFamily="34" charset="0"/>
                <a:cs typeface="Arial" pitchFamily="34" charset="0"/>
              </a:rPr>
              <a:t> INCLUDED?</a:t>
            </a:r>
          </a:p>
          <a:p>
            <a:pPr lvl="1" eaLnBrk="1" hangingPunct="1"/>
            <a:r>
              <a:rPr lang="en-US" sz="2400" b="1" dirty="0" smtClean="0">
                <a:latin typeface="Arial" pitchFamily="34" charset="0"/>
                <a:cs typeface="Arial" pitchFamily="34" charset="0"/>
              </a:rPr>
              <a:t>Uses or groups specifically exempted from the law</a:t>
            </a:r>
          </a:p>
          <a:p>
            <a:pPr lvl="2" eaLnBrk="1" hangingPunct="1"/>
            <a:r>
              <a:rPr lang="en-US" b="1" dirty="0" smtClean="0">
                <a:latin typeface="Arial" pitchFamily="34" charset="0"/>
                <a:cs typeface="Arial" pitchFamily="34" charset="0"/>
              </a:rPr>
              <a:t>Riparian Owners</a:t>
            </a:r>
          </a:p>
          <a:p>
            <a:pPr lvl="2" eaLnBrk="1" hangingPunct="1"/>
            <a:r>
              <a:rPr lang="en-US" b="1" dirty="0" smtClean="0">
                <a:latin typeface="Arial" pitchFamily="34" charset="0"/>
                <a:cs typeface="Arial" pitchFamily="34" charset="0"/>
              </a:rPr>
              <a:t>Public And Private Water Systems</a:t>
            </a:r>
          </a:p>
          <a:p>
            <a:pPr lvl="2" eaLnBrk="1" hangingPunct="1"/>
            <a:r>
              <a:rPr lang="en-US" b="1" dirty="0" smtClean="0">
                <a:latin typeface="Arial" pitchFamily="34" charset="0"/>
                <a:cs typeface="Arial" pitchFamily="34" charset="0"/>
              </a:rPr>
              <a:t>Agricultural Users</a:t>
            </a:r>
          </a:p>
        </p:txBody>
      </p:sp>
      <p:sp>
        <p:nvSpPr>
          <p:cNvPr id="4" name="Title 1"/>
          <p:cNvSpPr txBox="1">
            <a:spLocks/>
          </p:cNvSpPr>
          <p:nvPr/>
        </p:nvSpPr>
        <p:spPr>
          <a:xfrm>
            <a:off x="1155700" y="0"/>
            <a:ext cx="7772400" cy="1143000"/>
          </a:xfrm>
          <a:prstGeom prst="rect">
            <a:avLst/>
          </a:prstGeom>
        </p:spPr>
        <p:txBody>
          <a:bodyPr/>
          <a:lstStyle/>
          <a:p>
            <a:pPr algn="ctr" rtl="0" fontAlgn="base">
              <a:spcBef>
                <a:spcPct val="0"/>
              </a:spcBef>
              <a:spcAft>
                <a:spcPct val="0"/>
              </a:spcAft>
              <a:defRPr/>
            </a:pPr>
            <a:r>
              <a:rPr lang="en-US" sz="3600" b="1" dirty="0">
                <a:solidFill>
                  <a:srgbClr val="FFFF00"/>
                </a:solidFill>
                <a:latin typeface="Arial" pitchFamily="34" charset="0"/>
                <a:ea typeface="+mn-ea"/>
                <a:cs typeface="Arial" pitchFamily="34" charset="0"/>
              </a:rPr>
              <a:t>SURFACE WATER MANAGEMENT</a:t>
            </a:r>
          </a:p>
        </p:txBody>
      </p:sp>
      <p:sp>
        <p:nvSpPr>
          <p:cNvPr id="6" name="Slide Number Placeholder 5"/>
          <p:cNvSpPr>
            <a:spLocks noGrp="1"/>
          </p:cNvSpPr>
          <p:nvPr>
            <p:ph type="sldNum" sz="quarter" idx="12"/>
          </p:nvPr>
        </p:nvSpPr>
        <p:spPr/>
        <p:txBody>
          <a:body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31</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1104900" y="1219200"/>
            <a:ext cx="7772400" cy="4114800"/>
          </a:xfrm>
        </p:spPr>
        <p:txBody>
          <a:bodyPr/>
          <a:lstStyle/>
          <a:p>
            <a:pPr eaLnBrk="1" hangingPunct="1">
              <a:lnSpc>
                <a:spcPct val="90000"/>
              </a:lnSpc>
            </a:pPr>
            <a:r>
              <a:rPr lang="en-US" b="1" dirty="0" smtClean="0">
                <a:latin typeface="Arial" pitchFamily="34" charset="0"/>
                <a:cs typeface="Arial" pitchFamily="34" charset="0"/>
              </a:rPr>
              <a:t>What is the Process ?</a:t>
            </a:r>
          </a:p>
          <a:p>
            <a:pPr eaLnBrk="1" hangingPunct="1">
              <a:lnSpc>
                <a:spcPct val="90000"/>
              </a:lnSpc>
              <a:buNone/>
            </a:pPr>
            <a:r>
              <a:rPr lang="en-US" sz="2400" b="1" dirty="0" smtClean="0">
                <a:latin typeface="Arial" pitchFamily="34" charset="0"/>
                <a:cs typeface="Arial" pitchFamily="34" charset="0"/>
              </a:rPr>
              <a:t>    (Continued)</a:t>
            </a:r>
          </a:p>
          <a:p>
            <a:pPr lvl="2" eaLnBrk="1" hangingPunct="1">
              <a:lnSpc>
                <a:spcPct val="90000"/>
              </a:lnSpc>
            </a:pPr>
            <a:r>
              <a:rPr lang="en-US" b="1" dirty="0" smtClean="0">
                <a:latin typeface="Arial" pitchFamily="34" charset="0"/>
                <a:cs typeface="Arial" pitchFamily="34" charset="0"/>
              </a:rPr>
              <a:t>The statute authorizes the Secretary of DNR to develop an application and to enter into Cooperative Endeavor Agreement for withdrawal of running surface water.</a:t>
            </a:r>
          </a:p>
          <a:p>
            <a:pPr lvl="2" eaLnBrk="1" hangingPunct="1">
              <a:lnSpc>
                <a:spcPct val="90000"/>
              </a:lnSpc>
            </a:pPr>
            <a:r>
              <a:rPr lang="en-US" b="1" dirty="0" smtClean="0">
                <a:latin typeface="Arial" pitchFamily="34" charset="0"/>
                <a:cs typeface="Arial" pitchFamily="34" charset="0"/>
              </a:rPr>
              <a:t>The Mineral And Energy Board must develop the agreement Form.</a:t>
            </a:r>
          </a:p>
          <a:p>
            <a:pPr lvl="2" eaLnBrk="1" hangingPunct="1">
              <a:lnSpc>
                <a:spcPct val="90000"/>
              </a:lnSpc>
            </a:pPr>
            <a:r>
              <a:rPr lang="en-US" b="1" dirty="0" smtClean="0">
                <a:latin typeface="Arial" pitchFamily="34" charset="0"/>
                <a:cs typeface="Arial" pitchFamily="34" charset="0"/>
              </a:rPr>
              <a:t>The Attorney General must approve the agreement Form.</a:t>
            </a:r>
          </a:p>
          <a:p>
            <a:pPr lvl="2" eaLnBrk="1" hangingPunct="1">
              <a:lnSpc>
                <a:spcPct val="90000"/>
              </a:lnSpc>
            </a:pPr>
            <a:endParaRPr lang="en-US" b="1" dirty="0" smtClean="0">
              <a:latin typeface="Arial" pitchFamily="34" charset="0"/>
              <a:cs typeface="Arial" pitchFamily="34" charset="0"/>
            </a:endParaRPr>
          </a:p>
        </p:txBody>
      </p:sp>
      <p:sp>
        <p:nvSpPr>
          <p:cNvPr id="4" name="Title 1"/>
          <p:cNvSpPr txBox="1">
            <a:spLocks/>
          </p:cNvSpPr>
          <p:nvPr/>
        </p:nvSpPr>
        <p:spPr>
          <a:xfrm>
            <a:off x="1155700" y="0"/>
            <a:ext cx="7772400" cy="1143000"/>
          </a:xfrm>
          <a:prstGeom prst="rect">
            <a:avLst/>
          </a:prstGeom>
        </p:spPr>
        <p:txBody>
          <a:bodyPr/>
          <a:lstStyle/>
          <a:p>
            <a:pPr algn="ctr" rtl="0" fontAlgn="base">
              <a:spcBef>
                <a:spcPct val="0"/>
              </a:spcBef>
              <a:spcAft>
                <a:spcPct val="0"/>
              </a:spcAft>
              <a:defRPr/>
            </a:pPr>
            <a:r>
              <a:rPr lang="en-US" sz="3600" b="1" dirty="0">
                <a:solidFill>
                  <a:srgbClr val="FFFF00"/>
                </a:solidFill>
                <a:latin typeface="Arial" pitchFamily="34" charset="0"/>
                <a:ea typeface="+mn-ea"/>
                <a:cs typeface="Arial" pitchFamily="34" charset="0"/>
              </a:rPr>
              <a:t>SURFACE WATER MANAGEMENT</a:t>
            </a:r>
          </a:p>
        </p:txBody>
      </p:sp>
      <p:sp>
        <p:nvSpPr>
          <p:cNvPr id="6" name="Slide Number Placeholder 5"/>
          <p:cNvSpPr>
            <a:spLocks noGrp="1"/>
          </p:cNvSpPr>
          <p:nvPr>
            <p:ph type="sldNum" sz="quarter" idx="12"/>
          </p:nvPr>
        </p:nvSpPr>
        <p:spPr/>
        <p:txBody>
          <a:body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32</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1104900" y="1219200"/>
            <a:ext cx="7772400" cy="4114800"/>
          </a:xfrm>
        </p:spPr>
        <p:txBody>
          <a:bodyPr/>
          <a:lstStyle/>
          <a:p>
            <a:pPr eaLnBrk="1" hangingPunct="1"/>
            <a:r>
              <a:rPr lang="en-US" sz="3000" b="1" dirty="0" smtClean="0">
                <a:latin typeface="Arial" pitchFamily="34" charset="0"/>
                <a:cs typeface="Arial" pitchFamily="34" charset="0"/>
              </a:rPr>
              <a:t>In review of proposed withdrawal agreements, what must be considered?</a:t>
            </a:r>
          </a:p>
          <a:p>
            <a:pPr lvl="1" eaLnBrk="1" hangingPunct="1"/>
            <a:r>
              <a:rPr lang="en-US" sz="2600" b="1" dirty="0" smtClean="0">
                <a:latin typeface="Arial" pitchFamily="34" charset="0"/>
                <a:cs typeface="Arial" pitchFamily="34" charset="0"/>
              </a:rPr>
              <a:t>Would the proposed contract follow good management practices? </a:t>
            </a:r>
          </a:p>
          <a:p>
            <a:pPr lvl="1" eaLnBrk="1" hangingPunct="1"/>
            <a:r>
              <a:rPr lang="en-US" sz="2600" b="1" dirty="0" smtClean="0">
                <a:latin typeface="Arial" pitchFamily="34" charset="0"/>
                <a:cs typeface="Arial" pitchFamily="34" charset="0"/>
              </a:rPr>
              <a:t>Is the proposal based upon sound scientific data? </a:t>
            </a:r>
          </a:p>
          <a:p>
            <a:pPr lvl="1" eaLnBrk="1" hangingPunct="1"/>
            <a:r>
              <a:rPr lang="en-US" sz="2600" b="1" dirty="0" smtClean="0">
                <a:latin typeface="Arial" pitchFamily="34" charset="0"/>
                <a:cs typeface="Arial" pitchFamily="34" charset="0"/>
              </a:rPr>
              <a:t>Is the proposal consistent with the required balancing of environmental and ecological impacts with the economic and social benefits found in Art. IX, Sec. 1 of the Louisiana Constitution. </a:t>
            </a:r>
          </a:p>
          <a:p>
            <a:pPr lvl="1" eaLnBrk="1" hangingPunct="1">
              <a:buFont typeface="Arial" charset="0"/>
              <a:buNone/>
            </a:pPr>
            <a:endParaRPr lang="en-US" sz="2600" dirty="0" smtClean="0"/>
          </a:p>
        </p:txBody>
      </p:sp>
      <p:sp>
        <p:nvSpPr>
          <p:cNvPr id="5" name="Title 1"/>
          <p:cNvSpPr txBox="1">
            <a:spLocks/>
          </p:cNvSpPr>
          <p:nvPr/>
        </p:nvSpPr>
        <p:spPr>
          <a:xfrm>
            <a:off x="1155700" y="0"/>
            <a:ext cx="7772400" cy="1143000"/>
          </a:xfrm>
          <a:prstGeom prst="rect">
            <a:avLst/>
          </a:prstGeom>
        </p:spPr>
        <p:txBody>
          <a:bodyPr/>
          <a:lstStyle/>
          <a:p>
            <a:pPr algn="ctr" rtl="0" fontAlgn="base">
              <a:spcBef>
                <a:spcPct val="0"/>
              </a:spcBef>
              <a:spcAft>
                <a:spcPct val="0"/>
              </a:spcAft>
              <a:defRPr/>
            </a:pPr>
            <a:r>
              <a:rPr lang="en-US" sz="3600" b="1" dirty="0">
                <a:solidFill>
                  <a:srgbClr val="FFFF00"/>
                </a:solidFill>
                <a:latin typeface="Arial" pitchFamily="34" charset="0"/>
                <a:ea typeface="+mn-ea"/>
                <a:cs typeface="Arial" pitchFamily="34" charset="0"/>
              </a:rPr>
              <a:t>SURFACE WATER MANAGEMENT</a:t>
            </a:r>
          </a:p>
        </p:txBody>
      </p:sp>
      <p:sp>
        <p:nvSpPr>
          <p:cNvPr id="6" name="Slide Number Placeholder 5"/>
          <p:cNvSpPr>
            <a:spLocks noGrp="1"/>
          </p:cNvSpPr>
          <p:nvPr>
            <p:ph type="sldNum" sz="quarter" idx="12"/>
          </p:nvPr>
        </p:nvSpPr>
        <p:spPr/>
        <p:txBody>
          <a:body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33</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104900" y="1295400"/>
            <a:ext cx="7772400" cy="4114800"/>
          </a:xfrm>
        </p:spPr>
        <p:txBody>
          <a:bodyPr/>
          <a:lstStyle/>
          <a:p>
            <a:pPr eaLnBrk="1" hangingPunct="1">
              <a:lnSpc>
                <a:spcPct val="90000"/>
              </a:lnSpc>
            </a:pPr>
            <a:r>
              <a:rPr lang="en-US" sz="3000" b="1" dirty="0" smtClean="0">
                <a:latin typeface="Arial" pitchFamily="34" charset="0"/>
                <a:cs typeface="Arial" pitchFamily="34" charset="0"/>
              </a:rPr>
              <a:t>In review of proposed withdrawal agreements, what must be considered? </a:t>
            </a:r>
            <a:r>
              <a:rPr lang="en-US" sz="2600" b="1" dirty="0" smtClean="0">
                <a:latin typeface="Arial" pitchFamily="34" charset="0"/>
                <a:cs typeface="Arial" pitchFamily="34" charset="0"/>
              </a:rPr>
              <a:t>(Continued)</a:t>
            </a:r>
          </a:p>
          <a:p>
            <a:pPr lvl="1" algn="just" eaLnBrk="1" hangingPunct="1">
              <a:lnSpc>
                <a:spcPct val="90000"/>
              </a:lnSpc>
            </a:pPr>
            <a:r>
              <a:rPr lang="en-US" sz="2600" b="1" dirty="0" smtClean="0">
                <a:latin typeface="Arial" pitchFamily="34" charset="0"/>
                <a:cs typeface="Arial" pitchFamily="34" charset="0"/>
              </a:rPr>
              <a:t>Both potential and  real effects on the sustainability of the water body, on navigation, and on the environment and ecology balanced against the social and economic benefits of the contract for withdrawal. </a:t>
            </a:r>
          </a:p>
          <a:p>
            <a:pPr lvl="1" algn="just" eaLnBrk="1" hangingPunct="1">
              <a:lnSpc>
                <a:spcPct val="90000"/>
              </a:lnSpc>
            </a:pPr>
            <a:r>
              <a:rPr lang="en-US" sz="2600" b="1" dirty="0" smtClean="0">
                <a:latin typeface="Arial" pitchFamily="34" charset="0"/>
                <a:cs typeface="Arial" pitchFamily="34" charset="0"/>
              </a:rPr>
              <a:t>Whether the proposed use is consistent with </a:t>
            </a:r>
            <a:r>
              <a:rPr lang="en-US" sz="2600" b="1" i="1" dirty="0" smtClean="0">
                <a:latin typeface="Arial" pitchFamily="34" charset="0"/>
                <a:cs typeface="Arial" pitchFamily="34" charset="0"/>
              </a:rPr>
              <a:t>Louisiana’s Comprehensive Master Plan for a Sustainable Coast. </a:t>
            </a:r>
          </a:p>
          <a:p>
            <a:pPr lvl="1" eaLnBrk="1" hangingPunct="1">
              <a:lnSpc>
                <a:spcPct val="90000"/>
              </a:lnSpc>
              <a:buFont typeface="Arial" charset="0"/>
              <a:buNone/>
            </a:pPr>
            <a:endParaRPr lang="en-US" sz="2400" dirty="0" smtClean="0"/>
          </a:p>
          <a:p>
            <a:pPr lvl="2" eaLnBrk="1" hangingPunct="1">
              <a:lnSpc>
                <a:spcPct val="90000"/>
              </a:lnSpc>
              <a:buFont typeface="Arial" charset="0"/>
              <a:buNone/>
            </a:pPr>
            <a:r>
              <a:rPr lang="en-US" sz="2000" dirty="0" smtClean="0"/>
              <a:t>	</a:t>
            </a:r>
          </a:p>
          <a:p>
            <a:pPr eaLnBrk="1" hangingPunct="1">
              <a:lnSpc>
                <a:spcPct val="90000"/>
              </a:lnSpc>
            </a:pPr>
            <a:endParaRPr lang="en-US" sz="2700" dirty="0" smtClean="0"/>
          </a:p>
        </p:txBody>
      </p:sp>
      <p:sp>
        <p:nvSpPr>
          <p:cNvPr id="5" name="Title 1"/>
          <p:cNvSpPr txBox="1">
            <a:spLocks/>
          </p:cNvSpPr>
          <p:nvPr/>
        </p:nvSpPr>
        <p:spPr>
          <a:xfrm>
            <a:off x="1155700" y="0"/>
            <a:ext cx="7772400" cy="1143000"/>
          </a:xfrm>
          <a:prstGeom prst="rect">
            <a:avLst/>
          </a:prstGeom>
        </p:spPr>
        <p:txBody>
          <a:bodyPr/>
          <a:lstStyle/>
          <a:p>
            <a:pPr algn="ctr" rtl="0" fontAlgn="base">
              <a:spcBef>
                <a:spcPct val="0"/>
              </a:spcBef>
              <a:spcAft>
                <a:spcPct val="0"/>
              </a:spcAft>
              <a:defRPr/>
            </a:pPr>
            <a:r>
              <a:rPr lang="en-US" sz="3600" b="1" dirty="0">
                <a:solidFill>
                  <a:srgbClr val="FFFF00"/>
                </a:solidFill>
                <a:latin typeface="Arial" pitchFamily="34" charset="0"/>
                <a:ea typeface="+mn-ea"/>
                <a:cs typeface="Arial" pitchFamily="34" charset="0"/>
              </a:rPr>
              <a:t>SURFACE WATER MANAGEMENT</a:t>
            </a:r>
          </a:p>
        </p:txBody>
      </p:sp>
      <p:sp>
        <p:nvSpPr>
          <p:cNvPr id="6" name="Slide Number Placeholder 5"/>
          <p:cNvSpPr>
            <a:spLocks noGrp="1"/>
          </p:cNvSpPr>
          <p:nvPr>
            <p:ph type="sldNum" sz="quarter" idx="12"/>
          </p:nvPr>
        </p:nvSpPr>
        <p:spPr/>
        <p:txBody>
          <a:body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34</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1104900" y="1295400"/>
            <a:ext cx="7772400" cy="4114800"/>
          </a:xfrm>
        </p:spPr>
        <p:txBody>
          <a:bodyPr/>
          <a:lstStyle/>
          <a:p>
            <a:pPr eaLnBrk="1" hangingPunct="1"/>
            <a:r>
              <a:rPr lang="en-US" b="1" dirty="0" smtClean="0">
                <a:latin typeface="Arial" pitchFamily="34" charset="0"/>
                <a:cs typeface="Arial" pitchFamily="34" charset="0"/>
              </a:rPr>
              <a:t>Which Uses Get Priority ?</a:t>
            </a:r>
          </a:p>
          <a:p>
            <a:pPr lvl="1" eaLnBrk="1" hangingPunct="1"/>
            <a:r>
              <a:rPr lang="en-US" b="1" dirty="0" smtClean="0">
                <a:latin typeface="Arial" pitchFamily="34" charset="0"/>
                <a:cs typeface="Arial" pitchFamily="34" charset="0"/>
              </a:rPr>
              <a:t>First, Human consumption via a public water system, or private water system that provides domestic potable water service; and </a:t>
            </a:r>
            <a:endParaRPr lang="en-US" sz="2000" b="1" dirty="0" smtClean="0">
              <a:latin typeface="Arial" pitchFamily="34" charset="0"/>
              <a:cs typeface="Arial" pitchFamily="34" charset="0"/>
            </a:endParaRPr>
          </a:p>
          <a:p>
            <a:pPr lvl="1" eaLnBrk="1" hangingPunct="1"/>
            <a:r>
              <a:rPr lang="en-US" b="1" dirty="0" smtClean="0">
                <a:latin typeface="Arial" pitchFamily="34" charset="0"/>
                <a:cs typeface="Arial" pitchFamily="34" charset="0"/>
              </a:rPr>
              <a:t>Second, Agricultural uses that provide sustenance to animals or irrigation to plants; and</a:t>
            </a:r>
            <a:endParaRPr lang="en-US" sz="2000" b="1" dirty="0" smtClean="0">
              <a:latin typeface="Arial" pitchFamily="34" charset="0"/>
              <a:cs typeface="Arial" pitchFamily="34" charset="0"/>
            </a:endParaRPr>
          </a:p>
          <a:p>
            <a:pPr lvl="1" eaLnBrk="1" hangingPunct="1"/>
            <a:r>
              <a:rPr lang="en-US" b="1" dirty="0" smtClean="0">
                <a:latin typeface="Arial" pitchFamily="34" charset="0"/>
                <a:cs typeface="Arial" pitchFamily="34" charset="0"/>
              </a:rPr>
              <a:t>Third, Commercial or industrial activity.</a:t>
            </a:r>
            <a:endParaRPr lang="en-US" sz="2000" b="1" dirty="0" smtClean="0">
              <a:latin typeface="Arial" pitchFamily="34" charset="0"/>
              <a:cs typeface="Arial" pitchFamily="34" charset="0"/>
            </a:endParaRPr>
          </a:p>
        </p:txBody>
      </p:sp>
      <p:sp>
        <p:nvSpPr>
          <p:cNvPr id="5" name="Title 1"/>
          <p:cNvSpPr txBox="1">
            <a:spLocks/>
          </p:cNvSpPr>
          <p:nvPr/>
        </p:nvSpPr>
        <p:spPr>
          <a:xfrm>
            <a:off x="1155700" y="0"/>
            <a:ext cx="7772400" cy="1143000"/>
          </a:xfrm>
          <a:prstGeom prst="rect">
            <a:avLst/>
          </a:prstGeom>
        </p:spPr>
        <p:txBody>
          <a:bodyPr/>
          <a:lstStyle/>
          <a:p>
            <a:pPr algn="ctr" rtl="0" fontAlgn="base">
              <a:spcBef>
                <a:spcPct val="0"/>
              </a:spcBef>
              <a:spcAft>
                <a:spcPct val="0"/>
              </a:spcAft>
              <a:defRPr/>
            </a:pPr>
            <a:r>
              <a:rPr lang="en-US" sz="3600" b="1" dirty="0">
                <a:solidFill>
                  <a:srgbClr val="FFFF00"/>
                </a:solidFill>
                <a:latin typeface="Arial" pitchFamily="34" charset="0"/>
                <a:ea typeface="+mn-ea"/>
                <a:cs typeface="Arial" pitchFamily="34" charset="0"/>
              </a:rPr>
              <a:t>SURFACE WATER MANAGEMENT</a:t>
            </a:r>
          </a:p>
        </p:txBody>
      </p:sp>
      <p:sp>
        <p:nvSpPr>
          <p:cNvPr id="6" name="Slide Number Placeholder 5"/>
          <p:cNvSpPr>
            <a:spLocks noGrp="1"/>
          </p:cNvSpPr>
          <p:nvPr>
            <p:ph type="sldNum" sz="quarter" idx="12"/>
          </p:nvPr>
        </p:nvSpPr>
        <p:spPr/>
        <p:txBody>
          <a:body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35</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104900" y="1371600"/>
            <a:ext cx="7772400" cy="4711700"/>
          </a:xfrm>
        </p:spPr>
        <p:txBody>
          <a:bodyPr/>
          <a:lstStyle/>
          <a:p>
            <a:pPr eaLnBrk="1" hangingPunct="1"/>
            <a:r>
              <a:rPr lang="en-US" b="1" dirty="0" smtClean="0">
                <a:latin typeface="Arial" pitchFamily="34" charset="0"/>
                <a:cs typeface="Arial" pitchFamily="34" charset="0"/>
              </a:rPr>
              <a:t>What Impacts Must be Considered by the Secretary in Reviewing a Proposed Withdrawal Agreement?</a:t>
            </a:r>
          </a:p>
          <a:p>
            <a:pPr lvl="1" eaLnBrk="1" hangingPunct="1"/>
            <a:r>
              <a:rPr lang="en-US" b="1" dirty="0" smtClean="0">
                <a:latin typeface="Arial" pitchFamily="34" charset="0"/>
                <a:cs typeface="Arial" pitchFamily="34" charset="0"/>
              </a:rPr>
              <a:t>stream or water flow energy</a:t>
            </a:r>
            <a:endParaRPr lang="en-US" sz="2000" b="1" dirty="0" smtClean="0">
              <a:latin typeface="Arial" pitchFamily="34" charset="0"/>
              <a:cs typeface="Arial" pitchFamily="34" charset="0"/>
            </a:endParaRPr>
          </a:p>
          <a:p>
            <a:pPr lvl="1" eaLnBrk="1" hangingPunct="1"/>
            <a:r>
              <a:rPr lang="en-US" b="1" dirty="0" smtClean="0">
                <a:latin typeface="Arial" pitchFamily="34" charset="0"/>
                <a:cs typeface="Arial" pitchFamily="34" charset="0"/>
              </a:rPr>
              <a:t>sediment load and distribution</a:t>
            </a:r>
            <a:endParaRPr lang="en-US" sz="2000" b="1" dirty="0" smtClean="0">
              <a:latin typeface="Arial" pitchFamily="34" charset="0"/>
              <a:cs typeface="Arial" pitchFamily="34" charset="0"/>
            </a:endParaRPr>
          </a:p>
          <a:p>
            <a:pPr lvl="1" eaLnBrk="1" hangingPunct="1"/>
            <a:r>
              <a:rPr lang="en-US" b="1" dirty="0" smtClean="0">
                <a:latin typeface="Arial" pitchFamily="34" charset="0"/>
                <a:cs typeface="Arial" pitchFamily="34" charset="0"/>
              </a:rPr>
              <a:t>navigation</a:t>
            </a:r>
            <a:endParaRPr lang="en-US" sz="2000" b="1" dirty="0" smtClean="0">
              <a:latin typeface="Arial" pitchFamily="34" charset="0"/>
              <a:cs typeface="Arial" pitchFamily="34" charset="0"/>
            </a:endParaRPr>
          </a:p>
          <a:p>
            <a:pPr lvl="1" eaLnBrk="1" hangingPunct="1"/>
            <a:r>
              <a:rPr lang="en-US" b="1" dirty="0" smtClean="0">
                <a:latin typeface="Arial" pitchFamily="34" charset="0"/>
                <a:cs typeface="Arial" pitchFamily="34" charset="0"/>
              </a:rPr>
              <a:t>aquatic life</a:t>
            </a:r>
            <a:endParaRPr lang="en-US" sz="2000" b="1" dirty="0" smtClean="0">
              <a:latin typeface="Arial" pitchFamily="34" charset="0"/>
              <a:cs typeface="Arial" pitchFamily="34" charset="0"/>
            </a:endParaRPr>
          </a:p>
          <a:p>
            <a:pPr lvl="1" eaLnBrk="1" hangingPunct="1"/>
            <a:r>
              <a:rPr lang="en-US" b="1" dirty="0" smtClean="0">
                <a:latin typeface="Arial" pitchFamily="34" charset="0"/>
                <a:cs typeface="Arial" pitchFamily="34" charset="0"/>
              </a:rPr>
              <a:t>other vegetation or wildlife</a:t>
            </a:r>
          </a:p>
        </p:txBody>
      </p:sp>
      <p:sp>
        <p:nvSpPr>
          <p:cNvPr id="5" name="Title 1"/>
          <p:cNvSpPr txBox="1">
            <a:spLocks/>
          </p:cNvSpPr>
          <p:nvPr/>
        </p:nvSpPr>
        <p:spPr>
          <a:xfrm>
            <a:off x="1155700" y="0"/>
            <a:ext cx="7772400" cy="1143000"/>
          </a:xfrm>
          <a:prstGeom prst="rect">
            <a:avLst/>
          </a:prstGeom>
        </p:spPr>
        <p:txBody>
          <a:bodyPr/>
          <a:lstStyle/>
          <a:p>
            <a:pPr algn="ctr" rtl="0" fontAlgn="base">
              <a:spcBef>
                <a:spcPct val="0"/>
              </a:spcBef>
              <a:spcAft>
                <a:spcPct val="0"/>
              </a:spcAft>
              <a:defRPr/>
            </a:pPr>
            <a:r>
              <a:rPr lang="en-US" sz="3600" b="1" dirty="0">
                <a:solidFill>
                  <a:srgbClr val="FFFF00"/>
                </a:solidFill>
                <a:latin typeface="Arial" pitchFamily="34" charset="0"/>
                <a:ea typeface="+mn-ea"/>
                <a:cs typeface="Arial" pitchFamily="34" charset="0"/>
              </a:rPr>
              <a:t>SURFACE WATER MANAGEMENT</a:t>
            </a:r>
          </a:p>
        </p:txBody>
      </p:sp>
      <p:sp>
        <p:nvSpPr>
          <p:cNvPr id="6" name="Slide Number Placeholder 5"/>
          <p:cNvSpPr>
            <a:spLocks noGrp="1"/>
          </p:cNvSpPr>
          <p:nvPr>
            <p:ph type="sldNum" sz="quarter" idx="12"/>
          </p:nvPr>
        </p:nvSpPr>
        <p:spPr/>
        <p:txBody>
          <a:body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36</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104900" y="990600"/>
            <a:ext cx="7772400" cy="4114800"/>
          </a:xfrm>
        </p:spPr>
        <p:txBody>
          <a:bodyPr/>
          <a:lstStyle/>
          <a:p>
            <a:pPr eaLnBrk="1" hangingPunct="1"/>
            <a:r>
              <a:rPr lang="en-US" b="1" dirty="0" smtClean="0">
                <a:latin typeface="Arial" pitchFamily="34" charset="0"/>
                <a:cs typeface="Arial" pitchFamily="34" charset="0"/>
              </a:rPr>
              <a:t>PROTECTION OF THE RESOURCE</a:t>
            </a:r>
            <a:endParaRPr lang="en-US" sz="2600" b="1" dirty="0" smtClean="0">
              <a:latin typeface="Arial" pitchFamily="34" charset="0"/>
              <a:cs typeface="Arial" pitchFamily="34" charset="0"/>
            </a:endParaRPr>
          </a:p>
          <a:p>
            <a:pPr lvl="1" algn="just" eaLnBrk="1" hangingPunct="1"/>
            <a:r>
              <a:rPr lang="en-US" sz="2600" b="1" dirty="0" smtClean="0">
                <a:latin typeface="Arial" pitchFamily="34" charset="0"/>
                <a:cs typeface="Arial" pitchFamily="34" charset="0"/>
              </a:rPr>
              <a:t>The secretary is required to make sure each withdrawal agreement provides for the secretary’s authority to protect the resource and to maintain sustainability and environmental and ecological balance. </a:t>
            </a:r>
          </a:p>
          <a:p>
            <a:pPr lvl="1" eaLnBrk="1" hangingPunct="1"/>
            <a:r>
              <a:rPr lang="en-US" sz="2600" b="1" dirty="0" smtClean="0">
                <a:latin typeface="Arial" pitchFamily="34" charset="0"/>
                <a:cs typeface="Arial" pitchFamily="34" charset="0"/>
              </a:rPr>
              <a:t>The secretary may take action to protect the resource including:</a:t>
            </a:r>
          </a:p>
          <a:p>
            <a:pPr lvl="2" eaLnBrk="1" hangingPunct="1"/>
            <a:r>
              <a:rPr lang="en-US" sz="2600" b="1" dirty="0" smtClean="0">
                <a:latin typeface="Arial" pitchFamily="34" charset="0"/>
                <a:cs typeface="Arial" pitchFamily="34" charset="0"/>
              </a:rPr>
              <a:t>Suspension or termination of the withdrawal of water. </a:t>
            </a:r>
          </a:p>
          <a:p>
            <a:pPr lvl="2" eaLnBrk="1" hangingPunct="1"/>
            <a:r>
              <a:rPr lang="en-US" sz="2600" b="1" dirty="0" smtClean="0">
                <a:latin typeface="Arial" pitchFamily="34" charset="0"/>
                <a:cs typeface="Arial" pitchFamily="34" charset="0"/>
              </a:rPr>
              <a:t>Other necessary actions.</a:t>
            </a:r>
          </a:p>
        </p:txBody>
      </p:sp>
      <p:sp>
        <p:nvSpPr>
          <p:cNvPr id="5" name="Title 1"/>
          <p:cNvSpPr txBox="1">
            <a:spLocks/>
          </p:cNvSpPr>
          <p:nvPr/>
        </p:nvSpPr>
        <p:spPr>
          <a:xfrm>
            <a:off x="1155700" y="0"/>
            <a:ext cx="7772400" cy="1143000"/>
          </a:xfrm>
          <a:prstGeom prst="rect">
            <a:avLst/>
          </a:prstGeom>
        </p:spPr>
        <p:txBody>
          <a:bodyPr/>
          <a:lstStyle/>
          <a:p>
            <a:pPr algn="ctr" rtl="0" fontAlgn="base">
              <a:spcBef>
                <a:spcPct val="0"/>
              </a:spcBef>
              <a:spcAft>
                <a:spcPct val="0"/>
              </a:spcAft>
              <a:defRPr/>
            </a:pPr>
            <a:r>
              <a:rPr lang="en-US" sz="3600" b="1" dirty="0">
                <a:solidFill>
                  <a:srgbClr val="FFFF00"/>
                </a:solidFill>
                <a:latin typeface="Arial" pitchFamily="34" charset="0"/>
                <a:ea typeface="+mn-ea"/>
                <a:cs typeface="Arial" pitchFamily="34" charset="0"/>
              </a:rPr>
              <a:t>SURFACE WATER MANAGEMENT</a:t>
            </a:r>
          </a:p>
        </p:txBody>
      </p:sp>
      <p:sp>
        <p:nvSpPr>
          <p:cNvPr id="6" name="Slide Number Placeholder 5"/>
          <p:cNvSpPr>
            <a:spLocks noGrp="1"/>
          </p:cNvSpPr>
          <p:nvPr>
            <p:ph type="sldNum" sz="quarter" idx="12"/>
          </p:nvPr>
        </p:nvSpPr>
        <p:spPr/>
        <p:txBody>
          <a:bodyPr/>
          <a:lstStyle/>
          <a:p>
            <a:pPr algn="r" rtl="0" eaLnBrk="0" hangingPunct="0">
              <a:spcBef>
                <a:spcPct val="0"/>
              </a:spcBef>
              <a:defRPr/>
            </a:pPr>
            <a:fld id="{679F1F5A-23DB-4EFB-ABD0-0F3A5A75D335}" type="slidenum">
              <a:rPr lang="en-US" sz="1400" kern="1200">
                <a:solidFill>
                  <a:srgbClr val="FFFFFF"/>
                </a:solidFill>
                <a:latin typeface="Albertus Extra Bold" pitchFamily="34" charset="0"/>
                <a:ea typeface="+mn-ea"/>
                <a:cs typeface="+mn-cs"/>
              </a:rPr>
              <a:pPr algn="r" rtl="0" eaLnBrk="0" hangingPunct="0">
                <a:spcBef>
                  <a:spcPct val="0"/>
                </a:spcBef>
                <a:defRPr/>
              </a:pPr>
              <a:t>37</a:t>
            </a:fld>
            <a:endParaRPr lang="en-US" sz="1400" kern="1200" dirty="0">
              <a:solidFill>
                <a:srgbClr val="FFFFFF"/>
              </a:solidFill>
              <a:latin typeface="Albertus Extra Bold" pitchFamily="34" charset="0"/>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ACT 955</a:t>
            </a:r>
            <a:endParaRPr lang="en-US" dirty="0"/>
          </a:p>
        </p:txBody>
      </p:sp>
      <p:sp>
        <p:nvSpPr>
          <p:cNvPr id="3" name="Content Placeholder 2"/>
          <p:cNvSpPr>
            <a:spLocks noGrp="1"/>
          </p:cNvSpPr>
          <p:nvPr>
            <p:ph idx="1"/>
          </p:nvPr>
        </p:nvSpPr>
        <p:spPr>
          <a:xfrm>
            <a:off x="990600" y="1676400"/>
            <a:ext cx="7886700" cy="4406900"/>
          </a:xfrm>
        </p:spPr>
        <p:txBody>
          <a:bodyPr/>
          <a:lstStyle/>
          <a:p>
            <a:pPr lvl="0">
              <a:buNone/>
            </a:pPr>
            <a:r>
              <a:rPr lang="en-US" sz="2800" dirty="0" smtClean="0"/>
              <a:t>	Upon signing of act 955 into law the chairman of the ground water commission, Scott Angelle, established a task force to :</a:t>
            </a:r>
          </a:p>
          <a:p>
            <a:pPr lvl="0"/>
            <a:r>
              <a:rPr lang="en-US" sz="2800" dirty="0" smtClean="0"/>
              <a:t>Draft a cooperative endeavor agreement.</a:t>
            </a:r>
          </a:p>
          <a:p>
            <a:pPr lvl="0"/>
            <a:r>
              <a:rPr lang="en-US" sz="2800" dirty="0" smtClean="0"/>
              <a:t>Draft the application for the cooperative endeavor agreement </a:t>
            </a:r>
          </a:p>
          <a:p>
            <a:pPr lvl="0"/>
            <a:r>
              <a:rPr lang="en-US" sz="2800" dirty="0" smtClean="0"/>
              <a:t>Contact existing commissions and water districts to gather information</a:t>
            </a:r>
          </a:p>
          <a:p>
            <a:pPr lvl="0"/>
            <a:r>
              <a:rPr lang="en-US" sz="2800" dirty="0" smtClean="0"/>
              <a:t>Gather federal, other state and local government requirements for implementation</a:t>
            </a:r>
            <a:endParaRPr lang="en-US" dirty="0" smtClean="0"/>
          </a:p>
          <a:p>
            <a:endParaRPr lang="en-US" dirty="0"/>
          </a:p>
        </p:txBody>
      </p:sp>
    </p:spTree>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IMPLEMENTATION OF ACT 955</a:t>
            </a:r>
            <a:endParaRPr lang="en-US" dirty="0"/>
          </a:p>
        </p:txBody>
      </p:sp>
      <p:sp>
        <p:nvSpPr>
          <p:cNvPr id="3" name="Content Placeholder 2"/>
          <p:cNvSpPr>
            <a:spLocks noGrp="1"/>
          </p:cNvSpPr>
          <p:nvPr>
            <p:ph idx="1"/>
          </p:nvPr>
        </p:nvSpPr>
        <p:spPr/>
        <p:txBody>
          <a:bodyPr/>
          <a:lstStyle/>
          <a:p>
            <a:r>
              <a:rPr lang="en-US" sz="2400" dirty="0" smtClean="0"/>
              <a:t>The Chairman distributed draft Application and Agreement forms to stakeholders for review on  July 15, 2010. </a:t>
            </a:r>
          </a:p>
          <a:p>
            <a:pPr algn="just"/>
            <a:endParaRPr lang="en-US" sz="2400" dirty="0" smtClean="0"/>
          </a:p>
          <a:p>
            <a:pPr algn="just"/>
            <a:r>
              <a:rPr lang="en-US" sz="2400" dirty="0" smtClean="0"/>
              <a:t>The comments received from Stakeholders were considered by the Task </a:t>
            </a:r>
            <a:r>
              <a:rPr lang="en-US" sz="2400" smtClean="0"/>
              <a:t>Force and where </a:t>
            </a:r>
            <a:r>
              <a:rPr lang="en-US" sz="2400" dirty="0" smtClean="0"/>
              <a:t>appropriate  incorporated into the draft Agreement before you today for consideration and approval. </a:t>
            </a:r>
            <a:endParaRPr lang="en-US" sz="2400" dirty="0"/>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sldNum" sz="quarter" idx="12"/>
          </p:nvPr>
        </p:nvSpPr>
        <p:spPr>
          <a:noFill/>
        </p:spPr>
        <p:txBody>
          <a:bodyPr/>
          <a:lstStyle/>
          <a:p>
            <a:fld id="{B28EEBB9-FF2A-4BD1-87DF-DF214DDD87C5}" type="slidenum">
              <a:rPr lang="en-US" smtClean="0"/>
              <a:pPr/>
              <a:t>4</a:t>
            </a:fld>
            <a:endParaRPr lang="en-US" smtClean="0"/>
          </a:p>
        </p:txBody>
      </p:sp>
      <p:sp>
        <p:nvSpPr>
          <p:cNvPr id="25602" name="AutoShape 27"/>
          <p:cNvSpPr>
            <a:spLocks noChangeArrowheads="1"/>
          </p:cNvSpPr>
          <p:nvPr/>
        </p:nvSpPr>
        <p:spPr bwMode="auto">
          <a:xfrm>
            <a:off x="152400" y="3276600"/>
            <a:ext cx="8991600" cy="3352800"/>
          </a:xfrm>
          <a:prstGeom prst="rightArrow">
            <a:avLst>
              <a:gd name="adj1" fmla="val 41667"/>
              <a:gd name="adj2" fmla="val 31387"/>
            </a:avLst>
          </a:prstGeom>
          <a:gradFill rotWithShape="1">
            <a:gsLst>
              <a:gs pos="0">
                <a:srgbClr val="002F5E">
                  <a:alpha val="60001"/>
                </a:srgbClr>
              </a:gs>
              <a:gs pos="100000">
                <a:srgbClr val="0066CC">
                  <a:alpha val="60001"/>
                </a:srgbClr>
              </a:gs>
            </a:gsLst>
            <a:lin ang="5400000" scaled="1"/>
          </a:gradFill>
          <a:ln w="9525">
            <a:solidFill>
              <a:schemeClr val="tx1"/>
            </a:solidFill>
            <a:miter lim="800000"/>
            <a:headEnd/>
            <a:tailEnd/>
          </a:ln>
        </p:spPr>
        <p:txBody>
          <a:bodyPr wrap="none" anchor="ctr"/>
          <a:lstStyle/>
          <a:p>
            <a:endParaRPr lang="en-US"/>
          </a:p>
        </p:txBody>
      </p:sp>
      <p:sp>
        <p:nvSpPr>
          <p:cNvPr id="25603" name="Rectangle 2"/>
          <p:cNvSpPr>
            <a:spLocks noGrp="1" noChangeArrowheads="1"/>
          </p:cNvSpPr>
          <p:nvPr>
            <p:ph type="title"/>
          </p:nvPr>
        </p:nvSpPr>
        <p:spPr>
          <a:xfrm>
            <a:off x="457200" y="304800"/>
            <a:ext cx="8229600" cy="1295400"/>
          </a:xfrm>
        </p:spPr>
        <p:txBody>
          <a:bodyPr/>
          <a:lstStyle/>
          <a:p>
            <a:r>
              <a:rPr lang="en-US" sz="4800" b="1" dirty="0" smtClean="0">
                <a:solidFill>
                  <a:srgbClr val="0066CC"/>
                </a:solidFill>
                <a:latin typeface="Arial Rounded MT Bold" pitchFamily="34" charset="0"/>
              </a:rPr>
              <a:t>Statewide Water Management Plan</a:t>
            </a:r>
            <a:r>
              <a:rPr lang="en-US" sz="4800" b="1" dirty="0" smtClean="0"/>
              <a:t> </a:t>
            </a:r>
          </a:p>
        </p:txBody>
      </p:sp>
      <p:sp>
        <p:nvSpPr>
          <p:cNvPr id="25604" name="WordArt 12"/>
          <p:cNvSpPr>
            <a:spLocks noChangeArrowheads="1" noChangeShapeType="1" noTextEdit="1"/>
          </p:cNvSpPr>
          <p:nvPr/>
        </p:nvSpPr>
        <p:spPr bwMode="auto">
          <a:xfrm>
            <a:off x="1828800" y="4495800"/>
            <a:ext cx="5715000" cy="8286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Timeline </a:t>
            </a:r>
          </a:p>
        </p:txBody>
      </p:sp>
      <p:sp>
        <p:nvSpPr>
          <p:cNvPr id="25605" name="Line 13"/>
          <p:cNvSpPr>
            <a:spLocks noChangeShapeType="1"/>
          </p:cNvSpPr>
          <p:nvPr/>
        </p:nvSpPr>
        <p:spPr bwMode="auto">
          <a:xfrm flipV="1">
            <a:off x="152400" y="2743200"/>
            <a:ext cx="762000" cy="1524000"/>
          </a:xfrm>
          <a:prstGeom prst="line">
            <a:avLst/>
          </a:prstGeom>
          <a:noFill/>
          <a:ln w="31750">
            <a:solidFill>
              <a:schemeClr val="tx1"/>
            </a:solidFill>
            <a:round/>
            <a:headEnd/>
            <a:tailEnd/>
          </a:ln>
        </p:spPr>
        <p:txBody>
          <a:bodyPr/>
          <a:lstStyle/>
          <a:p>
            <a:endParaRPr lang="en-US"/>
          </a:p>
        </p:txBody>
      </p:sp>
      <p:sp>
        <p:nvSpPr>
          <p:cNvPr id="25606" name="Text Box 15"/>
          <p:cNvSpPr txBox="1">
            <a:spLocks noChangeArrowheads="1"/>
          </p:cNvSpPr>
          <p:nvPr/>
        </p:nvSpPr>
        <p:spPr bwMode="auto">
          <a:xfrm rot="-3815999">
            <a:off x="-203200" y="2100263"/>
            <a:ext cx="3660775" cy="911225"/>
          </a:xfrm>
          <a:prstGeom prst="rect">
            <a:avLst/>
          </a:prstGeom>
          <a:noFill/>
          <a:ln w="9525">
            <a:noFill/>
            <a:miter lim="800000"/>
            <a:headEnd/>
            <a:tailEnd/>
          </a:ln>
        </p:spPr>
        <p:txBody>
          <a:bodyPr>
            <a:spAutoFit/>
          </a:bodyPr>
          <a:lstStyle/>
          <a:p>
            <a:pPr eaLnBrk="0" hangingPunct="0">
              <a:lnSpc>
                <a:spcPct val="90000"/>
              </a:lnSpc>
              <a:spcBef>
                <a:spcPct val="20000"/>
              </a:spcBef>
            </a:pPr>
            <a:r>
              <a:rPr lang="en-US" sz="2000" b="1" u="sng">
                <a:solidFill>
                  <a:srgbClr val="0066CC"/>
                </a:solidFill>
              </a:rPr>
              <a:t>Months 1 &amp; 2</a:t>
            </a:r>
            <a:r>
              <a:rPr lang="en-US" sz="1600" b="1" u="sng">
                <a:solidFill>
                  <a:srgbClr val="0066CC"/>
                </a:solidFill>
              </a:rPr>
              <a:t> </a:t>
            </a:r>
            <a:r>
              <a:rPr lang="en-US" sz="1600" b="1"/>
              <a:t> </a:t>
            </a:r>
          </a:p>
          <a:p>
            <a:pPr eaLnBrk="0" hangingPunct="0">
              <a:lnSpc>
                <a:spcPct val="90000"/>
              </a:lnSpc>
              <a:spcBef>
                <a:spcPct val="20000"/>
              </a:spcBef>
            </a:pPr>
            <a:r>
              <a:rPr lang="en-US" sz="1600" b="1"/>
              <a:t>RFP  Advertisement,</a:t>
            </a:r>
          </a:p>
          <a:p>
            <a:pPr eaLnBrk="0" hangingPunct="0">
              <a:lnSpc>
                <a:spcPct val="90000"/>
              </a:lnSpc>
              <a:spcBef>
                <a:spcPct val="20000"/>
              </a:spcBef>
            </a:pPr>
            <a:r>
              <a:rPr lang="en-US" sz="1600" b="1"/>
              <a:t> Receipt    &amp; Evaluation  </a:t>
            </a:r>
            <a:endParaRPr lang="en-US" sz="1600"/>
          </a:p>
        </p:txBody>
      </p:sp>
      <p:sp>
        <p:nvSpPr>
          <p:cNvPr id="25607" name="Text Box 17"/>
          <p:cNvSpPr txBox="1">
            <a:spLocks noChangeArrowheads="1"/>
          </p:cNvSpPr>
          <p:nvPr/>
        </p:nvSpPr>
        <p:spPr bwMode="auto">
          <a:xfrm>
            <a:off x="2209800" y="2514600"/>
            <a:ext cx="3124200" cy="911225"/>
          </a:xfrm>
          <a:prstGeom prst="rect">
            <a:avLst/>
          </a:prstGeom>
          <a:noFill/>
          <a:ln w="9525">
            <a:noFill/>
            <a:miter lim="800000"/>
            <a:headEnd/>
            <a:tailEnd/>
          </a:ln>
        </p:spPr>
        <p:txBody>
          <a:bodyPr>
            <a:spAutoFit/>
          </a:bodyPr>
          <a:lstStyle/>
          <a:p>
            <a:pPr algn="ctr" eaLnBrk="0" hangingPunct="0">
              <a:lnSpc>
                <a:spcPct val="90000"/>
              </a:lnSpc>
              <a:spcBef>
                <a:spcPct val="20000"/>
              </a:spcBef>
            </a:pPr>
            <a:r>
              <a:rPr lang="en-US" sz="2000" b="1" u="sng">
                <a:solidFill>
                  <a:srgbClr val="0066CC"/>
                </a:solidFill>
              </a:rPr>
              <a:t>Months 3-7</a:t>
            </a:r>
            <a:endParaRPr lang="en-US" sz="2000" b="1"/>
          </a:p>
          <a:p>
            <a:pPr algn="ctr" eaLnBrk="0" hangingPunct="0">
              <a:lnSpc>
                <a:spcPct val="90000"/>
              </a:lnSpc>
              <a:spcBef>
                <a:spcPct val="20000"/>
              </a:spcBef>
            </a:pPr>
            <a:r>
              <a:rPr lang="en-US" sz="1600" b="1"/>
              <a:t>Award Contract</a:t>
            </a:r>
          </a:p>
          <a:p>
            <a:pPr algn="ctr" eaLnBrk="0" hangingPunct="0">
              <a:lnSpc>
                <a:spcPct val="90000"/>
              </a:lnSpc>
              <a:spcBef>
                <a:spcPct val="20000"/>
              </a:spcBef>
            </a:pPr>
            <a:r>
              <a:rPr lang="en-US" sz="1600" b="1"/>
              <a:t>Contract execution (ongoing)</a:t>
            </a:r>
          </a:p>
        </p:txBody>
      </p:sp>
      <p:sp>
        <p:nvSpPr>
          <p:cNvPr id="25608" name="Text Box 18"/>
          <p:cNvSpPr txBox="1">
            <a:spLocks noChangeArrowheads="1"/>
          </p:cNvSpPr>
          <p:nvPr/>
        </p:nvSpPr>
        <p:spPr bwMode="auto">
          <a:xfrm rot="-4117947">
            <a:off x="4628356" y="2302670"/>
            <a:ext cx="2924175" cy="1077912"/>
          </a:xfrm>
          <a:prstGeom prst="rect">
            <a:avLst/>
          </a:prstGeom>
          <a:noFill/>
          <a:ln w="9525">
            <a:noFill/>
            <a:miter lim="800000"/>
            <a:headEnd/>
            <a:tailEnd/>
          </a:ln>
        </p:spPr>
        <p:txBody>
          <a:bodyPr>
            <a:spAutoFit/>
          </a:bodyPr>
          <a:lstStyle/>
          <a:p>
            <a:pPr eaLnBrk="0" hangingPunct="0">
              <a:lnSpc>
                <a:spcPct val="90000"/>
              </a:lnSpc>
              <a:spcBef>
                <a:spcPct val="20000"/>
              </a:spcBef>
            </a:pPr>
            <a:r>
              <a:rPr lang="en-US" sz="2000" b="1" u="sng">
                <a:solidFill>
                  <a:srgbClr val="0066CC"/>
                </a:solidFill>
              </a:rPr>
              <a:t>Month 8</a:t>
            </a:r>
          </a:p>
          <a:p>
            <a:pPr eaLnBrk="0" hangingPunct="0">
              <a:lnSpc>
                <a:spcPct val="90000"/>
              </a:lnSpc>
              <a:spcBef>
                <a:spcPct val="20000"/>
              </a:spcBef>
            </a:pPr>
            <a:r>
              <a:rPr lang="en-US" sz="1600" b="1"/>
              <a:t>Issue Draft Comprehensive Report and Receive Public Comment </a:t>
            </a:r>
          </a:p>
        </p:txBody>
      </p:sp>
      <p:sp>
        <p:nvSpPr>
          <p:cNvPr id="25609" name="Text Box 20"/>
          <p:cNvSpPr txBox="1">
            <a:spLocks noChangeArrowheads="1"/>
          </p:cNvSpPr>
          <p:nvPr/>
        </p:nvSpPr>
        <p:spPr bwMode="auto">
          <a:xfrm rot="-4185125">
            <a:off x="6133307" y="2932906"/>
            <a:ext cx="2362200" cy="915987"/>
          </a:xfrm>
          <a:prstGeom prst="rect">
            <a:avLst/>
          </a:prstGeom>
          <a:noFill/>
          <a:ln w="9525">
            <a:noFill/>
            <a:miter lim="800000"/>
            <a:headEnd/>
            <a:tailEnd/>
          </a:ln>
        </p:spPr>
        <p:txBody>
          <a:bodyPr>
            <a:spAutoFit/>
          </a:bodyPr>
          <a:lstStyle/>
          <a:p>
            <a:pPr algn="ctr" eaLnBrk="0" hangingPunct="0">
              <a:lnSpc>
                <a:spcPct val="90000"/>
              </a:lnSpc>
              <a:spcBef>
                <a:spcPct val="20000"/>
              </a:spcBef>
            </a:pPr>
            <a:r>
              <a:rPr lang="en-US" sz="2000" b="1" u="sng">
                <a:solidFill>
                  <a:srgbClr val="0066FF"/>
                </a:solidFill>
              </a:rPr>
              <a:t>Months 9 - 11</a:t>
            </a:r>
            <a:r>
              <a:rPr lang="en-US" sz="2000" b="1">
                <a:solidFill>
                  <a:srgbClr val="0066FF"/>
                </a:solidFill>
              </a:rPr>
              <a:t> Publish FINAL REPORT</a:t>
            </a:r>
          </a:p>
        </p:txBody>
      </p:sp>
      <p:sp>
        <p:nvSpPr>
          <p:cNvPr id="25610" name="Line 23"/>
          <p:cNvSpPr>
            <a:spLocks noChangeShapeType="1"/>
          </p:cNvSpPr>
          <p:nvPr/>
        </p:nvSpPr>
        <p:spPr bwMode="auto">
          <a:xfrm flipV="1">
            <a:off x="1600200" y="2895600"/>
            <a:ext cx="609600" cy="1371600"/>
          </a:xfrm>
          <a:prstGeom prst="line">
            <a:avLst/>
          </a:prstGeom>
          <a:noFill/>
          <a:ln w="31750">
            <a:solidFill>
              <a:schemeClr val="tx1"/>
            </a:solidFill>
            <a:round/>
            <a:headEnd/>
            <a:tailEnd/>
          </a:ln>
        </p:spPr>
        <p:txBody>
          <a:bodyPr/>
          <a:lstStyle/>
          <a:p>
            <a:endParaRPr lang="en-US"/>
          </a:p>
        </p:txBody>
      </p:sp>
      <p:sp>
        <p:nvSpPr>
          <p:cNvPr id="25611" name="Line 25"/>
          <p:cNvSpPr>
            <a:spLocks noChangeShapeType="1"/>
          </p:cNvSpPr>
          <p:nvPr/>
        </p:nvSpPr>
        <p:spPr bwMode="auto">
          <a:xfrm flipV="1">
            <a:off x="4953000" y="2743200"/>
            <a:ext cx="609600" cy="1524000"/>
          </a:xfrm>
          <a:prstGeom prst="line">
            <a:avLst/>
          </a:prstGeom>
          <a:noFill/>
          <a:ln w="31750">
            <a:solidFill>
              <a:schemeClr val="tx1"/>
            </a:solidFill>
            <a:round/>
            <a:headEnd/>
            <a:tailEnd/>
          </a:ln>
        </p:spPr>
        <p:txBody>
          <a:bodyPr/>
          <a:lstStyle/>
          <a:p>
            <a:endParaRPr lang="en-US"/>
          </a:p>
        </p:txBody>
      </p:sp>
      <p:sp>
        <p:nvSpPr>
          <p:cNvPr id="25612" name="Line 26"/>
          <p:cNvSpPr>
            <a:spLocks noChangeShapeType="1"/>
          </p:cNvSpPr>
          <p:nvPr/>
        </p:nvSpPr>
        <p:spPr bwMode="auto">
          <a:xfrm flipV="1">
            <a:off x="6096000" y="2895600"/>
            <a:ext cx="533400" cy="1371600"/>
          </a:xfrm>
          <a:prstGeom prst="line">
            <a:avLst/>
          </a:prstGeom>
          <a:noFill/>
          <a:ln w="31750">
            <a:solidFill>
              <a:schemeClr val="tx1"/>
            </a:solidFill>
            <a:round/>
            <a:headEnd/>
            <a:tailEnd/>
          </a:ln>
        </p:spPr>
        <p:txBody>
          <a:bodyPr/>
          <a:lstStyle/>
          <a:p>
            <a:endParaRPr lang="en-US"/>
          </a:p>
        </p:txBody>
      </p:sp>
      <p:sp>
        <p:nvSpPr>
          <p:cNvPr id="25613" name="Text Box 31"/>
          <p:cNvSpPr txBox="1">
            <a:spLocks noChangeArrowheads="1"/>
          </p:cNvSpPr>
          <p:nvPr/>
        </p:nvSpPr>
        <p:spPr bwMode="auto">
          <a:xfrm>
            <a:off x="2133600" y="3352800"/>
            <a:ext cx="3124200" cy="942975"/>
          </a:xfrm>
          <a:prstGeom prst="rect">
            <a:avLst/>
          </a:prstGeom>
          <a:noFill/>
          <a:ln w="9525">
            <a:noFill/>
            <a:miter lim="800000"/>
            <a:headEnd/>
            <a:tailEnd/>
          </a:ln>
        </p:spPr>
        <p:txBody>
          <a:bodyPr>
            <a:spAutoFit/>
          </a:bodyPr>
          <a:lstStyle/>
          <a:p>
            <a:pPr algn="ctr">
              <a:spcBef>
                <a:spcPct val="50000"/>
              </a:spcBef>
            </a:pPr>
            <a:r>
              <a:rPr lang="en-US" sz="1400" b="1"/>
              <a:t>Research, Evaluate, Study, Compile statistics, Identify best management practices, Prioritize, Outreach</a:t>
            </a:r>
          </a:p>
        </p:txBody>
      </p:sp>
      <p:pic>
        <p:nvPicPr>
          <p:cNvPr id="25614" name="Picture 20" descr="CheckMark.JPG"/>
          <p:cNvPicPr>
            <a:picLocks noChangeAspect="1"/>
          </p:cNvPicPr>
          <p:nvPr/>
        </p:nvPicPr>
        <p:blipFill>
          <a:blip r:embed="rId2">
            <a:clrChange>
              <a:clrFrom>
                <a:srgbClr val="FFFFFF"/>
              </a:clrFrom>
              <a:clrTo>
                <a:srgbClr val="FFFFFF">
                  <a:alpha val="0"/>
                </a:srgbClr>
              </a:clrTo>
            </a:clrChange>
          </a:blip>
          <a:srcRect r="61874" b="47501"/>
          <a:stretch>
            <a:fillRect/>
          </a:stretch>
        </p:blipFill>
        <p:spPr bwMode="auto">
          <a:xfrm rot="-3195008">
            <a:off x="1655763" y="2030412"/>
            <a:ext cx="255588" cy="265113"/>
          </a:xfrm>
          <a:prstGeom prst="rect">
            <a:avLst/>
          </a:prstGeom>
          <a:noFill/>
          <a:ln w="9525">
            <a:noFill/>
            <a:miter lim="800000"/>
            <a:headEnd/>
            <a:tailEnd/>
          </a:ln>
        </p:spPr>
      </p:pic>
      <p:pic>
        <p:nvPicPr>
          <p:cNvPr id="25615" name="Picture 21" descr="CheckMark.JPG"/>
          <p:cNvPicPr>
            <a:picLocks noChangeAspect="1"/>
          </p:cNvPicPr>
          <p:nvPr/>
        </p:nvPicPr>
        <p:blipFill>
          <a:blip r:embed="rId2">
            <a:clrChange>
              <a:clrFrom>
                <a:srgbClr val="FFFFFF"/>
              </a:clrFrom>
              <a:clrTo>
                <a:srgbClr val="FFFFFF">
                  <a:alpha val="0"/>
                </a:srgbClr>
              </a:clrTo>
            </a:clrChange>
          </a:blip>
          <a:srcRect r="61874" b="47501"/>
          <a:stretch>
            <a:fillRect/>
          </a:stretch>
        </p:blipFill>
        <p:spPr bwMode="auto">
          <a:xfrm rot="-3195008">
            <a:off x="1350963" y="3249612"/>
            <a:ext cx="255588" cy="265113"/>
          </a:xfrm>
          <a:prstGeom prst="rect">
            <a:avLst/>
          </a:prstGeom>
          <a:noFill/>
          <a:ln w="9525">
            <a:noFill/>
            <a:miter lim="800000"/>
            <a:headEnd/>
            <a:tailEnd/>
          </a:ln>
        </p:spPr>
      </p:pic>
      <p:pic>
        <p:nvPicPr>
          <p:cNvPr id="25616" name="Picture 16" descr="CheckMark.JPG"/>
          <p:cNvPicPr>
            <a:picLocks noChangeAspect="1"/>
          </p:cNvPicPr>
          <p:nvPr/>
        </p:nvPicPr>
        <p:blipFill>
          <a:blip r:embed="rId2">
            <a:clrChange>
              <a:clrFrom>
                <a:srgbClr val="FFFFFF"/>
              </a:clrFrom>
              <a:clrTo>
                <a:srgbClr val="FFFFFF">
                  <a:alpha val="0"/>
                </a:srgbClr>
              </a:clrTo>
            </a:clrChange>
          </a:blip>
          <a:srcRect r="61874" b="47501"/>
          <a:stretch>
            <a:fillRect/>
          </a:stretch>
        </p:blipFill>
        <p:spPr bwMode="auto">
          <a:xfrm rot="-3195008">
            <a:off x="2036763" y="1954212"/>
            <a:ext cx="255588" cy="265113"/>
          </a:xfrm>
          <a:prstGeom prst="rect">
            <a:avLst/>
          </a:prstGeom>
          <a:noFill/>
          <a:ln w="9525">
            <a:noFill/>
            <a:miter lim="800000"/>
            <a:headEnd/>
            <a:tailEnd/>
          </a:ln>
        </p:spPr>
      </p:pic>
      <p:pic>
        <p:nvPicPr>
          <p:cNvPr id="25617" name="Picture 17" descr="CheckMark.JPG"/>
          <p:cNvPicPr>
            <a:picLocks noChangeAspect="1"/>
          </p:cNvPicPr>
          <p:nvPr/>
        </p:nvPicPr>
        <p:blipFill>
          <a:blip r:embed="rId2">
            <a:clrChange>
              <a:clrFrom>
                <a:srgbClr val="FFFFFF"/>
              </a:clrFrom>
              <a:clrTo>
                <a:srgbClr val="FFFFFF">
                  <a:alpha val="0"/>
                </a:srgbClr>
              </a:clrTo>
            </a:clrChange>
          </a:blip>
          <a:srcRect r="61874" b="47501"/>
          <a:stretch>
            <a:fillRect/>
          </a:stretch>
        </p:blipFill>
        <p:spPr bwMode="auto">
          <a:xfrm>
            <a:off x="4572000" y="2743200"/>
            <a:ext cx="3048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sldNum" sz="quarter" idx="12"/>
          </p:nvPr>
        </p:nvSpPr>
        <p:spPr>
          <a:noFill/>
        </p:spPr>
        <p:txBody>
          <a:bodyPr/>
          <a:lstStyle/>
          <a:p>
            <a:fld id="{CD6AEB42-DB37-40B3-ADCF-F7A3DB35B7F8}" type="slidenum">
              <a:rPr lang="en-US" smtClean="0"/>
              <a:pPr/>
              <a:t>40</a:t>
            </a:fld>
            <a:endParaRPr lang="en-US" smtClean="0"/>
          </a:p>
        </p:txBody>
      </p:sp>
      <p:sp>
        <p:nvSpPr>
          <p:cNvPr id="23555" name="Rectangle 3"/>
          <p:cNvSpPr>
            <a:spLocks noGrp="1" noChangeArrowheads="1"/>
          </p:cNvSpPr>
          <p:nvPr>
            <p:ph type="body" idx="1"/>
          </p:nvPr>
        </p:nvSpPr>
        <p:spPr>
          <a:xfrm>
            <a:off x="0" y="533400"/>
            <a:ext cx="9144000" cy="5638800"/>
          </a:xfrm>
        </p:spPr>
        <p:txBody>
          <a:bodyPr/>
          <a:lstStyle/>
          <a:p>
            <a:pPr marL="0" indent="0" algn="ctr">
              <a:lnSpc>
                <a:spcPct val="80000"/>
              </a:lnSpc>
              <a:buFontTx/>
              <a:buNone/>
            </a:pPr>
            <a:endParaRPr lang="en-US" sz="2000" b="1" dirty="0" smtClean="0">
              <a:solidFill>
                <a:srgbClr val="0066CC"/>
              </a:solidFill>
              <a:latin typeface="Arial Rounded MT Bold" pitchFamily="34" charset="0"/>
            </a:endParaRPr>
          </a:p>
          <a:p>
            <a:pPr marL="0" indent="0" algn="ctr">
              <a:lnSpc>
                <a:spcPct val="80000"/>
              </a:lnSpc>
              <a:buFontTx/>
              <a:buNone/>
            </a:pPr>
            <a:r>
              <a:rPr lang="en-US" sz="4800" b="1" dirty="0" smtClean="0">
                <a:solidFill>
                  <a:srgbClr val="0066CC"/>
                </a:solidFill>
                <a:latin typeface="Arial Rounded MT Bold" pitchFamily="34" charset="0"/>
              </a:rPr>
              <a:t>Mr. John Adams</a:t>
            </a:r>
          </a:p>
          <a:p>
            <a:pPr marL="0" indent="0" algn="ctr">
              <a:lnSpc>
                <a:spcPct val="80000"/>
              </a:lnSpc>
              <a:buFontTx/>
              <a:buNone/>
            </a:pPr>
            <a:r>
              <a:rPr lang="en-US" sz="3600" b="1" dirty="0" smtClean="0">
                <a:solidFill>
                  <a:srgbClr val="0066CC"/>
                </a:solidFill>
                <a:latin typeface="Arial Rounded MT Bold" pitchFamily="34" charset="0"/>
              </a:rPr>
              <a:t>DNR Office of Conservation</a:t>
            </a:r>
          </a:p>
          <a:p>
            <a:pPr marL="0" indent="0" algn="ctr">
              <a:lnSpc>
                <a:spcPct val="80000"/>
              </a:lnSpc>
              <a:buFontTx/>
              <a:buNone/>
            </a:pPr>
            <a:endParaRPr lang="en-US" sz="3600" b="1" dirty="0" smtClean="0">
              <a:solidFill>
                <a:srgbClr val="0066CC"/>
              </a:solidFill>
              <a:latin typeface="Arial Rounded MT Bold" pitchFamily="34" charset="0"/>
            </a:endParaRPr>
          </a:p>
          <a:p>
            <a:pPr marL="0" indent="0" algn="ctr">
              <a:lnSpc>
                <a:spcPct val="80000"/>
              </a:lnSpc>
              <a:buFontTx/>
              <a:buNone/>
            </a:pPr>
            <a:endParaRPr lang="en-US" sz="1200" b="1" dirty="0" smtClean="0">
              <a:solidFill>
                <a:srgbClr val="0066CC"/>
              </a:solidFill>
              <a:latin typeface="Arial Rounded MT Bold" pitchFamily="34" charset="0"/>
            </a:endParaRPr>
          </a:p>
          <a:p>
            <a:pPr marL="0" indent="0" algn="ctr">
              <a:lnSpc>
                <a:spcPct val="80000"/>
              </a:lnSpc>
              <a:buFontTx/>
              <a:buNone/>
            </a:pPr>
            <a:endParaRPr lang="en-US" sz="1200" b="1" dirty="0" smtClean="0">
              <a:solidFill>
                <a:srgbClr val="0066CC"/>
              </a:solidFill>
              <a:latin typeface="Arial Rounded MT Bold" pitchFamily="34" charset="0"/>
            </a:endParaRPr>
          </a:p>
          <a:p>
            <a:pPr marL="0" indent="0" algn="ctr">
              <a:buFontTx/>
              <a:buNone/>
            </a:pPr>
            <a:r>
              <a:rPr lang="en-US" sz="3600" b="1" dirty="0" smtClean="0">
                <a:latin typeface="Arial Rounded MT Bold" pitchFamily="34" charset="0"/>
              </a:rPr>
              <a:t>US Dept. of the Interior</a:t>
            </a:r>
          </a:p>
          <a:p>
            <a:pPr marL="0" indent="0" algn="ctr">
              <a:buFontTx/>
              <a:buNone/>
            </a:pPr>
            <a:r>
              <a:rPr lang="en-US" sz="3600" b="1" dirty="0" smtClean="0">
                <a:latin typeface="Arial Rounded MT Bold" pitchFamily="34" charset="0"/>
              </a:rPr>
              <a:t>Cooperative Watershed Mgt. Program</a:t>
            </a:r>
            <a:endParaRPr lang="en-US" b="1"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457200" y="3200400"/>
            <a:ext cx="8229600" cy="2286000"/>
          </a:xfrm>
        </p:spPr>
        <p:txBody>
          <a:bodyPr/>
          <a:lstStyle/>
          <a:p>
            <a:pPr marL="609600" indent="-609600">
              <a:buFontTx/>
              <a:buAutoNum type="arabicPeriod"/>
            </a:pPr>
            <a:r>
              <a:rPr lang="en-US" sz="2800" dirty="0" smtClean="0">
                <a:latin typeface="Arial Rounded MT Bold" pitchFamily="34" charset="0"/>
              </a:rPr>
              <a:t>Became Law Spring 2009</a:t>
            </a:r>
          </a:p>
          <a:p>
            <a:pPr marL="609600" indent="-609600">
              <a:buFontTx/>
              <a:buAutoNum type="arabicPeriod"/>
            </a:pPr>
            <a:r>
              <a:rPr lang="en-US" sz="2800" dirty="0" smtClean="0">
                <a:latin typeface="Arial Rounded MT Bold" pitchFamily="34" charset="0"/>
              </a:rPr>
              <a:t>Program Currently Under Development</a:t>
            </a:r>
          </a:p>
          <a:p>
            <a:pPr marL="609600" indent="-609600">
              <a:buFontTx/>
              <a:buAutoNum type="arabicPeriod"/>
            </a:pPr>
            <a:r>
              <a:rPr lang="en-US" sz="2800" dirty="0" smtClean="0">
                <a:latin typeface="Arial Rounded MT Bold" pitchFamily="34" charset="0"/>
              </a:rPr>
              <a:t>Funding Currently Not Appropriated</a:t>
            </a:r>
          </a:p>
          <a:p>
            <a:pPr marL="609600" indent="-609600">
              <a:buFontTx/>
              <a:buAutoNum type="arabicPeriod"/>
            </a:pPr>
            <a:r>
              <a:rPr lang="en-US" sz="2800" dirty="0" smtClean="0">
                <a:latin typeface="Arial Rounded MT Bold" pitchFamily="34" charset="0"/>
              </a:rPr>
              <a:t>Chris Piehler, DEQ – State Contact Person</a:t>
            </a:r>
          </a:p>
          <a:p>
            <a:pPr marL="609600" indent="-609600">
              <a:buFontTx/>
              <a:buAutoNum type="arabicPeriod"/>
            </a:pPr>
            <a:endParaRPr lang="en-US" sz="2800" dirty="0" smtClean="0">
              <a:latin typeface="Arial Rounded MT Bold" pitchFamily="34" charset="0"/>
            </a:endParaRPr>
          </a:p>
        </p:txBody>
      </p:sp>
      <p:sp>
        <p:nvSpPr>
          <p:cNvPr id="44036" name="Rectangle 2"/>
          <p:cNvSpPr>
            <a:spLocks noGrp="1" noChangeArrowheads="1"/>
          </p:cNvSpPr>
          <p:nvPr>
            <p:ph type="title"/>
          </p:nvPr>
        </p:nvSpPr>
        <p:spPr>
          <a:xfrm>
            <a:off x="228600" y="0"/>
            <a:ext cx="8610600" cy="1371600"/>
          </a:xfrm>
          <a:ln/>
        </p:spPr>
        <p:txBody>
          <a:bodyPr/>
          <a:lstStyle/>
          <a:p>
            <a:r>
              <a:rPr lang="en-US" b="1" dirty="0" smtClean="0">
                <a:solidFill>
                  <a:srgbClr val="3366FF"/>
                </a:solidFill>
                <a:latin typeface="Arial Rounded MT Bold" pitchFamily="34" charset="0"/>
              </a:rPr>
              <a:t>US DOI Cooperative Watershed Management Program</a:t>
            </a:r>
          </a:p>
        </p:txBody>
      </p:sp>
      <p:sp>
        <p:nvSpPr>
          <p:cNvPr id="44038" name="Text Box 6"/>
          <p:cNvSpPr txBox="1">
            <a:spLocks noChangeArrowheads="1"/>
          </p:cNvSpPr>
          <p:nvPr/>
        </p:nvSpPr>
        <p:spPr bwMode="auto">
          <a:xfrm>
            <a:off x="304800" y="1600200"/>
            <a:ext cx="8686800" cy="646331"/>
          </a:xfrm>
          <a:prstGeom prst="rect">
            <a:avLst/>
          </a:prstGeom>
          <a:noFill/>
          <a:ln w="9525">
            <a:noFill/>
            <a:miter lim="800000"/>
            <a:headEnd/>
            <a:tailEnd/>
          </a:ln>
          <a:effectLst/>
        </p:spPr>
        <p:txBody>
          <a:bodyPr wrap="square">
            <a:spAutoFit/>
          </a:bodyPr>
          <a:lstStyle/>
          <a:p>
            <a:r>
              <a:rPr lang="en-US" sz="3600" b="1" dirty="0" smtClean="0">
                <a:latin typeface="Arial Rounded MT Bold" pitchFamily="34" charset="0"/>
              </a:rPr>
              <a:t>Public Law 111-11, Sections 6001-03 </a:t>
            </a:r>
            <a:endParaRPr lang="en-US" sz="3600" b="1" dirty="0">
              <a:latin typeface="Arial Rounded MT Bold" pitchFamily="34" charset="0"/>
            </a:endParaRPr>
          </a:p>
        </p:txBody>
      </p:sp>
      <p:sp>
        <p:nvSpPr>
          <p:cNvPr id="44039" name="Text Box 7"/>
          <p:cNvSpPr txBox="1">
            <a:spLocks noChangeArrowheads="1"/>
          </p:cNvSpPr>
          <p:nvPr/>
        </p:nvSpPr>
        <p:spPr bwMode="auto">
          <a:xfrm>
            <a:off x="228600" y="2514600"/>
            <a:ext cx="8915400" cy="584775"/>
          </a:xfrm>
          <a:prstGeom prst="rect">
            <a:avLst/>
          </a:prstGeom>
          <a:noFill/>
          <a:ln w="9525">
            <a:noFill/>
            <a:miter lim="800000"/>
            <a:headEnd/>
            <a:tailEnd/>
          </a:ln>
          <a:effectLst/>
        </p:spPr>
        <p:txBody>
          <a:bodyPr wrap="square">
            <a:spAutoFit/>
          </a:bodyPr>
          <a:lstStyle/>
          <a:p>
            <a:pPr algn="ctr"/>
            <a:r>
              <a:rPr lang="en-US" sz="3200" dirty="0" smtClean="0">
                <a:latin typeface="Arial Rounded MT Bold" pitchFamily="34" charset="0"/>
              </a:rPr>
              <a:t>Update</a:t>
            </a:r>
            <a:endParaRPr lang="en-US" sz="3200" dirty="0">
              <a:latin typeface="Arial Rounded MT Bold"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txBox="1">
            <a:spLocks noGrp="1" noChangeArrowheads="1"/>
          </p:cNvSpPr>
          <p:nvPr/>
        </p:nvSpPr>
        <p:spPr bwMode="auto">
          <a:xfrm>
            <a:off x="6553200" y="6381750"/>
            <a:ext cx="2133600" cy="476250"/>
          </a:xfrm>
          <a:prstGeom prst="rect">
            <a:avLst/>
          </a:prstGeom>
          <a:noFill/>
          <a:ln w="9525">
            <a:noFill/>
            <a:miter lim="800000"/>
            <a:headEnd/>
            <a:tailEnd/>
          </a:ln>
        </p:spPr>
        <p:txBody>
          <a:bodyPr/>
          <a:lstStyle/>
          <a:p>
            <a:pPr algn="r"/>
            <a:fld id="{35303671-C0A8-43B5-9913-8E1073454EB3}" type="slidenum">
              <a:rPr lang="en-US" sz="1400" b="1"/>
              <a:pPr algn="r"/>
              <a:t>42</a:t>
            </a:fld>
            <a:endParaRPr lang="en-US" sz="1400" b="1"/>
          </a:p>
        </p:txBody>
      </p:sp>
      <p:sp>
        <p:nvSpPr>
          <p:cNvPr id="41987" name="Rectangle 3"/>
          <p:cNvSpPr>
            <a:spLocks noGrp="1" noChangeArrowheads="1"/>
          </p:cNvSpPr>
          <p:nvPr>
            <p:ph type="body" idx="4294967295"/>
          </p:nvPr>
        </p:nvSpPr>
        <p:spPr>
          <a:xfrm>
            <a:off x="304800" y="990600"/>
            <a:ext cx="8610600" cy="3810000"/>
          </a:xfrm>
        </p:spPr>
        <p:txBody>
          <a:bodyPr/>
          <a:lstStyle/>
          <a:p>
            <a:pPr marL="0" indent="0" algn="ctr">
              <a:buFontTx/>
              <a:buNone/>
            </a:pPr>
            <a:r>
              <a:rPr lang="en-US" sz="8000" b="1" dirty="0" smtClean="0">
                <a:solidFill>
                  <a:srgbClr val="0066CC"/>
                </a:solidFill>
                <a:latin typeface="Arial Rounded MT Bold" pitchFamily="34" charset="0"/>
              </a:rPr>
              <a:t>Ground Water Resources Program Update</a:t>
            </a:r>
            <a:endParaRPr lang="en-US" sz="80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txBox="1">
            <a:spLocks noGrp="1" noChangeArrowheads="1"/>
          </p:cNvSpPr>
          <p:nvPr/>
        </p:nvSpPr>
        <p:spPr bwMode="auto">
          <a:xfrm>
            <a:off x="6553200" y="6381750"/>
            <a:ext cx="2133600" cy="476250"/>
          </a:xfrm>
          <a:prstGeom prst="rect">
            <a:avLst/>
          </a:prstGeom>
          <a:noFill/>
          <a:ln w="9525">
            <a:noFill/>
            <a:miter lim="800000"/>
            <a:headEnd/>
            <a:tailEnd/>
          </a:ln>
        </p:spPr>
        <p:txBody>
          <a:bodyPr/>
          <a:lstStyle/>
          <a:p>
            <a:pPr algn="r"/>
            <a:fld id="{42DF0844-693B-49F6-B2C1-F522B4B08E95}" type="slidenum">
              <a:rPr lang="en-US" sz="1400" b="1"/>
              <a:pPr algn="r"/>
              <a:t>43</a:t>
            </a:fld>
            <a:endParaRPr lang="en-US" sz="1400" b="1"/>
          </a:p>
        </p:txBody>
      </p:sp>
      <p:sp>
        <p:nvSpPr>
          <p:cNvPr id="23555" name="Rectangle 3"/>
          <p:cNvSpPr>
            <a:spLocks noGrp="1" noChangeArrowheads="1"/>
          </p:cNvSpPr>
          <p:nvPr>
            <p:ph type="body" idx="4294967295"/>
          </p:nvPr>
        </p:nvSpPr>
        <p:spPr>
          <a:xfrm>
            <a:off x="0" y="533400"/>
            <a:ext cx="9144000" cy="5638800"/>
          </a:xfrm>
        </p:spPr>
        <p:txBody>
          <a:bodyPr/>
          <a:lstStyle/>
          <a:p>
            <a:pPr marL="0" indent="0" algn="ctr">
              <a:lnSpc>
                <a:spcPct val="80000"/>
              </a:lnSpc>
              <a:buFontTx/>
              <a:buNone/>
            </a:pPr>
            <a:endParaRPr lang="en-US" sz="1800" b="1" dirty="0" smtClean="0">
              <a:solidFill>
                <a:srgbClr val="0066CC"/>
              </a:solidFill>
              <a:latin typeface="Arial Rounded MT Bold" pitchFamily="34" charset="0"/>
            </a:endParaRPr>
          </a:p>
          <a:p>
            <a:pPr marL="0" indent="0" algn="ctr">
              <a:lnSpc>
                <a:spcPct val="80000"/>
              </a:lnSpc>
              <a:buFontTx/>
              <a:buNone/>
            </a:pPr>
            <a:r>
              <a:rPr lang="en-US" sz="4800" b="1" dirty="0" smtClean="0">
                <a:solidFill>
                  <a:srgbClr val="0066CC"/>
                </a:solidFill>
                <a:latin typeface="Arial Rounded MT Bold" pitchFamily="34" charset="0"/>
              </a:rPr>
              <a:t>Mr. Gary </a:t>
            </a:r>
            <a:r>
              <a:rPr lang="en-US" sz="4800" b="1" dirty="0" err="1" smtClean="0">
                <a:solidFill>
                  <a:srgbClr val="0066CC"/>
                </a:solidFill>
                <a:latin typeface="Arial Rounded MT Bold" pitchFamily="34" charset="0"/>
              </a:rPr>
              <a:t>Snellgrove</a:t>
            </a:r>
            <a:endParaRPr lang="en-US" sz="4800" b="1" dirty="0" smtClean="0">
              <a:solidFill>
                <a:srgbClr val="0066CC"/>
              </a:solidFill>
              <a:latin typeface="Arial Rounded MT Bold" pitchFamily="34" charset="0"/>
            </a:endParaRPr>
          </a:p>
          <a:p>
            <a:pPr marL="0" indent="0" algn="ctr">
              <a:lnSpc>
                <a:spcPct val="80000"/>
              </a:lnSpc>
              <a:buFontTx/>
              <a:buNone/>
            </a:pPr>
            <a:r>
              <a:rPr lang="en-US" sz="3600" b="1" dirty="0" smtClean="0">
                <a:solidFill>
                  <a:srgbClr val="0066CC"/>
                </a:solidFill>
                <a:latin typeface="Arial Rounded MT Bold" pitchFamily="34" charset="0"/>
              </a:rPr>
              <a:t>DNR Office of Conservation</a:t>
            </a:r>
          </a:p>
          <a:p>
            <a:pPr marL="0" indent="0" algn="ctr">
              <a:lnSpc>
                <a:spcPct val="80000"/>
              </a:lnSpc>
              <a:buFontTx/>
              <a:buNone/>
            </a:pPr>
            <a:endParaRPr lang="en-US" b="1" dirty="0" smtClean="0">
              <a:solidFill>
                <a:srgbClr val="0066CC"/>
              </a:solidFill>
              <a:latin typeface="Arial Rounded MT Bold" pitchFamily="34" charset="0"/>
            </a:endParaRPr>
          </a:p>
          <a:p>
            <a:pPr marL="0" indent="0" algn="ctr">
              <a:lnSpc>
                <a:spcPct val="80000"/>
              </a:lnSpc>
              <a:buFontTx/>
              <a:buNone/>
            </a:pPr>
            <a:endParaRPr lang="en-US" sz="1000" b="1" dirty="0" smtClean="0">
              <a:solidFill>
                <a:srgbClr val="0066CC"/>
              </a:solidFill>
              <a:latin typeface="Arial Rounded MT Bold" pitchFamily="34" charset="0"/>
            </a:endParaRPr>
          </a:p>
          <a:p>
            <a:pPr marL="0" indent="0" algn="ctr"/>
            <a:r>
              <a:rPr lang="en-US" sz="2200" b="1" dirty="0" smtClean="0">
                <a:latin typeface="Arial Rounded MT Bold" pitchFamily="34" charset="0"/>
              </a:rPr>
              <a:t>Evolution of the Water Well Driller Program</a:t>
            </a:r>
          </a:p>
          <a:p>
            <a:pPr marL="0" indent="0" algn="ctr"/>
            <a:r>
              <a:rPr lang="en-US" sz="2200" b="1" dirty="0" smtClean="0">
                <a:latin typeface="Arial Rounded MT Bold" pitchFamily="34" charset="0"/>
              </a:rPr>
              <a:t>Katrina &amp; Rita Water Well damage – LRA  Funding Update</a:t>
            </a:r>
          </a:p>
          <a:p>
            <a:pPr marL="0" indent="0" algn="ctr"/>
            <a:r>
              <a:rPr lang="en-US" sz="2200" b="1" dirty="0" smtClean="0">
                <a:latin typeface="Arial Rounded MT Bold" pitchFamily="34" charset="0"/>
              </a:rPr>
              <a:t>Haynesville Shale </a:t>
            </a:r>
            <a:r>
              <a:rPr lang="en-US" sz="2200" b="1" dirty="0" err="1" smtClean="0">
                <a:latin typeface="Arial Rounded MT Bold" pitchFamily="34" charset="0"/>
              </a:rPr>
              <a:t>Frac</a:t>
            </a:r>
            <a:r>
              <a:rPr lang="en-US" sz="2200" b="1" dirty="0" smtClean="0">
                <a:latin typeface="Arial Rounded MT Bold" pitchFamily="34" charset="0"/>
              </a:rPr>
              <a:t> Water Supply Implementation Update</a:t>
            </a:r>
          </a:p>
          <a:p>
            <a:pPr marL="0" indent="0" algn="ctr"/>
            <a:r>
              <a:rPr lang="en-US" sz="2200" b="1" dirty="0" smtClean="0">
                <a:latin typeface="Arial Rounded MT Bold" pitchFamily="34" charset="0"/>
              </a:rPr>
              <a:t>Statewide Water Well Notification Audit &amp; Enforcement Update</a:t>
            </a:r>
          </a:p>
          <a:p>
            <a:pPr marL="0" indent="0" algn="ctr"/>
            <a:r>
              <a:rPr lang="en-US" sz="2200" b="1" dirty="0" smtClean="0">
                <a:latin typeface="Arial Rounded MT Bold" pitchFamily="34" charset="0"/>
              </a:rPr>
              <a:t>Public Outreach and Education</a:t>
            </a:r>
            <a:r>
              <a:rPr lang="en-US" sz="2800" b="1" dirty="0" smtClean="0">
                <a:latin typeface="Arial Rounded MT Bold" pitchFamily="34" charset="0"/>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2F5F62D3-B58A-4C53-89F8-6CD48335A2AD}" type="slidenum">
              <a:rPr lang="en-US" smtClean="0"/>
              <a:pPr/>
              <a:t>44</a:t>
            </a:fld>
            <a:endParaRPr lang="en-US" smtClean="0"/>
          </a:p>
        </p:txBody>
      </p:sp>
      <p:sp>
        <p:nvSpPr>
          <p:cNvPr id="22530" name="Rectangle 6"/>
          <p:cNvSpPr txBox="1">
            <a:spLocks noGrp="1" noChangeArrowheads="1"/>
          </p:cNvSpPr>
          <p:nvPr/>
        </p:nvSpPr>
        <p:spPr bwMode="auto">
          <a:xfrm>
            <a:off x="6553200" y="6381750"/>
            <a:ext cx="2133600" cy="476250"/>
          </a:xfrm>
          <a:prstGeom prst="rect">
            <a:avLst/>
          </a:prstGeom>
          <a:noFill/>
          <a:ln w="9525">
            <a:noFill/>
            <a:miter lim="800000"/>
            <a:headEnd/>
            <a:tailEnd/>
          </a:ln>
        </p:spPr>
        <p:txBody>
          <a:bodyPr/>
          <a:lstStyle/>
          <a:p>
            <a:pPr algn="r"/>
            <a:fld id="{119CF24B-E27F-465B-B658-AAC9D29B4595}" type="slidenum">
              <a:rPr lang="en-US" sz="1400" b="1"/>
              <a:pPr algn="r"/>
              <a:t>44</a:t>
            </a:fld>
            <a:endParaRPr lang="en-US" sz="1400" b="1"/>
          </a:p>
        </p:txBody>
      </p:sp>
      <p:sp>
        <p:nvSpPr>
          <p:cNvPr id="22531" name="Rectangle 2"/>
          <p:cNvSpPr>
            <a:spLocks noGrp="1" noChangeArrowheads="1"/>
          </p:cNvSpPr>
          <p:nvPr>
            <p:ph type="title" idx="4294967295"/>
          </p:nvPr>
        </p:nvSpPr>
        <p:spPr>
          <a:xfrm>
            <a:off x="0" y="228600"/>
            <a:ext cx="9144000" cy="1143000"/>
          </a:xfrm>
        </p:spPr>
        <p:txBody>
          <a:bodyPr/>
          <a:lstStyle/>
          <a:p>
            <a:r>
              <a:rPr lang="en-US" sz="4800" b="1" dirty="0" smtClean="0">
                <a:solidFill>
                  <a:srgbClr val="0066CC"/>
                </a:solidFill>
                <a:latin typeface="Arial Rounded MT Bold" pitchFamily="34" charset="0"/>
              </a:rPr>
              <a:t>Evolution of the Water Well Driller Program</a:t>
            </a:r>
          </a:p>
        </p:txBody>
      </p:sp>
      <p:pic>
        <p:nvPicPr>
          <p:cNvPr id="22533" name="Picture 8" descr="DNR.DOTD Signed MOU_Page_1.jpg"/>
          <p:cNvPicPr>
            <a:picLocks noChangeAspect="1"/>
          </p:cNvPicPr>
          <p:nvPr/>
        </p:nvPicPr>
        <p:blipFill>
          <a:blip r:embed="rId2"/>
          <a:srcRect l="5882" t="7272" r="5882" b="6364"/>
          <a:stretch>
            <a:fillRect/>
          </a:stretch>
        </p:blipFill>
        <p:spPr bwMode="auto">
          <a:xfrm>
            <a:off x="5105400" y="1524000"/>
            <a:ext cx="3549650" cy="4495800"/>
          </a:xfrm>
          <a:prstGeom prst="rect">
            <a:avLst/>
          </a:prstGeom>
          <a:noFill/>
          <a:ln w="9525">
            <a:solidFill>
              <a:schemeClr val="tx1"/>
            </a:solidFill>
            <a:miter lim="800000"/>
            <a:headEnd/>
            <a:tailEnd/>
          </a:ln>
        </p:spPr>
      </p:pic>
      <p:pic>
        <p:nvPicPr>
          <p:cNvPr id="22534" name="Picture 7" descr="DNR.DOTD Signed MOU_Page_4.jpg"/>
          <p:cNvPicPr>
            <a:picLocks noChangeAspect="1"/>
          </p:cNvPicPr>
          <p:nvPr/>
        </p:nvPicPr>
        <p:blipFill>
          <a:blip r:embed="rId3"/>
          <a:srcRect l="7059" t="6364" r="28235" b="50909"/>
          <a:stretch>
            <a:fillRect/>
          </a:stretch>
        </p:blipFill>
        <p:spPr bwMode="auto">
          <a:xfrm>
            <a:off x="5562600" y="3352800"/>
            <a:ext cx="3357563" cy="2868613"/>
          </a:xfrm>
          <a:prstGeom prst="rect">
            <a:avLst/>
          </a:prstGeom>
          <a:noFill/>
          <a:ln w="9525">
            <a:solidFill>
              <a:schemeClr val="tx1"/>
            </a:solidFill>
            <a:miter lim="800000"/>
            <a:headEnd/>
            <a:tailEnd/>
          </a:ln>
        </p:spPr>
      </p:pic>
      <p:sp>
        <p:nvSpPr>
          <p:cNvPr id="22536" name="Text Box 8"/>
          <p:cNvSpPr txBox="1">
            <a:spLocks noChangeArrowheads="1"/>
          </p:cNvSpPr>
          <p:nvPr/>
        </p:nvSpPr>
        <p:spPr bwMode="auto">
          <a:xfrm>
            <a:off x="0" y="1981200"/>
            <a:ext cx="5029200" cy="3354765"/>
          </a:xfrm>
          <a:prstGeom prst="rect">
            <a:avLst/>
          </a:prstGeom>
          <a:solidFill>
            <a:schemeClr val="bg1"/>
          </a:solidFill>
          <a:ln w="9525">
            <a:noFill/>
            <a:miter lim="800000"/>
            <a:headEnd/>
            <a:tailEnd/>
          </a:ln>
          <a:effectLst/>
        </p:spPr>
        <p:txBody>
          <a:bodyPr wrap="square">
            <a:spAutoFit/>
          </a:bodyPr>
          <a:lstStyle/>
          <a:p>
            <a:endParaRPr lang="en-US" sz="2800" dirty="0" smtClean="0"/>
          </a:p>
          <a:p>
            <a:r>
              <a:rPr lang="en-US" sz="2800" b="1" dirty="0" smtClean="0"/>
              <a:t>Recent Major Milestones:</a:t>
            </a:r>
          </a:p>
          <a:p>
            <a:endParaRPr lang="en-US" sz="2800" dirty="0" smtClean="0"/>
          </a:p>
          <a:p>
            <a:r>
              <a:rPr lang="en-US" sz="2800" dirty="0" smtClean="0"/>
              <a:t>Draft Proposed Regulations</a:t>
            </a:r>
          </a:p>
          <a:p>
            <a:r>
              <a:rPr lang="en-US" sz="2800" dirty="0">
                <a:solidFill>
                  <a:srgbClr val="FF0000"/>
                </a:solidFill>
              </a:rPr>
              <a:t>	</a:t>
            </a:r>
            <a:r>
              <a:rPr lang="en-US" sz="1600" dirty="0" smtClean="0">
                <a:solidFill>
                  <a:srgbClr val="FF0000"/>
                </a:solidFill>
              </a:rPr>
              <a:t>Sept. 20, 2010 State Register Publication</a:t>
            </a:r>
          </a:p>
          <a:p>
            <a:endParaRPr lang="en-US" sz="1600" dirty="0" smtClean="0">
              <a:solidFill>
                <a:srgbClr val="FF0000"/>
              </a:solidFill>
            </a:endParaRPr>
          </a:p>
          <a:p>
            <a:r>
              <a:rPr lang="en-US" sz="2800" dirty="0" smtClean="0"/>
              <a:t>Database Merge</a:t>
            </a:r>
          </a:p>
          <a:p>
            <a:r>
              <a:rPr lang="en-US" sz="2800" dirty="0" smtClean="0"/>
              <a:t>	</a:t>
            </a:r>
            <a:r>
              <a:rPr lang="en-US" sz="1600" dirty="0" smtClean="0">
                <a:solidFill>
                  <a:srgbClr val="FF0000"/>
                </a:solidFill>
              </a:rPr>
              <a:t>Data Use Demonstration</a:t>
            </a:r>
            <a:endParaRPr lang="en-US" sz="2800" dirty="0" smtClean="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sldNum" sz="quarter" idx="12"/>
          </p:nvPr>
        </p:nvSpPr>
        <p:spPr>
          <a:noFill/>
        </p:spPr>
        <p:txBody>
          <a:bodyPr/>
          <a:lstStyle/>
          <a:p>
            <a:fld id="{CD6AEB42-DB37-40B3-ADCF-F7A3DB35B7F8}" type="slidenum">
              <a:rPr lang="en-US" smtClean="0"/>
              <a:pPr/>
              <a:t>45</a:t>
            </a:fld>
            <a:endParaRPr lang="en-US" smtClean="0"/>
          </a:p>
        </p:txBody>
      </p:sp>
      <p:sp>
        <p:nvSpPr>
          <p:cNvPr id="23555" name="Rectangle 3"/>
          <p:cNvSpPr>
            <a:spLocks noGrp="1" noChangeArrowheads="1"/>
          </p:cNvSpPr>
          <p:nvPr>
            <p:ph type="body" idx="1"/>
          </p:nvPr>
        </p:nvSpPr>
        <p:spPr>
          <a:xfrm>
            <a:off x="0" y="533400"/>
            <a:ext cx="9144000" cy="5638800"/>
          </a:xfrm>
        </p:spPr>
        <p:txBody>
          <a:bodyPr/>
          <a:lstStyle/>
          <a:p>
            <a:pPr marL="0" indent="0" algn="ctr">
              <a:lnSpc>
                <a:spcPct val="80000"/>
              </a:lnSpc>
              <a:buFontTx/>
              <a:buNone/>
            </a:pPr>
            <a:endParaRPr lang="en-US" sz="2000" b="1" dirty="0" smtClean="0">
              <a:solidFill>
                <a:srgbClr val="0066CC"/>
              </a:solidFill>
              <a:latin typeface="Arial Rounded MT Bold" pitchFamily="34" charset="0"/>
            </a:endParaRPr>
          </a:p>
          <a:p>
            <a:pPr marL="0" indent="0" algn="ctr">
              <a:lnSpc>
                <a:spcPct val="80000"/>
              </a:lnSpc>
              <a:buFontTx/>
              <a:buNone/>
            </a:pPr>
            <a:r>
              <a:rPr lang="en-US" sz="4800" b="1" dirty="0" smtClean="0">
                <a:solidFill>
                  <a:srgbClr val="0066CC"/>
                </a:solidFill>
                <a:latin typeface="Arial Rounded MT Bold" pitchFamily="34" charset="0"/>
              </a:rPr>
              <a:t>Mr. </a:t>
            </a:r>
            <a:r>
              <a:rPr lang="en-US" sz="4800" b="1" dirty="0" err="1" smtClean="0">
                <a:solidFill>
                  <a:srgbClr val="0066CC"/>
                </a:solidFill>
                <a:latin typeface="Arial Rounded MT Bold" pitchFamily="34" charset="0"/>
              </a:rPr>
              <a:t>Rizwan</a:t>
            </a:r>
            <a:r>
              <a:rPr lang="en-US" sz="4800" b="1" dirty="0" smtClean="0">
                <a:solidFill>
                  <a:srgbClr val="0066CC"/>
                </a:solidFill>
                <a:latin typeface="Arial Rounded MT Bold" pitchFamily="34" charset="0"/>
              </a:rPr>
              <a:t> Ahmed</a:t>
            </a:r>
          </a:p>
          <a:p>
            <a:pPr marL="0" indent="0" algn="ctr">
              <a:lnSpc>
                <a:spcPct val="80000"/>
              </a:lnSpc>
              <a:buFontTx/>
              <a:buNone/>
            </a:pPr>
            <a:r>
              <a:rPr lang="en-US" sz="3600" b="1" dirty="0" smtClean="0">
                <a:solidFill>
                  <a:srgbClr val="0066CC"/>
                </a:solidFill>
                <a:latin typeface="Arial Rounded MT Bold" pitchFamily="34" charset="0"/>
              </a:rPr>
              <a:t>DNR Information Technology</a:t>
            </a:r>
          </a:p>
          <a:p>
            <a:pPr marL="0" indent="0" algn="ctr">
              <a:lnSpc>
                <a:spcPct val="80000"/>
              </a:lnSpc>
              <a:buFontTx/>
              <a:buNone/>
            </a:pPr>
            <a:endParaRPr lang="en-US" sz="3600" b="1" dirty="0" smtClean="0">
              <a:solidFill>
                <a:srgbClr val="0066CC"/>
              </a:solidFill>
              <a:latin typeface="Arial Rounded MT Bold" pitchFamily="34" charset="0"/>
            </a:endParaRPr>
          </a:p>
          <a:p>
            <a:pPr marL="0" indent="0" algn="ctr">
              <a:lnSpc>
                <a:spcPct val="80000"/>
              </a:lnSpc>
              <a:buFontTx/>
              <a:buNone/>
            </a:pPr>
            <a:endParaRPr lang="en-US" sz="1200" b="1" dirty="0" smtClean="0">
              <a:solidFill>
                <a:srgbClr val="0066CC"/>
              </a:solidFill>
              <a:latin typeface="Arial Rounded MT Bold" pitchFamily="34" charset="0"/>
            </a:endParaRPr>
          </a:p>
          <a:p>
            <a:pPr marL="0" indent="0" algn="ctr">
              <a:lnSpc>
                <a:spcPct val="80000"/>
              </a:lnSpc>
              <a:buFontTx/>
              <a:buNone/>
            </a:pPr>
            <a:endParaRPr lang="en-US" sz="1200" b="1" dirty="0" smtClean="0">
              <a:solidFill>
                <a:srgbClr val="0066CC"/>
              </a:solidFill>
              <a:latin typeface="Arial Rounded MT Bold" pitchFamily="34" charset="0"/>
            </a:endParaRPr>
          </a:p>
          <a:p>
            <a:pPr marL="0" indent="0" algn="ctr">
              <a:buFontTx/>
              <a:buNone/>
            </a:pPr>
            <a:r>
              <a:rPr lang="en-US" sz="3600" b="1" dirty="0" smtClean="0">
                <a:latin typeface="Arial Rounded MT Bold" pitchFamily="34" charset="0"/>
              </a:rPr>
              <a:t>Water Well Registration &amp; Notification</a:t>
            </a:r>
          </a:p>
          <a:p>
            <a:pPr marL="0" indent="0" algn="ctr">
              <a:buFontTx/>
              <a:buNone/>
            </a:pPr>
            <a:r>
              <a:rPr lang="en-US" sz="3600" b="1" dirty="0" smtClean="0">
                <a:latin typeface="Arial Rounded MT Bold" pitchFamily="34" charset="0"/>
              </a:rPr>
              <a:t>Database Merge</a:t>
            </a:r>
            <a:endParaRPr lang="en-US" b="1"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a:spLocks noGrp="1" noChangeArrowheads="1"/>
          </p:cNvSpPr>
          <p:nvPr>
            <p:ph type="sldNum" sz="quarter" idx="12"/>
          </p:nvPr>
        </p:nvSpPr>
        <p:spPr>
          <a:noFill/>
        </p:spPr>
        <p:txBody>
          <a:bodyPr/>
          <a:lstStyle/>
          <a:p>
            <a:fld id="{FE0404DF-9E9F-4CFF-AC42-D5DB6EABAB3D}" type="slidenum">
              <a:rPr lang="en-US" smtClean="0"/>
              <a:pPr/>
              <a:t>46</a:t>
            </a:fld>
            <a:endParaRPr lang="en-US" smtClean="0"/>
          </a:p>
        </p:txBody>
      </p:sp>
      <p:sp>
        <p:nvSpPr>
          <p:cNvPr id="28674" name="Rectangle 2"/>
          <p:cNvSpPr>
            <a:spLocks noGrp="1" noChangeArrowheads="1"/>
          </p:cNvSpPr>
          <p:nvPr>
            <p:ph type="title"/>
          </p:nvPr>
        </p:nvSpPr>
        <p:spPr>
          <a:xfrm>
            <a:off x="0" y="304800"/>
            <a:ext cx="9144000" cy="1295400"/>
          </a:xfrm>
        </p:spPr>
        <p:txBody>
          <a:bodyPr/>
          <a:lstStyle/>
          <a:p>
            <a:r>
              <a:rPr lang="en-US" b="1" dirty="0" smtClean="0">
                <a:solidFill>
                  <a:srgbClr val="0066CC"/>
                </a:solidFill>
                <a:latin typeface="Arial Rounded MT Bold" pitchFamily="34" charset="0"/>
              </a:rPr>
              <a:t>Hurricanes Katrina &amp; Rita</a:t>
            </a:r>
            <a:r>
              <a:rPr lang="en-US" sz="4800" b="1" dirty="0" smtClean="0">
                <a:solidFill>
                  <a:srgbClr val="0066CC"/>
                </a:solidFill>
                <a:latin typeface="Arial Rounded MT Bold" pitchFamily="34" charset="0"/>
              </a:rPr>
              <a:t> </a:t>
            </a:r>
            <a:br>
              <a:rPr lang="en-US" sz="4800" b="1" dirty="0" smtClean="0">
                <a:solidFill>
                  <a:srgbClr val="0066CC"/>
                </a:solidFill>
                <a:latin typeface="Arial Rounded MT Bold" pitchFamily="34" charset="0"/>
              </a:rPr>
            </a:br>
            <a:r>
              <a:rPr lang="en-US" b="1" dirty="0" smtClean="0">
                <a:solidFill>
                  <a:srgbClr val="0066CC"/>
                </a:solidFill>
                <a:latin typeface="Arial Rounded MT Bold" pitchFamily="34" charset="0"/>
              </a:rPr>
              <a:t>Water Well Damage Assessment</a:t>
            </a:r>
            <a:br>
              <a:rPr lang="en-US" b="1" dirty="0" smtClean="0">
                <a:solidFill>
                  <a:srgbClr val="0066CC"/>
                </a:solidFill>
                <a:latin typeface="Arial Rounded MT Bold" pitchFamily="34" charset="0"/>
              </a:rPr>
            </a:br>
            <a:endParaRPr lang="en-US" sz="4000" dirty="0" smtClean="0"/>
          </a:p>
        </p:txBody>
      </p:sp>
      <p:sp>
        <p:nvSpPr>
          <p:cNvPr id="5" name="TextBox 4"/>
          <p:cNvSpPr txBox="1"/>
          <p:nvPr/>
        </p:nvSpPr>
        <p:spPr>
          <a:xfrm>
            <a:off x="228600" y="1752600"/>
            <a:ext cx="5105400" cy="3231654"/>
          </a:xfrm>
          <a:prstGeom prst="rect">
            <a:avLst/>
          </a:prstGeom>
          <a:noFill/>
        </p:spPr>
        <p:txBody>
          <a:bodyPr>
            <a:spAutoFit/>
          </a:bodyPr>
          <a:lstStyle/>
          <a:p>
            <a:pPr>
              <a:defRPr/>
            </a:pPr>
            <a:r>
              <a:rPr lang="en-US" sz="2800" dirty="0" smtClean="0"/>
              <a:t>LRA moves to Office of Community Development-Disaster Recovery Unit</a:t>
            </a:r>
            <a:endParaRPr lang="en-US" sz="2800" dirty="0"/>
          </a:p>
          <a:p>
            <a:pPr>
              <a:defRPr/>
            </a:pPr>
            <a:endParaRPr lang="en-US" sz="2400" dirty="0" smtClean="0"/>
          </a:p>
          <a:p>
            <a:pPr>
              <a:defRPr/>
            </a:pPr>
            <a:endParaRPr lang="en-US" sz="2400" dirty="0" smtClean="0"/>
          </a:p>
          <a:p>
            <a:pPr>
              <a:defRPr/>
            </a:pPr>
            <a:r>
              <a:rPr lang="en-US" sz="2400" dirty="0" smtClean="0"/>
              <a:t>Pre-Application Approved</a:t>
            </a:r>
          </a:p>
          <a:p>
            <a:pPr>
              <a:defRPr/>
            </a:pPr>
            <a:endParaRPr lang="en-US" sz="2400" dirty="0" smtClean="0"/>
          </a:p>
          <a:p>
            <a:pPr>
              <a:defRPr/>
            </a:pPr>
            <a:r>
              <a:rPr lang="en-US" sz="2400" dirty="0" smtClean="0"/>
              <a:t>Application in Progress</a:t>
            </a:r>
            <a:endParaRPr lang="en-US" sz="2400" dirty="0"/>
          </a:p>
        </p:txBody>
      </p:sp>
      <p:pic>
        <p:nvPicPr>
          <p:cNvPr id="28679" name="Picture 7"/>
          <p:cNvPicPr>
            <a:picLocks noChangeAspect="1" noChangeArrowheads="1"/>
          </p:cNvPicPr>
          <p:nvPr/>
        </p:nvPicPr>
        <p:blipFill>
          <a:blip r:embed="rId2"/>
          <a:srcRect/>
          <a:stretch>
            <a:fillRect/>
          </a:stretch>
        </p:blipFill>
        <p:spPr bwMode="auto">
          <a:xfrm>
            <a:off x="5257800" y="1371600"/>
            <a:ext cx="3702050" cy="4827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sldNum" sz="quarter" idx="12"/>
          </p:nvPr>
        </p:nvSpPr>
        <p:spPr>
          <a:noFill/>
        </p:spPr>
        <p:txBody>
          <a:bodyPr/>
          <a:lstStyle/>
          <a:p>
            <a:fld id="{CD6AEB42-DB37-40B3-ADCF-F7A3DB35B7F8}" type="slidenum">
              <a:rPr lang="en-US" smtClean="0"/>
              <a:pPr/>
              <a:t>47</a:t>
            </a:fld>
            <a:endParaRPr lang="en-US" smtClean="0"/>
          </a:p>
        </p:txBody>
      </p:sp>
      <p:sp>
        <p:nvSpPr>
          <p:cNvPr id="23555" name="Rectangle 3"/>
          <p:cNvSpPr>
            <a:spLocks noGrp="1" noChangeArrowheads="1"/>
          </p:cNvSpPr>
          <p:nvPr>
            <p:ph type="body" idx="1"/>
          </p:nvPr>
        </p:nvSpPr>
        <p:spPr>
          <a:xfrm>
            <a:off x="0" y="533400"/>
            <a:ext cx="9144000" cy="5638800"/>
          </a:xfrm>
        </p:spPr>
        <p:txBody>
          <a:bodyPr/>
          <a:lstStyle/>
          <a:p>
            <a:pPr marL="0" indent="0" algn="ctr">
              <a:lnSpc>
                <a:spcPct val="80000"/>
              </a:lnSpc>
              <a:buFontTx/>
              <a:buNone/>
            </a:pPr>
            <a:endParaRPr lang="en-US" sz="2000" b="1" dirty="0" smtClean="0">
              <a:solidFill>
                <a:srgbClr val="0066CC"/>
              </a:solidFill>
              <a:latin typeface="Arial Rounded MT Bold" pitchFamily="34" charset="0"/>
            </a:endParaRPr>
          </a:p>
          <a:p>
            <a:pPr marL="0" indent="0" algn="ctr">
              <a:lnSpc>
                <a:spcPct val="80000"/>
              </a:lnSpc>
              <a:buFontTx/>
              <a:buNone/>
            </a:pPr>
            <a:r>
              <a:rPr lang="en-US" sz="4800" b="1" dirty="0" smtClean="0">
                <a:solidFill>
                  <a:srgbClr val="0066CC"/>
                </a:solidFill>
                <a:latin typeface="Arial Rounded MT Bold" pitchFamily="34" charset="0"/>
              </a:rPr>
              <a:t>Mr. Patrick Forbes</a:t>
            </a:r>
          </a:p>
          <a:p>
            <a:pPr marL="0" indent="0" algn="ctr">
              <a:lnSpc>
                <a:spcPct val="80000"/>
              </a:lnSpc>
              <a:buFontTx/>
              <a:buNone/>
            </a:pPr>
            <a:r>
              <a:rPr lang="en-US" sz="3600" b="1" dirty="0" smtClean="0">
                <a:solidFill>
                  <a:srgbClr val="0066CC"/>
                </a:solidFill>
                <a:latin typeface="Arial Rounded MT Bold" pitchFamily="34" charset="0"/>
              </a:rPr>
              <a:t> Office of Community Development</a:t>
            </a:r>
          </a:p>
          <a:p>
            <a:pPr marL="0" indent="0" algn="ctr">
              <a:lnSpc>
                <a:spcPct val="80000"/>
              </a:lnSpc>
              <a:buFontTx/>
              <a:buNone/>
            </a:pPr>
            <a:r>
              <a:rPr lang="en-US" sz="3600" b="1" dirty="0" smtClean="0">
                <a:solidFill>
                  <a:srgbClr val="0066CC"/>
                </a:solidFill>
                <a:latin typeface="Arial Rounded MT Bold" pitchFamily="34" charset="0"/>
              </a:rPr>
              <a:t>Disaster Recovery Unit</a:t>
            </a:r>
          </a:p>
          <a:p>
            <a:pPr marL="0" indent="0" algn="ctr">
              <a:lnSpc>
                <a:spcPct val="80000"/>
              </a:lnSpc>
              <a:buFontTx/>
              <a:buNone/>
            </a:pPr>
            <a:endParaRPr lang="en-US" sz="3600" b="1" dirty="0" smtClean="0">
              <a:solidFill>
                <a:srgbClr val="0066CC"/>
              </a:solidFill>
              <a:latin typeface="Arial Rounded MT Bold" pitchFamily="34" charset="0"/>
            </a:endParaRPr>
          </a:p>
          <a:p>
            <a:pPr marL="0" indent="0" algn="ctr">
              <a:lnSpc>
                <a:spcPct val="80000"/>
              </a:lnSpc>
              <a:buFontTx/>
              <a:buNone/>
            </a:pPr>
            <a:endParaRPr lang="en-US" sz="1200" b="1" dirty="0" smtClean="0">
              <a:solidFill>
                <a:srgbClr val="0066CC"/>
              </a:solidFill>
              <a:latin typeface="Arial Rounded MT Bold" pitchFamily="34" charset="0"/>
            </a:endParaRPr>
          </a:p>
          <a:p>
            <a:pPr marL="0" indent="0" algn="ctr">
              <a:lnSpc>
                <a:spcPct val="80000"/>
              </a:lnSpc>
              <a:buFontTx/>
              <a:buNone/>
            </a:pPr>
            <a:endParaRPr lang="en-US" sz="1200" b="1" dirty="0" smtClean="0">
              <a:solidFill>
                <a:srgbClr val="0066CC"/>
              </a:solidFill>
              <a:latin typeface="Arial Rounded MT Bold" pitchFamily="34" charset="0"/>
            </a:endParaRPr>
          </a:p>
          <a:p>
            <a:pPr marL="0" indent="0" algn="ctr">
              <a:buFontTx/>
              <a:buNone/>
            </a:pPr>
            <a:r>
              <a:rPr lang="en-US" sz="3600" b="1" dirty="0" smtClean="0">
                <a:latin typeface="Arial Rounded MT Bold" pitchFamily="34" charset="0"/>
              </a:rPr>
              <a:t>Katrina / Rita Damaged Water Well</a:t>
            </a:r>
          </a:p>
          <a:p>
            <a:pPr marL="0" indent="0" algn="ctr">
              <a:buFontTx/>
              <a:buNone/>
            </a:pPr>
            <a:r>
              <a:rPr lang="en-US" sz="3600" b="1" dirty="0" smtClean="0">
                <a:latin typeface="Arial Rounded MT Bold" pitchFamily="34" charset="0"/>
              </a:rPr>
              <a:t>P&amp;A Funding Request Update</a:t>
            </a:r>
            <a:endParaRPr lang="en-US" b="1"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a:spLocks noGrp="1" noChangeArrowheads="1"/>
          </p:cNvSpPr>
          <p:nvPr>
            <p:ph type="sldNum" sz="quarter" idx="12"/>
          </p:nvPr>
        </p:nvSpPr>
        <p:spPr>
          <a:noFill/>
        </p:spPr>
        <p:txBody>
          <a:bodyPr/>
          <a:lstStyle/>
          <a:p>
            <a:fld id="{3C10CA42-08FF-4574-80D2-02BED27DF1D6}" type="slidenum">
              <a:rPr lang="en-US" smtClean="0"/>
              <a:pPr/>
              <a:t>48</a:t>
            </a:fld>
            <a:endParaRPr lang="en-US" smtClean="0"/>
          </a:p>
        </p:txBody>
      </p:sp>
      <p:sp>
        <p:nvSpPr>
          <p:cNvPr id="29699" name="Title 7"/>
          <p:cNvSpPr>
            <a:spLocks noGrp="1"/>
          </p:cNvSpPr>
          <p:nvPr>
            <p:ph type="title"/>
          </p:nvPr>
        </p:nvSpPr>
        <p:spPr>
          <a:xfrm>
            <a:off x="0" y="76200"/>
            <a:ext cx="9144000" cy="1077913"/>
          </a:xfrm>
        </p:spPr>
        <p:txBody>
          <a:bodyPr>
            <a:spAutoFit/>
          </a:bodyPr>
          <a:lstStyle/>
          <a:p>
            <a:r>
              <a:rPr lang="en-US" b="1" smtClean="0">
                <a:solidFill>
                  <a:srgbClr val="0066CC"/>
                </a:solidFill>
                <a:latin typeface="Arial Rounded MT Bold" pitchFamily="34" charset="0"/>
              </a:rPr>
              <a:t>Haynesville Shale Frac Water</a:t>
            </a:r>
            <a:br>
              <a:rPr lang="en-US" b="1" smtClean="0">
                <a:solidFill>
                  <a:srgbClr val="0066CC"/>
                </a:solidFill>
                <a:latin typeface="Arial Rounded MT Bold" pitchFamily="34" charset="0"/>
              </a:rPr>
            </a:br>
            <a:r>
              <a:rPr lang="en-US" sz="2000" b="1" smtClean="0">
                <a:solidFill>
                  <a:srgbClr val="0066CC"/>
                </a:solidFill>
                <a:latin typeface="Arial Rounded MT Bold" pitchFamily="34" charset="0"/>
              </a:rPr>
              <a:t>Mandatory Drilling &amp; Frac Water Supply Source and Volume Reporting </a:t>
            </a:r>
          </a:p>
        </p:txBody>
      </p:sp>
      <p:pic>
        <p:nvPicPr>
          <p:cNvPr id="29701" name="Picture 11" descr="Memo Regarding New W-1 Form .jpg"/>
          <p:cNvPicPr>
            <a:picLocks noChangeAspect="1"/>
          </p:cNvPicPr>
          <p:nvPr/>
        </p:nvPicPr>
        <p:blipFill>
          <a:blip r:embed="rId2"/>
          <a:srcRect l="5862" t="3645" r="5862" b="2734"/>
          <a:stretch>
            <a:fillRect/>
          </a:stretch>
        </p:blipFill>
        <p:spPr bwMode="auto">
          <a:xfrm>
            <a:off x="381000" y="1143000"/>
            <a:ext cx="3657600" cy="4989513"/>
          </a:xfrm>
          <a:prstGeom prst="rect">
            <a:avLst/>
          </a:prstGeom>
          <a:noFill/>
          <a:ln w="9525">
            <a:solidFill>
              <a:schemeClr val="tx1"/>
            </a:solidFill>
            <a:miter lim="800000"/>
            <a:headEnd/>
            <a:tailEnd/>
          </a:ln>
        </p:spPr>
      </p:pic>
      <p:pic>
        <p:nvPicPr>
          <p:cNvPr id="30369" name="Picture 673"/>
          <p:cNvPicPr>
            <a:picLocks noChangeAspect="1" noChangeArrowheads="1"/>
          </p:cNvPicPr>
          <p:nvPr/>
        </p:nvPicPr>
        <p:blipFill>
          <a:blip r:embed="rId3"/>
          <a:srcRect l="19170" t="14445" r="18335" b="11113"/>
          <a:stretch>
            <a:fillRect/>
          </a:stretch>
        </p:blipFill>
        <p:spPr bwMode="auto">
          <a:xfrm>
            <a:off x="4114800" y="1143000"/>
            <a:ext cx="4876800" cy="435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3"/>
          <p:cNvSpPr>
            <a:spLocks noGrp="1"/>
          </p:cNvSpPr>
          <p:nvPr>
            <p:ph type="sldNum" sz="quarter" idx="12"/>
          </p:nvPr>
        </p:nvSpPr>
        <p:spPr>
          <a:noFill/>
        </p:spPr>
        <p:txBody>
          <a:bodyPr/>
          <a:lstStyle/>
          <a:p>
            <a:fld id="{6DD2D07D-F113-4924-8733-E93B744CA2E1}" type="slidenum">
              <a:rPr lang="en-US" smtClean="0"/>
              <a:pPr/>
              <a:t>49</a:t>
            </a:fld>
            <a:endParaRPr lang="en-US" smtClean="0"/>
          </a:p>
        </p:txBody>
      </p:sp>
      <p:sp>
        <p:nvSpPr>
          <p:cNvPr id="30722" name="TextBox 4"/>
          <p:cNvSpPr txBox="1">
            <a:spLocks noChangeArrowheads="1"/>
          </p:cNvSpPr>
          <p:nvPr/>
        </p:nvSpPr>
        <p:spPr bwMode="auto">
          <a:xfrm>
            <a:off x="0" y="228600"/>
            <a:ext cx="9144000" cy="1077913"/>
          </a:xfrm>
          <a:prstGeom prst="rect">
            <a:avLst/>
          </a:prstGeom>
          <a:noFill/>
          <a:ln w="9525">
            <a:noFill/>
            <a:miter lim="800000"/>
            <a:headEnd/>
            <a:tailEnd/>
          </a:ln>
        </p:spPr>
        <p:txBody>
          <a:bodyPr>
            <a:spAutoFit/>
          </a:bodyPr>
          <a:lstStyle/>
          <a:p>
            <a:pPr algn="ctr"/>
            <a:r>
              <a:rPr lang="en-US" sz="4400" b="1">
                <a:solidFill>
                  <a:srgbClr val="0066CC"/>
                </a:solidFill>
                <a:latin typeface="Arial Rounded MT Bold" pitchFamily="34" charset="0"/>
              </a:rPr>
              <a:t>Haynesville Shale Frac Water</a:t>
            </a:r>
          </a:p>
          <a:p>
            <a:pPr algn="ctr"/>
            <a:r>
              <a:rPr lang="en-US" sz="2000" b="1">
                <a:solidFill>
                  <a:srgbClr val="0066CC"/>
                </a:solidFill>
                <a:latin typeface="Arial Rounded MT Bold" pitchFamily="34" charset="0"/>
              </a:rPr>
              <a:t>Mandatory Drilling &amp; Frac Water Supply Source and Volume Reporting </a:t>
            </a:r>
          </a:p>
        </p:txBody>
      </p:sp>
      <p:sp>
        <p:nvSpPr>
          <p:cNvPr id="30723" name="TextBox 8"/>
          <p:cNvSpPr txBox="1">
            <a:spLocks noChangeArrowheads="1"/>
          </p:cNvSpPr>
          <p:nvPr/>
        </p:nvSpPr>
        <p:spPr bwMode="auto">
          <a:xfrm>
            <a:off x="381000" y="1600200"/>
            <a:ext cx="8305800" cy="3775075"/>
          </a:xfrm>
          <a:prstGeom prst="rect">
            <a:avLst/>
          </a:prstGeom>
          <a:noFill/>
          <a:ln w="9525">
            <a:noFill/>
            <a:miter lim="800000"/>
            <a:headEnd/>
            <a:tailEnd/>
          </a:ln>
        </p:spPr>
        <p:txBody>
          <a:bodyPr>
            <a:spAutoFit/>
          </a:bodyPr>
          <a:lstStyle/>
          <a:p>
            <a:pPr marL="457200" indent="-457200"/>
            <a:r>
              <a:rPr lang="en-US" sz="3200" b="1"/>
              <a:t>Actions of the Commissioner:</a:t>
            </a:r>
          </a:p>
          <a:p>
            <a:pPr marL="457200" indent="-457200"/>
            <a:endParaRPr lang="en-US" b="1"/>
          </a:p>
          <a:p>
            <a:pPr marL="457200" indent="-457200">
              <a:buFontTx/>
              <a:buAutoNum type="arabicPeriod"/>
            </a:pPr>
            <a:r>
              <a:rPr lang="en-US" sz="2400" b="1"/>
              <a:t>Requires operators to report water sources and volumes</a:t>
            </a:r>
          </a:p>
          <a:p>
            <a:pPr marL="457200" indent="-457200">
              <a:buFontTx/>
              <a:buAutoNum type="arabicPeriod"/>
            </a:pPr>
            <a:r>
              <a:rPr lang="en-US" sz="2400" b="1"/>
              <a:t>Issued on September 15, 2009</a:t>
            </a:r>
          </a:p>
          <a:p>
            <a:pPr marL="457200" indent="-457200">
              <a:buFontTx/>
              <a:buAutoNum type="arabicPeriod"/>
            </a:pPr>
            <a:r>
              <a:rPr lang="en-US" sz="2400" b="1"/>
              <a:t>Enforceable effective October 1, 2009</a:t>
            </a:r>
          </a:p>
          <a:p>
            <a:pPr marL="457200" indent="-457200">
              <a:buFontTx/>
              <a:buAutoNum type="arabicPeriod"/>
            </a:pPr>
            <a:r>
              <a:rPr lang="en-US" sz="2400" b="1"/>
              <a:t>Revised form on March 1, 2010</a:t>
            </a:r>
          </a:p>
          <a:p>
            <a:pPr marL="457200" indent="-457200">
              <a:buFontTx/>
              <a:buAutoNum type="arabicPeriod"/>
            </a:pPr>
            <a:r>
              <a:rPr lang="en-US" sz="2400" b="1"/>
              <a:t>Provides valuable groundwater resource management tool</a:t>
            </a:r>
          </a:p>
          <a:p>
            <a:pPr marL="457200" indent="-457200">
              <a:buFontTx/>
              <a:buAutoNum type="arabicPeriod"/>
            </a:pPr>
            <a:r>
              <a:rPr lang="en-US" sz="2400" b="1"/>
              <a:t>Statistics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3"/>
          <p:cNvSpPr>
            <a:spLocks noGrp="1"/>
          </p:cNvSpPr>
          <p:nvPr>
            <p:ph type="sldNum" sz="quarter" idx="12"/>
          </p:nvPr>
        </p:nvSpPr>
        <p:spPr>
          <a:xfrm>
            <a:off x="6629400" y="6381750"/>
            <a:ext cx="2133600" cy="476250"/>
          </a:xfrm>
          <a:noFill/>
        </p:spPr>
        <p:txBody>
          <a:bodyPr/>
          <a:lstStyle/>
          <a:p>
            <a:fld id="{F88119BA-24B5-493B-B7F0-04D114F50B94}" type="slidenum">
              <a:rPr lang="en-US" smtClean="0"/>
              <a:pPr/>
              <a:t>5</a:t>
            </a:fld>
            <a:endParaRPr lang="en-US" dirty="0" smtClean="0"/>
          </a:p>
        </p:txBody>
      </p:sp>
      <p:sp>
        <p:nvSpPr>
          <p:cNvPr id="26626" name="Rectangle 4"/>
          <p:cNvSpPr>
            <a:spLocks noChangeArrowheads="1"/>
          </p:cNvSpPr>
          <p:nvPr/>
        </p:nvSpPr>
        <p:spPr bwMode="auto">
          <a:xfrm>
            <a:off x="152400" y="76200"/>
            <a:ext cx="8839200" cy="6155531"/>
          </a:xfrm>
          <a:prstGeom prst="rect">
            <a:avLst/>
          </a:prstGeom>
          <a:noFill/>
          <a:ln w="9525">
            <a:noFill/>
            <a:miter lim="800000"/>
            <a:headEnd/>
            <a:tailEnd/>
          </a:ln>
        </p:spPr>
        <p:txBody>
          <a:bodyPr wrap="square">
            <a:spAutoFit/>
          </a:bodyPr>
          <a:lstStyle/>
          <a:p>
            <a:pPr algn="ctr"/>
            <a:r>
              <a:rPr lang="en-US" sz="4000" b="1" dirty="0">
                <a:solidFill>
                  <a:srgbClr val="0066CC"/>
                </a:solidFill>
                <a:latin typeface="Arial Rounded MT Bold" pitchFamily="34" charset="0"/>
              </a:rPr>
              <a:t>Statewide </a:t>
            </a:r>
            <a:r>
              <a:rPr lang="en-US" sz="4000" b="1" dirty="0" smtClean="0">
                <a:solidFill>
                  <a:srgbClr val="0066CC"/>
                </a:solidFill>
                <a:latin typeface="Arial Rounded MT Bold" pitchFamily="34" charset="0"/>
              </a:rPr>
              <a:t>Water </a:t>
            </a:r>
            <a:r>
              <a:rPr lang="en-US" sz="4000" b="1" dirty="0">
                <a:solidFill>
                  <a:srgbClr val="0066CC"/>
                </a:solidFill>
                <a:latin typeface="Arial Rounded MT Bold" pitchFamily="34" charset="0"/>
              </a:rPr>
              <a:t>Management </a:t>
            </a:r>
            <a:r>
              <a:rPr lang="en-US" sz="4000" b="1" dirty="0" smtClean="0">
                <a:solidFill>
                  <a:srgbClr val="0066CC"/>
                </a:solidFill>
                <a:latin typeface="Arial Rounded MT Bold" pitchFamily="34" charset="0"/>
              </a:rPr>
              <a:t>Plan</a:t>
            </a:r>
          </a:p>
          <a:p>
            <a:pPr algn="ctr"/>
            <a:endParaRPr lang="en-US" sz="1000" b="1" dirty="0" smtClean="0">
              <a:solidFill>
                <a:srgbClr val="0066CC"/>
              </a:solidFill>
              <a:latin typeface="Arial Rounded MT Bold" pitchFamily="34" charset="0"/>
            </a:endParaRPr>
          </a:p>
          <a:p>
            <a:pPr algn="just"/>
            <a:r>
              <a:rPr lang="en-US" sz="2800" b="1" dirty="0" smtClean="0">
                <a:solidFill>
                  <a:srgbClr val="0066CC"/>
                </a:solidFill>
                <a:latin typeface="Arial Rounded MT Bold" pitchFamily="34" charset="0"/>
              </a:rPr>
              <a:t>E&amp;E 7/22/10 Update – On Schedule:</a:t>
            </a:r>
          </a:p>
          <a:p>
            <a:pPr algn="just"/>
            <a:endParaRPr lang="en-US" sz="1000" b="1" dirty="0" smtClean="0">
              <a:solidFill>
                <a:srgbClr val="0066CC"/>
              </a:solidFill>
              <a:latin typeface="Arial Rounded MT Bold" pitchFamily="34" charset="0"/>
            </a:endParaRPr>
          </a:p>
          <a:p>
            <a:pPr algn="just"/>
            <a:r>
              <a:rPr lang="en-US" sz="2400" b="1" dirty="0" smtClean="0">
                <a:solidFill>
                  <a:srgbClr val="0066CC"/>
                </a:solidFill>
                <a:latin typeface="Arial Rounded MT Bold" pitchFamily="34" charset="0"/>
              </a:rPr>
              <a:t>	Task 1 </a:t>
            </a:r>
            <a:r>
              <a:rPr lang="en-US" sz="2400" b="1" dirty="0" smtClean="0">
                <a:solidFill>
                  <a:srgbClr val="7030A0"/>
                </a:solidFill>
                <a:latin typeface="Arial Rounded MT Bold" pitchFamily="34" charset="0"/>
              </a:rPr>
              <a:t>(95%)</a:t>
            </a:r>
            <a:r>
              <a:rPr lang="en-US" sz="2400" b="1" dirty="0" smtClean="0">
                <a:solidFill>
                  <a:srgbClr val="0066CC"/>
                </a:solidFill>
                <a:latin typeface="Arial Rounded MT Bold" pitchFamily="34" charset="0"/>
              </a:rPr>
              <a:t> – Historic Data Review</a:t>
            </a:r>
          </a:p>
          <a:p>
            <a:pPr algn="just"/>
            <a:endParaRPr lang="en-US" sz="1000" b="1" dirty="0" smtClean="0">
              <a:solidFill>
                <a:srgbClr val="0066CC"/>
              </a:solidFill>
              <a:latin typeface="Arial Rounded MT Bold" pitchFamily="34" charset="0"/>
            </a:endParaRPr>
          </a:p>
          <a:p>
            <a:pPr algn="just"/>
            <a:r>
              <a:rPr lang="en-US" sz="2400" b="1" dirty="0" smtClean="0">
                <a:solidFill>
                  <a:srgbClr val="0066CC"/>
                </a:solidFill>
                <a:latin typeface="Arial Rounded MT Bold" pitchFamily="34" charset="0"/>
              </a:rPr>
              <a:t>	Task 2 </a:t>
            </a:r>
            <a:r>
              <a:rPr lang="en-US" sz="2400" b="1" dirty="0" smtClean="0">
                <a:solidFill>
                  <a:srgbClr val="7030A0"/>
                </a:solidFill>
                <a:latin typeface="Arial Rounded MT Bold" pitchFamily="34" charset="0"/>
              </a:rPr>
              <a:t>(65%)</a:t>
            </a:r>
            <a:r>
              <a:rPr lang="en-US" sz="2400" b="1" dirty="0" smtClean="0">
                <a:solidFill>
                  <a:srgbClr val="0066CC"/>
                </a:solidFill>
                <a:latin typeface="Arial Rounded MT Bold" pitchFamily="34" charset="0"/>
              </a:rPr>
              <a:t> – Water Use Statistics</a:t>
            </a:r>
          </a:p>
          <a:p>
            <a:pPr algn="just"/>
            <a:endParaRPr lang="en-US" sz="1000" b="1" dirty="0" smtClean="0">
              <a:solidFill>
                <a:srgbClr val="0066CC"/>
              </a:solidFill>
              <a:latin typeface="Arial Rounded MT Bold" pitchFamily="34" charset="0"/>
            </a:endParaRPr>
          </a:p>
          <a:p>
            <a:pPr algn="just"/>
            <a:r>
              <a:rPr lang="en-US" sz="2400" b="1" dirty="0" smtClean="0">
                <a:solidFill>
                  <a:srgbClr val="0066CC"/>
                </a:solidFill>
                <a:latin typeface="Arial Rounded MT Bold" pitchFamily="34" charset="0"/>
              </a:rPr>
              <a:t>	Task 3 </a:t>
            </a:r>
            <a:r>
              <a:rPr lang="en-US" sz="2400" b="1" dirty="0" smtClean="0">
                <a:solidFill>
                  <a:srgbClr val="7030A0"/>
                </a:solidFill>
                <a:latin typeface="Arial Rounded MT Bold" pitchFamily="34" charset="0"/>
              </a:rPr>
              <a:t>(40%)</a:t>
            </a:r>
            <a:r>
              <a:rPr lang="en-US" sz="2400" b="1" dirty="0" smtClean="0">
                <a:solidFill>
                  <a:srgbClr val="0066CC"/>
                </a:solidFill>
                <a:latin typeface="Arial Rounded MT Bold" pitchFamily="34" charset="0"/>
              </a:rPr>
              <a:t> – Well Registration / Notification Review</a:t>
            </a:r>
          </a:p>
          <a:p>
            <a:pPr algn="just"/>
            <a:endParaRPr lang="en-US" sz="1000" b="1" dirty="0" smtClean="0">
              <a:solidFill>
                <a:srgbClr val="0066CC"/>
              </a:solidFill>
              <a:latin typeface="Arial Rounded MT Bold" pitchFamily="34" charset="0"/>
            </a:endParaRPr>
          </a:p>
          <a:p>
            <a:r>
              <a:rPr lang="en-US" sz="2400" b="1" dirty="0" smtClean="0">
                <a:solidFill>
                  <a:srgbClr val="0066CC"/>
                </a:solidFill>
                <a:latin typeface="Arial Rounded MT Bold" pitchFamily="34" charset="0"/>
              </a:rPr>
              <a:t>	Task 4 – Aquifer Sustainability Recommendations </a:t>
            </a:r>
          </a:p>
          <a:p>
            <a:pPr algn="just"/>
            <a:endParaRPr lang="en-US" sz="1000" b="1" dirty="0" smtClean="0">
              <a:solidFill>
                <a:srgbClr val="0066CC"/>
              </a:solidFill>
              <a:latin typeface="Arial Rounded MT Bold" pitchFamily="34" charset="0"/>
            </a:endParaRPr>
          </a:p>
          <a:p>
            <a:pPr algn="just"/>
            <a:r>
              <a:rPr lang="en-US" sz="2400" b="1" dirty="0" smtClean="0">
                <a:solidFill>
                  <a:srgbClr val="0066CC"/>
                </a:solidFill>
                <a:latin typeface="Arial Rounded MT Bold" pitchFamily="34" charset="0"/>
              </a:rPr>
              <a:t>	Task 5 – Rec. Cost/Benefit &amp; Prioritization</a:t>
            </a:r>
          </a:p>
          <a:p>
            <a:pPr algn="just"/>
            <a:endParaRPr lang="en-US" sz="1000" b="1" dirty="0" smtClean="0">
              <a:solidFill>
                <a:srgbClr val="0066CC"/>
              </a:solidFill>
              <a:latin typeface="Arial Rounded MT Bold" pitchFamily="34" charset="0"/>
            </a:endParaRPr>
          </a:p>
          <a:p>
            <a:pPr algn="just"/>
            <a:r>
              <a:rPr lang="en-US" sz="2400" b="1" dirty="0" smtClean="0">
                <a:solidFill>
                  <a:srgbClr val="0066CC"/>
                </a:solidFill>
                <a:latin typeface="Arial Rounded MT Bold" pitchFamily="34" charset="0"/>
              </a:rPr>
              <a:t>	Task 6 </a:t>
            </a:r>
            <a:r>
              <a:rPr lang="en-US" sz="2400" b="1" dirty="0" smtClean="0">
                <a:solidFill>
                  <a:srgbClr val="7030A0"/>
                </a:solidFill>
                <a:latin typeface="Arial Rounded MT Bold" pitchFamily="34" charset="0"/>
              </a:rPr>
              <a:t>(40%)</a:t>
            </a:r>
            <a:r>
              <a:rPr lang="en-US" sz="2400" b="1" dirty="0" smtClean="0">
                <a:solidFill>
                  <a:srgbClr val="0066CC"/>
                </a:solidFill>
                <a:latin typeface="Arial Rounded MT Bold" pitchFamily="34" charset="0"/>
              </a:rPr>
              <a:t> – Funding Opportunities</a:t>
            </a:r>
          </a:p>
          <a:p>
            <a:pPr algn="just"/>
            <a:endParaRPr lang="en-US" sz="1000" b="1" dirty="0" smtClean="0">
              <a:solidFill>
                <a:srgbClr val="0066CC"/>
              </a:solidFill>
              <a:latin typeface="Arial Rounded MT Bold" pitchFamily="34" charset="0"/>
            </a:endParaRPr>
          </a:p>
          <a:p>
            <a:pPr algn="just"/>
            <a:r>
              <a:rPr lang="en-US" sz="2400" b="1" dirty="0" smtClean="0">
                <a:solidFill>
                  <a:srgbClr val="0066CC"/>
                </a:solidFill>
                <a:latin typeface="Arial Rounded MT Bold" pitchFamily="34" charset="0"/>
              </a:rPr>
              <a:t>	Task 7 </a:t>
            </a:r>
            <a:r>
              <a:rPr lang="en-US" sz="2400" b="1" dirty="0" smtClean="0">
                <a:solidFill>
                  <a:srgbClr val="7030A0"/>
                </a:solidFill>
                <a:latin typeface="Arial Rounded MT Bold" pitchFamily="34" charset="0"/>
              </a:rPr>
              <a:t>(35%)</a:t>
            </a:r>
            <a:r>
              <a:rPr lang="en-US" sz="2400" b="1" dirty="0" smtClean="0">
                <a:solidFill>
                  <a:srgbClr val="0066CC"/>
                </a:solidFill>
                <a:latin typeface="Arial Rounded MT Bold" pitchFamily="34" charset="0"/>
              </a:rPr>
              <a:t> – BMPs &amp; Cost Analysis</a:t>
            </a:r>
          </a:p>
          <a:p>
            <a:pPr algn="just"/>
            <a:endParaRPr lang="en-US" sz="1000" b="1" dirty="0" smtClean="0">
              <a:solidFill>
                <a:srgbClr val="0066CC"/>
              </a:solidFill>
              <a:latin typeface="Arial Rounded MT Bold" pitchFamily="34" charset="0"/>
            </a:endParaRPr>
          </a:p>
          <a:p>
            <a:pPr algn="just"/>
            <a:r>
              <a:rPr lang="en-US" sz="2400" b="1" dirty="0" smtClean="0">
                <a:solidFill>
                  <a:srgbClr val="0066CC"/>
                </a:solidFill>
                <a:latin typeface="Arial Rounded MT Bold" pitchFamily="34" charset="0"/>
              </a:rPr>
              <a:t>	Task 8 – Draft Report Public Hearing </a:t>
            </a:r>
            <a:r>
              <a:rPr lang="en-US" sz="2400" b="1" dirty="0" smtClean="0">
                <a:solidFill>
                  <a:srgbClr val="C00000"/>
                </a:solidFill>
                <a:latin typeface="Arial Rounded MT Bold" pitchFamily="34" charset="0"/>
              </a:rPr>
              <a:t>(Nov/Dec 2010)</a:t>
            </a:r>
          </a:p>
          <a:p>
            <a:pPr algn="just"/>
            <a:endParaRPr lang="en-US" sz="1000" b="1" dirty="0" smtClean="0">
              <a:solidFill>
                <a:srgbClr val="0066CC"/>
              </a:solidFill>
              <a:latin typeface="Arial Rounded MT Bold" pitchFamily="34" charset="0"/>
            </a:endParaRPr>
          </a:p>
          <a:p>
            <a:pPr algn="just"/>
            <a:r>
              <a:rPr lang="en-US" sz="2400" b="1" dirty="0" smtClean="0">
                <a:solidFill>
                  <a:srgbClr val="0066CC"/>
                </a:solidFill>
                <a:latin typeface="Arial Rounded MT Bold" pitchFamily="34" charset="0"/>
              </a:rPr>
              <a:t>	Task 9 – Exec. Summary &amp; Final Report </a:t>
            </a:r>
            <a:r>
              <a:rPr lang="en-US" sz="2400" b="1" dirty="0" smtClean="0">
                <a:solidFill>
                  <a:srgbClr val="C00000"/>
                </a:solidFill>
                <a:latin typeface="Arial Rounded MT Bold" pitchFamily="34" charset="0"/>
              </a:rPr>
              <a:t>(Feb 2011)</a:t>
            </a:r>
          </a:p>
          <a:p>
            <a:pPr algn="just"/>
            <a:endParaRPr lang="en-US" sz="1000"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9" name="Rectangle 35"/>
          <p:cNvSpPr>
            <a:spLocks noChangeArrowheads="1"/>
          </p:cNvSpPr>
          <p:nvPr/>
        </p:nvSpPr>
        <p:spPr bwMode="auto">
          <a:xfrm>
            <a:off x="8077200" y="4724400"/>
            <a:ext cx="838200" cy="533400"/>
          </a:xfrm>
          <a:prstGeom prst="rect">
            <a:avLst/>
          </a:prstGeom>
          <a:solidFill>
            <a:schemeClr val="bg1"/>
          </a:solidFill>
          <a:ln w="9525">
            <a:noFill/>
            <a:miter lim="800000"/>
            <a:headEnd/>
            <a:tailEnd/>
          </a:ln>
          <a:effectLst/>
        </p:spPr>
        <p:txBody>
          <a:bodyPr wrap="none" anchor="ctr"/>
          <a:lstStyle/>
          <a:p>
            <a:endParaRPr lang="en-US"/>
          </a:p>
        </p:txBody>
      </p:sp>
      <p:sp>
        <p:nvSpPr>
          <p:cNvPr id="31745" name="Slide Number Placeholder 3"/>
          <p:cNvSpPr>
            <a:spLocks noGrp="1"/>
          </p:cNvSpPr>
          <p:nvPr>
            <p:ph type="sldNum" sz="quarter" idx="12"/>
          </p:nvPr>
        </p:nvSpPr>
        <p:spPr>
          <a:noFill/>
        </p:spPr>
        <p:txBody>
          <a:bodyPr/>
          <a:lstStyle/>
          <a:p>
            <a:fld id="{8F13C55B-FAE2-4578-8F59-8FF035ACBD65}" type="slidenum">
              <a:rPr lang="en-US" smtClean="0"/>
              <a:pPr/>
              <a:t>50</a:t>
            </a:fld>
            <a:endParaRPr lang="en-US" smtClean="0"/>
          </a:p>
        </p:txBody>
      </p:sp>
      <p:sp>
        <p:nvSpPr>
          <p:cNvPr id="31746" name="TextBox 4"/>
          <p:cNvSpPr txBox="1">
            <a:spLocks noChangeArrowheads="1"/>
          </p:cNvSpPr>
          <p:nvPr/>
        </p:nvSpPr>
        <p:spPr bwMode="auto">
          <a:xfrm>
            <a:off x="0" y="152400"/>
            <a:ext cx="9144000" cy="1920875"/>
          </a:xfrm>
          <a:prstGeom prst="rect">
            <a:avLst/>
          </a:prstGeom>
          <a:noFill/>
          <a:ln w="9525">
            <a:noFill/>
            <a:miter lim="800000"/>
            <a:headEnd/>
            <a:tailEnd/>
          </a:ln>
        </p:spPr>
        <p:txBody>
          <a:bodyPr>
            <a:spAutoFit/>
          </a:bodyPr>
          <a:lstStyle/>
          <a:p>
            <a:pPr algn="ctr"/>
            <a:r>
              <a:rPr lang="en-US" sz="2800" b="1" dirty="0">
                <a:solidFill>
                  <a:srgbClr val="0066CC"/>
                </a:solidFill>
                <a:latin typeface="Arial Rounded MT Bold" pitchFamily="34" charset="0"/>
              </a:rPr>
              <a:t>Haynesville Shale Natural Gas Well Development</a:t>
            </a:r>
          </a:p>
          <a:p>
            <a:pPr algn="ctr"/>
            <a:r>
              <a:rPr lang="en-US" sz="2800" b="1" dirty="0">
                <a:solidFill>
                  <a:srgbClr val="0066CC"/>
                </a:solidFill>
                <a:latin typeface="Arial Rounded MT Bold" pitchFamily="34" charset="0"/>
              </a:rPr>
              <a:t>Drilling and Stimulation Operations</a:t>
            </a:r>
          </a:p>
          <a:p>
            <a:pPr algn="ctr"/>
            <a:r>
              <a:rPr lang="en-US" sz="2000" dirty="0">
                <a:latin typeface="Arial Rounded MT Bold" pitchFamily="34" charset="0"/>
              </a:rPr>
              <a:t>Reported Water Usage from 10/1/2009 to </a:t>
            </a:r>
            <a:r>
              <a:rPr lang="en-US" sz="2000" dirty="0" smtClean="0">
                <a:latin typeface="Arial Rounded MT Bold" pitchFamily="34" charset="0"/>
              </a:rPr>
              <a:t>7/14/2010 </a:t>
            </a:r>
            <a:r>
              <a:rPr lang="en-US" sz="2000" dirty="0">
                <a:latin typeface="Arial Rounded MT Bold" pitchFamily="34" charset="0"/>
              </a:rPr>
              <a:t>WH-1 Information </a:t>
            </a:r>
          </a:p>
          <a:p>
            <a:pPr algn="ctr"/>
            <a:endParaRPr lang="en-US" sz="4400" b="1" dirty="0">
              <a:solidFill>
                <a:srgbClr val="0066CC"/>
              </a:solidFill>
              <a:latin typeface="Arial Rounded MT Bold" pitchFamily="34" charset="0"/>
            </a:endParaRPr>
          </a:p>
        </p:txBody>
      </p:sp>
      <p:graphicFrame>
        <p:nvGraphicFramePr>
          <p:cNvPr id="31783" name="Group 39"/>
          <p:cNvGraphicFramePr>
            <a:graphicFrameLocks noGrp="1"/>
          </p:cNvGraphicFramePr>
          <p:nvPr/>
        </p:nvGraphicFramePr>
        <p:xfrm>
          <a:off x="152400" y="1752600"/>
          <a:ext cx="3962400" cy="2389632"/>
        </p:xfrm>
        <a:graphic>
          <a:graphicData uri="http://schemas.openxmlformats.org/drawingml/2006/table">
            <a:tbl>
              <a:tblPr/>
              <a:tblGrid>
                <a:gridCol w="2641600"/>
                <a:gridCol w="1320800"/>
              </a:tblGrid>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Volume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(Gallons)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Frac Groundwater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235,238,109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Frac Surface 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1,471,054,979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Drilling Rig Groundwater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177,985,046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Drilling Rig Surface 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21,595,878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Other Groundwater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3,534,331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Other Surface 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10,001,189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4" name="Text Box 40"/>
          <p:cNvSpPr txBox="1">
            <a:spLocks noChangeArrowheads="1"/>
          </p:cNvSpPr>
          <p:nvPr/>
        </p:nvSpPr>
        <p:spPr bwMode="auto">
          <a:xfrm>
            <a:off x="762000" y="4343400"/>
            <a:ext cx="2668231" cy="923330"/>
          </a:xfrm>
          <a:prstGeom prst="rect">
            <a:avLst/>
          </a:prstGeom>
          <a:noFill/>
          <a:ln w="9525">
            <a:noFill/>
            <a:miter lim="800000"/>
            <a:headEnd/>
            <a:tailEnd/>
          </a:ln>
          <a:effectLst/>
        </p:spPr>
        <p:txBody>
          <a:bodyPr wrap="none">
            <a:spAutoFit/>
          </a:bodyPr>
          <a:lstStyle/>
          <a:p>
            <a:r>
              <a:rPr lang="en-US" b="1" dirty="0"/>
              <a:t>As of </a:t>
            </a:r>
            <a:r>
              <a:rPr lang="en-US" b="1" dirty="0" smtClean="0"/>
              <a:t>7/14/2010</a:t>
            </a:r>
            <a:endParaRPr lang="en-US" b="1" dirty="0"/>
          </a:p>
          <a:p>
            <a:r>
              <a:rPr lang="en-US" b="1" dirty="0" smtClean="0"/>
              <a:t>423 </a:t>
            </a:r>
            <a:r>
              <a:rPr lang="en-US" b="1" dirty="0"/>
              <a:t>Reporting wells</a:t>
            </a:r>
          </a:p>
          <a:p>
            <a:r>
              <a:rPr lang="en-US" b="1" dirty="0" smtClean="0"/>
              <a:t>793 </a:t>
            </a:r>
            <a:r>
              <a:rPr lang="en-US" b="1" dirty="0"/>
              <a:t>Total work permits</a:t>
            </a:r>
          </a:p>
        </p:txBody>
      </p:sp>
      <p:graphicFrame>
        <p:nvGraphicFramePr>
          <p:cNvPr id="9" name="Chart 8"/>
          <p:cNvGraphicFramePr>
            <a:graphicFrameLocks noGrp="1"/>
          </p:cNvGraphicFramePr>
          <p:nvPr/>
        </p:nvGraphicFramePr>
        <p:xfrm>
          <a:off x="2362200" y="914400"/>
          <a:ext cx="7772400" cy="647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7"/>
          <p:cNvSpPr>
            <a:spLocks noGrp="1"/>
          </p:cNvSpPr>
          <p:nvPr>
            <p:ph type="sldNum" sz="quarter" idx="12"/>
          </p:nvPr>
        </p:nvSpPr>
        <p:spPr>
          <a:noFill/>
        </p:spPr>
        <p:txBody>
          <a:bodyPr/>
          <a:lstStyle/>
          <a:p>
            <a:fld id="{A0C57114-BC4E-4DC3-A9A6-2DEB8FCC1CF5}" type="slidenum">
              <a:rPr lang="en-US" smtClean="0"/>
              <a:pPr/>
              <a:t>51</a:t>
            </a:fld>
            <a:endParaRPr lang="en-US" smtClean="0"/>
          </a:p>
        </p:txBody>
      </p:sp>
      <p:sp>
        <p:nvSpPr>
          <p:cNvPr id="33794" name="Rectangle 2"/>
          <p:cNvSpPr>
            <a:spLocks noGrp="1" noChangeArrowheads="1"/>
          </p:cNvSpPr>
          <p:nvPr>
            <p:ph type="title"/>
          </p:nvPr>
        </p:nvSpPr>
        <p:spPr>
          <a:xfrm>
            <a:off x="457200" y="228600"/>
            <a:ext cx="8229600" cy="1143000"/>
          </a:xfrm>
        </p:spPr>
        <p:txBody>
          <a:bodyPr/>
          <a:lstStyle/>
          <a:p>
            <a:r>
              <a:rPr lang="en-US" sz="4000" b="1" dirty="0" smtClean="0">
                <a:solidFill>
                  <a:srgbClr val="0066CC"/>
                </a:solidFill>
                <a:latin typeface="Arial Rounded MT Bold" pitchFamily="34" charset="0"/>
              </a:rPr>
              <a:t>Statewide Well Notification Audit and Enforcement</a:t>
            </a:r>
            <a:endParaRPr lang="en-US" b="1" dirty="0" smtClean="0">
              <a:solidFill>
                <a:srgbClr val="0066CC"/>
              </a:solidFill>
              <a:latin typeface="Arial Rounded MT Bold" pitchFamily="34" charset="0"/>
            </a:endParaRPr>
          </a:p>
        </p:txBody>
      </p:sp>
      <p:graphicFrame>
        <p:nvGraphicFramePr>
          <p:cNvPr id="137262" name="Group 46"/>
          <p:cNvGraphicFramePr>
            <a:graphicFrameLocks noGrp="1"/>
          </p:cNvGraphicFramePr>
          <p:nvPr>
            <p:ph sz="half" idx="1"/>
          </p:nvPr>
        </p:nvGraphicFramePr>
        <p:xfrm>
          <a:off x="76200" y="4038600"/>
          <a:ext cx="8991600" cy="1234440"/>
        </p:xfrm>
        <a:graphic>
          <a:graphicData uri="http://schemas.openxmlformats.org/drawingml/2006/table">
            <a:tbl>
              <a:tblPr/>
              <a:tblGrid>
                <a:gridCol w="685800"/>
                <a:gridCol w="762000"/>
                <a:gridCol w="609600"/>
                <a:gridCol w="609600"/>
                <a:gridCol w="457200"/>
                <a:gridCol w="838200"/>
                <a:gridCol w="838200"/>
                <a:gridCol w="762000"/>
                <a:gridCol w="914400"/>
                <a:gridCol w="762000"/>
                <a:gridCol w="838200"/>
                <a:gridCol w="914400"/>
              </a:tblGrid>
              <a:tr h="228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66CC"/>
                          </a:solidFill>
                          <a:effectLst/>
                          <a:latin typeface="Arial Narrow" pitchFamily="34" charset="0"/>
                        </a:rPr>
                        <a:t>January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66CC"/>
                          </a:solidFill>
                          <a:effectLst/>
                          <a:latin typeface="Arial Narrow" pitchFamily="34" charset="0"/>
                        </a:rPr>
                        <a:t>February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66CC"/>
                          </a:solidFill>
                          <a:effectLst/>
                          <a:latin typeface="Arial Narrow" pitchFamily="34" charset="0"/>
                        </a:rPr>
                        <a:t>March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66CC"/>
                          </a:solidFill>
                          <a:effectLst/>
                          <a:latin typeface="Arial Narrow" pitchFamily="34" charset="0"/>
                        </a:rPr>
                        <a:t>April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66CC"/>
                          </a:solidFill>
                          <a:effectLst/>
                          <a:latin typeface="Arial Narrow" pitchFamily="34" charset="0"/>
                        </a:rPr>
                        <a:t>May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66CC"/>
                          </a:solidFill>
                          <a:effectLst/>
                          <a:latin typeface="Arial Narrow" pitchFamily="34" charset="0"/>
                        </a:rPr>
                        <a:t>June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66CC"/>
                          </a:solidFill>
                          <a:effectLst/>
                          <a:latin typeface="Arial Narrow" pitchFamily="34" charset="0"/>
                        </a:rPr>
                        <a:t>July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66CC"/>
                          </a:solidFill>
                          <a:effectLst/>
                          <a:latin typeface="Arial Narrow" pitchFamily="34" charset="0"/>
                        </a:rPr>
                        <a:t>August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66CC"/>
                          </a:solidFill>
                          <a:effectLst/>
                          <a:latin typeface="Arial Narrow" pitchFamily="34" charset="0"/>
                        </a:rPr>
                        <a:t>September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66CC"/>
                          </a:solidFill>
                          <a:effectLst/>
                          <a:latin typeface="Arial Narrow" pitchFamily="34" charset="0"/>
                        </a:rPr>
                        <a:t>October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66CC"/>
                          </a:solidFill>
                          <a:effectLst/>
                          <a:latin typeface="Arial Narrow" pitchFamily="34" charset="0"/>
                        </a:rPr>
                        <a:t>November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66CC"/>
                          </a:solidFill>
                          <a:effectLst/>
                          <a:latin typeface="Arial Narrow" pitchFamily="34" charset="0"/>
                        </a:rPr>
                        <a:t>December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rPr>
                        <a:t>Caddo, Red River, Bossier, </a:t>
                      </a:r>
                      <a:r>
                        <a:rPr kumimoji="0" lang="en-US" sz="1200" b="1" i="0" u="none" strike="noStrike" cap="none" normalizeH="0" baseline="0" dirty="0" err="1" smtClean="0">
                          <a:ln>
                            <a:noFill/>
                          </a:ln>
                          <a:solidFill>
                            <a:schemeClr val="tx1"/>
                          </a:solidFill>
                          <a:effectLst/>
                          <a:latin typeface="Arial Narrow" pitchFamily="34" charset="0"/>
                        </a:rPr>
                        <a:t>DeSoto</a:t>
                      </a:r>
                      <a:endParaRPr kumimoji="0" lang="en-US" sz="1200" b="1"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Narrow" pitchFamily="34" charset="0"/>
                        </a:rPr>
                        <a:t>Calcasieu, Cameron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Narrow" pitchFamily="34" charset="0"/>
                        </a:rPr>
                        <a:t>Jeff Davis, Vermillion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Narrow" pitchFamily="34" charset="0"/>
                        </a:rPr>
                        <a:t>Acadia, Lafayette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rPr>
                        <a:t>Allen, Evangeline, St. Landry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Narrow" pitchFamily="34" charset="0"/>
                        </a:rPr>
                        <a:t>Bienville, Webster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Narrow" pitchFamily="34" charset="0"/>
                        </a:rPr>
                        <a:t>Claiborne, Jackson, Lincoln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Narrow" pitchFamily="34" charset="0"/>
                        </a:rPr>
                        <a:t>Ouachita, Morehouse, Union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CARIZZO – WILCOX (Haynesville)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CHICOT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SPARTA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33836" name="Text Box 44"/>
          <p:cNvSpPr txBox="1">
            <a:spLocks noChangeArrowheads="1"/>
          </p:cNvSpPr>
          <p:nvPr/>
        </p:nvSpPr>
        <p:spPr bwMode="auto">
          <a:xfrm>
            <a:off x="228600" y="1752600"/>
            <a:ext cx="8915400" cy="1784350"/>
          </a:xfrm>
          <a:prstGeom prst="rect">
            <a:avLst/>
          </a:prstGeom>
          <a:noFill/>
          <a:ln w="9525">
            <a:noFill/>
            <a:miter lim="800000"/>
            <a:headEnd/>
            <a:tailEnd/>
          </a:ln>
        </p:spPr>
        <p:txBody>
          <a:bodyPr>
            <a:spAutoFit/>
          </a:bodyPr>
          <a:lstStyle/>
          <a:p>
            <a:pPr>
              <a:spcBef>
                <a:spcPct val="50000"/>
              </a:spcBef>
            </a:pPr>
            <a:r>
              <a:rPr lang="en-US" sz="2400" b="1" dirty="0"/>
              <a:t>Initiated a comprehensive statewide audit schedule</a:t>
            </a:r>
          </a:p>
          <a:p>
            <a:pPr marL="114300" lvl="1" indent="227013">
              <a:spcBef>
                <a:spcPct val="50000"/>
              </a:spcBef>
              <a:buFontTx/>
              <a:buChar char="•"/>
            </a:pPr>
            <a:r>
              <a:rPr lang="en-US" sz="1600" b="1" dirty="0"/>
              <a:t>Two year plan to audit all ground water wells drilled in Louisiana after July 1, 2001</a:t>
            </a:r>
          </a:p>
          <a:p>
            <a:pPr marL="114300" lvl="1" indent="227013">
              <a:spcBef>
                <a:spcPct val="50000"/>
              </a:spcBef>
              <a:buFontTx/>
              <a:buChar char="•"/>
            </a:pPr>
            <a:r>
              <a:rPr lang="en-US" sz="1600" b="1" dirty="0"/>
              <a:t>To date,</a:t>
            </a:r>
            <a:r>
              <a:rPr lang="en-US" sz="1600" b="1" dirty="0">
                <a:solidFill>
                  <a:srgbClr val="FF0000"/>
                </a:solidFill>
              </a:rPr>
              <a:t> </a:t>
            </a:r>
            <a:r>
              <a:rPr lang="en-US" sz="2400" b="1" u="sng" dirty="0" smtClean="0"/>
              <a:t>44</a:t>
            </a:r>
            <a:r>
              <a:rPr lang="en-US" sz="1600" b="1" dirty="0" smtClean="0"/>
              <a:t> </a:t>
            </a:r>
            <a:r>
              <a:rPr lang="en-US" sz="1600" b="1" dirty="0"/>
              <a:t>parishes audited</a:t>
            </a:r>
          </a:p>
          <a:p>
            <a:pPr marL="114300" lvl="1" indent="227013">
              <a:spcBef>
                <a:spcPct val="50000"/>
              </a:spcBef>
              <a:buFontTx/>
              <a:buChar char="•"/>
            </a:pPr>
            <a:r>
              <a:rPr lang="en-US" sz="1600" b="1" dirty="0"/>
              <a:t>Current status of implementation</a:t>
            </a:r>
            <a:r>
              <a:rPr lang="en-US" dirty="0"/>
              <a:t> </a:t>
            </a:r>
          </a:p>
        </p:txBody>
      </p:sp>
      <p:sp>
        <p:nvSpPr>
          <p:cNvPr id="33837" name="Text Box 45"/>
          <p:cNvSpPr txBox="1">
            <a:spLocks noChangeArrowheads="1"/>
          </p:cNvSpPr>
          <p:nvPr/>
        </p:nvSpPr>
        <p:spPr bwMode="auto">
          <a:xfrm>
            <a:off x="228600" y="3657600"/>
            <a:ext cx="1828800" cy="366713"/>
          </a:xfrm>
          <a:prstGeom prst="rect">
            <a:avLst/>
          </a:prstGeom>
          <a:noFill/>
          <a:ln w="9525">
            <a:noFill/>
            <a:miter lim="800000"/>
            <a:headEnd/>
            <a:tailEnd/>
          </a:ln>
        </p:spPr>
        <p:txBody>
          <a:bodyPr>
            <a:spAutoFit/>
          </a:bodyPr>
          <a:lstStyle/>
          <a:p>
            <a:pPr>
              <a:spcBef>
                <a:spcPct val="50000"/>
              </a:spcBef>
            </a:pPr>
            <a:r>
              <a:rPr lang="en-US" b="1"/>
              <a:t>2009 Schedule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7"/>
          <p:cNvSpPr>
            <a:spLocks noGrp="1"/>
          </p:cNvSpPr>
          <p:nvPr>
            <p:ph type="sldNum" sz="quarter" idx="12"/>
          </p:nvPr>
        </p:nvSpPr>
        <p:spPr>
          <a:noFill/>
        </p:spPr>
        <p:txBody>
          <a:bodyPr/>
          <a:lstStyle/>
          <a:p>
            <a:fld id="{01AFE80E-1FB9-40AC-A584-F6183A4D4C87}" type="slidenum">
              <a:rPr lang="en-US" smtClean="0"/>
              <a:pPr/>
              <a:t>52</a:t>
            </a:fld>
            <a:endParaRPr lang="en-US" smtClean="0"/>
          </a:p>
        </p:txBody>
      </p:sp>
      <p:graphicFrame>
        <p:nvGraphicFramePr>
          <p:cNvPr id="85695" name="Group 703"/>
          <p:cNvGraphicFramePr>
            <a:graphicFrameLocks noGrp="1"/>
          </p:cNvGraphicFramePr>
          <p:nvPr>
            <p:ph sz="quarter" idx="2"/>
          </p:nvPr>
        </p:nvGraphicFramePr>
        <p:xfrm>
          <a:off x="76200" y="4495800"/>
          <a:ext cx="8991600" cy="1200912"/>
        </p:xfrm>
        <a:graphic>
          <a:graphicData uri="http://schemas.openxmlformats.org/drawingml/2006/table">
            <a:tbl>
              <a:tblPr/>
              <a:tblGrid>
                <a:gridCol w="685800"/>
                <a:gridCol w="762000"/>
                <a:gridCol w="685800"/>
                <a:gridCol w="762000"/>
                <a:gridCol w="685800"/>
                <a:gridCol w="685800"/>
                <a:gridCol w="838200"/>
                <a:gridCol w="685800"/>
                <a:gridCol w="838200"/>
                <a:gridCol w="762000"/>
                <a:gridCol w="762000"/>
                <a:gridCol w="838200"/>
              </a:tblGrid>
              <a:tr h="228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66CC"/>
                          </a:solidFill>
                          <a:effectLst/>
                          <a:latin typeface="Arial Narrow" pitchFamily="34" charset="0"/>
                        </a:rPr>
                        <a:t>January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February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March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April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May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June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July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August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September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October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November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December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Bienville, Bossier, Caddo, Desoto, Red River, Webster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Claiborne, Jackson, Lincoln, Morehouse, Ouachita, Union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Narrow" pitchFamily="34" charset="0"/>
                        </a:rPr>
                        <a:t>Acadia, Calcasieu, Cameron, Jeff Davis, Vermillion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Allen, Beauregard, Evangeline, Lafayette, St. Landry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EBR, E. Feliciana, Livingston, St. Helena, WBR, W. Feliciana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E. Carroll, Franklin, Madison, Richland, Tensas,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W. Carroll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Caldwell, Grant, LaSalle, Natchitoches, Sabine, Winn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Avoyelles, Catahoula, Concordia, Rapides, Vernon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Assumption, Iberia, Iberville, Pointe Coupee, St. Martin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Ascension, St. Charles, St. James, St. John, Tangipahoa, Washington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Orleans,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St.Tammany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Narrow" pitchFamily="34" charset="0"/>
                        </a:rPr>
                        <a:t>Jefferson, Lafourche, Plaquemines, St. Bernard, St. Mary, Terrebonne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59" name="Text Box 85"/>
          <p:cNvSpPr txBox="1">
            <a:spLocks noChangeArrowheads="1"/>
          </p:cNvSpPr>
          <p:nvPr/>
        </p:nvSpPr>
        <p:spPr bwMode="auto">
          <a:xfrm>
            <a:off x="152400" y="1524000"/>
            <a:ext cx="8686800" cy="366713"/>
          </a:xfrm>
          <a:prstGeom prst="rect">
            <a:avLst/>
          </a:prstGeom>
          <a:noFill/>
          <a:ln w="9525">
            <a:noFill/>
            <a:miter lim="800000"/>
            <a:headEnd/>
            <a:tailEnd/>
          </a:ln>
        </p:spPr>
        <p:txBody>
          <a:bodyPr>
            <a:spAutoFit/>
          </a:bodyPr>
          <a:lstStyle/>
          <a:p>
            <a:pPr>
              <a:spcBef>
                <a:spcPct val="50000"/>
              </a:spcBef>
            </a:pPr>
            <a:r>
              <a:rPr lang="en-US" b="1"/>
              <a:t>Comprehensive statewide audit schedule continued…</a:t>
            </a:r>
          </a:p>
        </p:txBody>
      </p:sp>
      <p:graphicFrame>
        <p:nvGraphicFramePr>
          <p:cNvPr id="34911" name="Group 95"/>
          <p:cNvGraphicFramePr>
            <a:graphicFrameLocks noGrp="1"/>
          </p:cNvGraphicFramePr>
          <p:nvPr>
            <p:ph sz="quarter" idx="3"/>
          </p:nvPr>
        </p:nvGraphicFramePr>
        <p:xfrm>
          <a:off x="76200" y="2362200"/>
          <a:ext cx="8991600" cy="1380744"/>
        </p:xfrm>
        <a:graphic>
          <a:graphicData uri="http://schemas.openxmlformats.org/drawingml/2006/table">
            <a:tbl>
              <a:tblPr/>
              <a:tblGrid>
                <a:gridCol w="762000"/>
                <a:gridCol w="762000"/>
                <a:gridCol w="685800"/>
                <a:gridCol w="685800"/>
                <a:gridCol w="685800"/>
                <a:gridCol w="838200"/>
                <a:gridCol w="762000"/>
                <a:gridCol w="685800"/>
                <a:gridCol w="838200"/>
                <a:gridCol w="762000"/>
                <a:gridCol w="762000"/>
                <a:gridCol w="762000"/>
              </a:tblGrid>
              <a:tr h="304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66CC"/>
                          </a:solidFill>
                          <a:effectLst/>
                          <a:latin typeface="Arial Narrow" pitchFamily="34" charset="0"/>
                        </a:rPr>
                        <a:t>January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February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66CC"/>
                          </a:solidFill>
                          <a:effectLst/>
                          <a:latin typeface="Arial Narrow" pitchFamily="34" charset="0"/>
                        </a:rPr>
                        <a:t>March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April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May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June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66CC"/>
                          </a:solidFill>
                          <a:effectLst/>
                          <a:latin typeface="Arial Narrow" pitchFamily="34" charset="0"/>
                        </a:rPr>
                        <a:t>July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August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September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October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November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66CC"/>
                          </a:solidFill>
                          <a:effectLst/>
                          <a:latin typeface="Arial Narrow" pitchFamily="34" charset="0"/>
                        </a:rPr>
                        <a:t>December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EBR,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E. Feliciana,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WBR,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W. Feliciana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Livingston, St. Helena, Tangipahoa, Washington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Narrow" pitchFamily="34" charset="0"/>
                        </a:rPr>
                        <a:t>St. Tammany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E. Carroll, Madison, Richland, W. Carroll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Catahoula, Concordia, Franklin, Tensas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Caldwell, Grant, LaSalle, Natchitoches, Sabine, Winn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Narrow" pitchFamily="34" charset="0"/>
                        </a:rPr>
                        <a:t>Beauregard, Vernon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Avoyelles, Pointe Coupee, Rapides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Assumption, Iberia, Iberville,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St. Martin,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St. Mary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Ascension,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St. Charles, St. James,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St. John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Jefferson, Lafourche, Terrebonne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rPr>
                        <a:t>Orleans, Plaquemines St. Bernard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Narrow" pitchFamily="34" charset="0"/>
                        </a:rPr>
                        <a:t>SOUTHEAST LOUISIANA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Narrow" pitchFamily="34" charset="0"/>
                        </a:rPr>
                        <a:t>MS RIVER ALLUVIAL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7">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Narrow" pitchFamily="34" charset="0"/>
                        </a:rPr>
                        <a:t>OTHER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4905" name="Text Box 128"/>
          <p:cNvSpPr txBox="1">
            <a:spLocks noChangeArrowheads="1"/>
          </p:cNvSpPr>
          <p:nvPr/>
        </p:nvSpPr>
        <p:spPr bwMode="auto">
          <a:xfrm>
            <a:off x="228600" y="2057400"/>
            <a:ext cx="1905000" cy="366713"/>
          </a:xfrm>
          <a:prstGeom prst="rect">
            <a:avLst/>
          </a:prstGeom>
          <a:noFill/>
          <a:ln w="9525">
            <a:noFill/>
            <a:miter lim="800000"/>
            <a:headEnd/>
            <a:tailEnd/>
          </a:ln>
        </p:spPr>
        <p:txBody>
          <a:bodyPr>
            <a:spAutoFit/>
          </a:bodyPr>
          <a:lstStyle/>
          <a:p>
            <a:pPr>
              <a:spcBef>
                <a:spcPct val="50000"/>
              </a:spcBef>
            </a:pPr>
            <a:r>
              <a:rPr lang="en-US" b="1"/>
              <a:t>2010 Schedule </a:t>
            </a:r>
          </a:p>
        </p:txBody>
      </p:sp>
      <p:sp>
        <p:nvSpPr>
          <p:cNvPr id="34906" name="Text Box 696"/>
          <p:cNvSpPr txBox="1">
            <a:spLocks noChangeArrowheads="1"/>
          </p:cNvSpPr>
          <p:nvPr/>
        </p:nvSpPr>
        <p:spPr bwMode="auto">
          <a:xfrm>
            <a:off x="152400" y="4114800"/>
            <a:ext cx="8534400" cy="366713"/>
          </a:xfrm>
          <a:prstGeom prst="rect">
            <a:avLst/>
          </a:prstGeom>
          <a:noFill/>
          <a:ln w="9525">
            <a:noFill/>
            <a:miter lim="800000"/>
            <a:headEnd/>
            <a:tailEnd/>
          </a:ln>
        </p:spPr>
        <p:txBody>
          <a:bodyPr>
            <a:spAutoFit/>
          </a:bodyPr>
          <a:lstStyle/>
          <a:p>
            <a:pPr>
              <a:spcBef>
                <a:spcPct val="50000"/>
              </a:spcBef>
            </a:pPr>
            <a:r>
              <a:rPr lang="en-US" b="1"/>
              <a:t>Annual Statewide Schedule - Beginning 2011 and proceeding annually </a:t>
            </a:r>
          </a:p>
        </p:txBody>
      </p:sp>
      <p:sp>
        <p:nvSpPr>
          <p:cNvPr id="9" name="Rectangle 2"/>
          <p:cNvSpPr txBox="1">
            <a:spLocks noChangeArrowheads="1"/>
          </p:cNvSpPr>
          <p:nvPr/>
        </p:nvSpPr>
        <p:spPr bwMode="auto">
          <a:xfrm>
            <a:off x="533400" y="228600"/>
            <a:ext cx="8229600" cy="1143000"/>
          </a:xfrm>
          <a:prstGeom prst="rect">
            <a:avLst/>
          </a:prstGeom>
          <a:noFill/>
          <a:ln w="9525">
            <a:noFill/>
            <a:miter lim="800000"/>
            <a:headEnd/>
            <a:tailEnd/>
          </a:ln>
        </p:spPr>
        <p:txBody>
          <a:bodyPr anchor="ctr"/>
          <a:lstStyle/>
          <a:p>
            <a:pPr algn="ctr" eaLnBrk="0" hangingPunct="0">
              <a:defRPr/>
            </a:pPr>
            <a:r>
              <a:rPr lang="en-US" sz="4000" b="1" kern="0" dirty="0">
                <a:solidFill>
                  <a:srgbClr val="0066CC"/>
                </a:solidFill>
                <a:latin typeface="Arial Rounded MT Bold" pitchFamily="34" charset="0"/>
                <a:ea typeface="+mj-ea"/>
                <a:cs typeface="+mj-cs"/>
              </a:rPr>
              <a:t>Statewide Well Notification Audit and Enforcement</a:t>
            </a:r>
            <a:endParaRPr lang="en-US" sz="4400" b="1" kern="0" dirty="0">
              <a:solidFill>
                <a:srgbClr val="0066CC"/>
              </a:solidFill>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1143000"/>
          </a:xfrm>
        </p:spPr>
        <p:txBody>
          <a:bodyPr/>
          <a:lstStyle/>
          <a:p>
            <a:r>
              <a:rPr lang="en-US" b="1" dirty="0">
                <a:solidFill>
                  <a:srgbClr val="0066CC"/>
                </a:solidFill>
                <a:latin typeface="Arial Rounded MT Bold" pitchFamily="34" charset="0"/>
              </a:rPr>
              <a:t/>
            </a:r>
            <a:br>
              <a:rPr lang="en-US" b="1" dirty="0">
                <a:solidFill>
                  <a:srgbClr val="0066CC"/>
                </a:solidFill>
                <a:latin typeface="Arial Rounded MT Bold" pitchFamily="34" charset="0"/>
              </a:rPr>
            </a:br>
            <a:r>
              <a:rPr lang="en-US" sz="4000" b="1" dirty="0">
                <a:solidFill>
                  <a:srgbClr val="0066CC"/>
                </a:solidFill>
                <a:latin typeface="Arial Rounded MT Bold" pitchFamily="34" charset="0"/>
              </a:rPr>
              <a:t>Statewide Well Notification Audit and Enforcement </a:t>
            </a:r>
            <a:r>
              <a:rPr lang="en-US" sz="4000" b="1" u="sng" dirty="0">
                <a:solidFill>
                  <a:srgbClr val="0066CC"/>
                </a:solidFill>
                <a:latin typeface="Arial Rounded MT Bold" pitchFamily="34" charset="0"/>
              </a:rPr>
              <a:t>Results</a:t>
            </a:r>
            <a:r>
              <a:rPr lang="en-US" sz="4800" b="1" dirty="0">
                <a:solidFill>
                  <a:srgbClr val="0066CC"/>
                </a:solidFill>
                <a:latin typeface="Arial Rounded MT Bold" pitchFamily="34" charset="0"/>
              </a:rPr>
              <a:t/>
            </a:r>
            <a:br>
              <a:rPr lang="en-US" sz="4800" b="1" dirty="0">
                <a:solidFill>
                  <a:srgbClr val="0066CC"/>
                </a:solidFill>
                <a:latin typeface="Arial Rounded MT Bold" pitchFamily="34" charset="0"/>
              </a:rPr>
            </a:br>
            <a:endParaRPr lang="en-US" dirty="0"/>
          </a:p>
        </p:txBody>
      </p:sp>
      <p:sp>
        <p:nvSpPr>
          <p:cNvPr id="3075" name="Content Placeholder 2"/>
          <p:cNvSpPr>
            <a:spLocks noGrp="1"/>
          </p:cNvSpPr>
          <p:nvPr>
            <p:ph sz="half" idx="4294967295"/>
          </p:nvPr>
        </p:nvSpPr>
        <p:spPr>
          <a:xfrm>
            <a:off x="457200" y="1143000"/>
            <a:ext cx="4114800" cy="4754563"/>
          </a:xfrm>
        </p:spPr>
        <p:txBody>
          <a:bodyPr/>
          <a:lstStyle/>
          <a:p>
            <a:pPr>
              <a:buFontTx/>
              <a:buNone/>
            </a:pPr>
            <a:r>
              <a:rPr lang="en-US" sz="2400" b="1" dirty="0"/>
              <a:t>Parish	</a:t>
            </a:r>
            <a:r>
              <a:rPr lang="en-US" sz="2400" dirty="0"/>
              <a:t>	</a:t>
            </a:r>
            <a:r>
              <a:rPr lang="en-US" sz="2400" b="1" dirty="0"/>
              <a:t>Actions</a:t>
            </a:r>
          </a:p>
          <a:p>
            <a:pPr>
              <a:spcBef>
                <a:spcPct val="10000"/>
              </a:spcBef>
              <a:buFontTx/>
              <a:buNone/>
            </a:pPr>
            <a:r>
              <a:rPr lang="en-US" sz="1800" dirty="0"/>
              <a:t>Caddo			         71</a:t>
            </a:r>
          </a:p>
          <a:p>
            <a:pPr>
              <a:spcBef>
                <a:spcPct val="10000"/>
              </a:spcBef>
              <a:buFontTx/>
              <a:buNone/>
            </a:pPr>
            <a:r>
              <a:rPr lang="en-US" sz="1800" dirty="0"/>
              <a:t>Red River		         28</a:t>
            </a:r>
          </a:p>
          <a:p>
            <a:pPr>
              <a:spcBef>
                <a:spcPct val="10000"/>
              </a:spcBef>
              <a:buFontTx/>
              <a:buNone/>
            </a:pPr>
            <a:r>
              <a:rPr lang="en-US" sz="1800" dirty="0"/>
              <a:t>Bossier		         	         65</a:t>
            </a:r>
          </a:p>
          <a:p>
            <a:pPr>
              <a:spcBef>
                <a:spcPct val="10000"/>
              </a:spcBef>
              <a:buFontTx/>
              <a:buNone/>
            </a:pPr>
            <a:r>
              <a:rPr lang="en-US" sz="1800" dirty="0" err="1"/>
              <a:t>DeSoto</a:t>
            </a:r>
            <a:r>
              <a:rPr lang="en-US" sz="1800" dirty="0"/>
              <a:t>		         	         53</a:t>
            </a:r>
          </a:p>
          <a:p>
            <a:pPr>
              <a:spcBef>
                <a:spcPct val="10000"/>
              </a:spcBef>
              <a:buFontTx/>
              <a:buNone/>
            </a:pPr>
            <a:r>
              <a:rPr lang="en-US" sz="1800" dirty="0"/>
              <a:t>Calcasieu	 	         83</a:t>
            </a:r>
          </a:p>
          <a:p>
            <a:pPr>
              <a:spcBef>
                <a:spcPct val="10000"/>
              </a:spcBef>
              <a:buFontTx/>
              <a:buNone/>
            </a:pPr>
            <a:r>
              <a:rPr lang="en-US" sz="1800" dirty="0"/>
              <a:t>Cameron		         24</a:t>
            </a:r>
          </a:p>
          <a:p>
            <a:pPr>
              <a:spcBef>
                <a:spcPct val="10000"/>
              </a:spcBef>
              <a:buFontTx/>
              <a:buNone/>
            </a:pPr>
            <a:r>
              <a:rPr lang="en-US" sz="1800" dirty="0"/>
              <a:t>Jefferson Davis	         	         88</a:t>
            </a:r>
          </a:p>
          <a:p>
            <a:pPr>
              <a:spcBef>
                <a:spcPct val="10000"/>
              </a:spcBef>
              <a:buFontTx/>
              <a:buNone/>
            </a:pPr>
            <a:r>
              <a:rPr lang="en-US" sz="1800" dirty="0"/>
              <a:t>Vermilion		        161</a:t>
            </a:r>
          </a:p>
          <a:p>
            <a:pPr>
              <a:spcBef>
                <a:spcPct val="10000"/>
              </a:spcBef>
              <a:buFontTx/>
              <a:buNone/>
            </a:pPr>
            <a:r>
              <a:rPr lang="en-US" sz="1800" dirty="0"/>
              <a:t>Acadia			        114</a:t>
            </a:r>
          </a:p>
          <a:p>
            <a:pPr>
              <a:spcBef>
                <a:spcPct val="10000"/>
              </a:spcBef>
              <a:buFontTx/>
              <a:buNone/>
            </a:pPr>
            <a:r>
              <a:rPr lang="en-US" sz="1800" dirty="0"/>
              <a:t>Lafayette		         91</a:t>
            </a:r>
          </a:p>
          <a:p>
            <a:pPr>
              <a:spcBef>
                <a:spcPct val="10000"/>
              </a:spcBef>
              <a:buFontTx/>
              <a:buNone/>
            </a:pPr>
            <a:r>
              <a:rPr lang="en-US" sz="1800" dirty="0"/>
              <a:t>Allen			         31</a:t>
            </a:r>
          </a:p>
          <a:p>
            <a:pPr>
              <a:spcBef>
                <a:spcPct val="10000"/>
              </a:spcBef>
              <a:buFontTx/>
              <a:buNone/>
            </a:pPr>
            <a:r>
              <a:rPr lang="en-US" sz="1800" dirty="0"/>
              <a:t>Evangeline		         40</a:t>
            </a:r>
          </a:p>
          <a:p>
            <a:pPr>
              <a:spcBef>
                <a:spcPct val="10000"/>
              </a:spcBef>
              <a:buFontTx/>
              <a:buNone/>
            </a:pPr>
            <a:r>
              <a:rPr lang="en-US" sz="1800" dirty="0"/>
              <a:t>St. Landry		         95</a:t>
            </a:r>
          </a:p>
          <a:p>
            <a:pPr>
              <a:spcBef>
                <a:spcPct val="10000"/>
              </a:spcBef>
              <a:buFontTx/>
              <a:buNone/>
            </a:pPr>
            <a:r>
              <a:rPr lang="en-US" sz="1800" dirty="0"/>
              <a:t>Bienville	        	 	         60</a:t>
            </a:r>
          </a:p>
        </p:txBody>
      </p:sp>
      <p:sp>
        <p:nvSpPr>
          <p:cNvPr id="3076" name="Slide Number Placeholder 5"/>
          <p:cNvSpPr txBox="1">
            <a:spLocks noGrp="1"/>
          </p:cNvSpPr>
          <p:nvPr/>
        </p:nvSpPr>
        <p:spPr bwMode="auto">
          <a:xfrm>
            <a:off x="6553200" y="6381750"/>
            <a:ext cx="2133600" cy="476250"/>
          </a:xfrm>
          <a:prstGeom prst="rect">
            <a:avLst/>
          </a:prstGeom>
          <a:noFill/>
          <a:ln w="9525">
            <a:noFill/>
            <a:miter lim="800000"/>
            <a:headEnd/>
            <a:tailEnd/>
          </a:ln>
        </p:spPr>
        <p:txBody>
          <a:bodyPr/>
          <a:lstStyle/>
          <a:p>
            <a:pPr algn="r"/>
            <a:fld id="{F0E8583C-A991-4C8E-85C7-72AE2D2E5E06}" type="slidenum">
              <a:rPr lang="en-US" sz="1400" b="1"/>
              <a:pPr algn="r"/>
              <a:t>53</a:t>
            </a:fld>
            <a:endParaRPr lang="en-US" sz="1400" b="1"/>
          </a:p>
        </p:txBody>
      </p:sp>
      <p:sp>
        <p:nvSpPr>
          <p:cNvPr id="3077" name="TextBox 4"/>
          <p:cNvSpPr txBox="1">
            <a:spLocks noChangeArrowheads="1"/>
          </p:cNvSpPr>
          <p:nvPr/>
        </p:nvSpPr>
        <p:spPr bwMode="auto">
          <a:xfrm>
            <a:off x="4724400" y="1143000"/>
            <a:ext cx="4114800" cy="5080000"/>
          </a:xfrm>
          <a:prstGeom prst="rect">
            <a:avLst/>
          </a:prstGeom>
          <a:noFill/>
          <a:ln w="9525">
            <a:noFill/>
            <a:miter lim="800000"/>
            <a:headEnd/>
            <a:tailEnd/>
          </a:ln>
        </p:spPr>
        <p:txBody>
          <a:bodyPr>
            <a:spAutoFit/>
          </a:bodyPr>
          <a:lstStyle/>
          <a:p>
            <a:r>
              <a:rPr lang="en-US" sz="2400" b="1" dirty="0"/>
              <a:t>Parish</a:t>
            </a:r>
            <a:r>
              <a:rPr lang="en-US" sz="2400" dirty="0"/>
              <a:t>		</a:t>
            </a:r>
            <a:r>
              <a:rPr lang="en-US" sz="2400" b="1" dirty="0"/>
              <a:t>Actions</a:t>
            </a:r>
          </a:p>
          <a:p>
            <a:pPr>
              <a:spcBef>
                <a:spcPct val="5000"/>
              </a:spcBef>
            </a:pPr>
            <a:r>
              <a:rPr lang="en-US" sz="1800" dirty="0"/>
              <a:t>Webster		                       43</a:t>
            </a:r>
          </a:p>
          <a:p>
            <a:pPr>
              <a:spcBef>
                <a:spcPct val="5000"/>
              </a:spcBef>
            </a:pPr>
            <a:r>
              <a:rPr lang="en-US" sz="1800" dirty="0"/>
              <a:t>Claiborne		         33</a:t>
            </a:r>
          </a:p>
          <a:p>
            <a:pPr>
              <a:spcBef>
                <a:spcPct val="5000"/>
              </a:spcBef>
            </a:pPr>
            <a:r>
              <a:rPr lang="en-US" sz="1800" dirty="0"/>
              <a:t>Jackson		          	         23 </a:t>
            </a:r>
          </a:p>
          <a:p>
            <a:pPr>
              <a:spcBef>
                <a:spcPct val="5000"/>
              </a:spcBef>
            </a:pPr>
            <a:r>
              <a:rPr lang="en-US" sz="1800" dirty="0"/>
              <a:t>Lincoln		          	         47</a:t>
            </a:r>
          </a:p>
          <a:p>
            <a:pPr>
              <a:spcBef>
                <a:spcPct val="5000"/>
              </a:spcBef>
            </a:pPr>
            <a:r>
              <a:rPr lang="en-US" sz="1800" dirty="0"/>
              <a:t>Ouachita		         39</a:t>
            </a:r>
          </a:p>
          <a:p>
            <a:pPr>
              <a:spcBef>
                <a:spcPct val="5000"/>
              </a:spcBef>
            </a:pPr>
            <a:r>
              <a:rPr lang="en-US" sz="1800" dirty="0"/>
              <a:t>Morehouse		         97</a:t>
            </a:r>
          </a:p>
          <a:p>
            <a:pPr>
              <a:spcBef>
                <a:spcPct val="5000"/>
              </a:spcBef>
            </a:pPr>
            <a:r>
              <a:rPr lang="en-US" sz="1800" dirty="0"/>
              <a:t>Union			         27</a:t>
            </a:r>
          </a:p>
          <a:p>
            <a:pPr>
              <a:spcBef>
                <a:spcPct val="5000"/>
              </a:spcBef>
            </a:pPr>
            <a:r>
              <a:rPr lang="en-US" sz="1800" dirty="0"/>
              <a:t>East Baton Rouge	         33</a:t>
            </a:r>
          </a:p>
          <a:p>
            <a:pPr>
              <a:spcBef>
                <a:spcPct val="5000"/>
              </a:spcBef>
            </a:pPr>
            <a:r>
              <a:rPr lang="en-US" sz="1800" dirty="0"/>
              <a:t>East Feliciana		         24</a:t>
            </a:r>
          </a:p>
          <a:p>
            <a:pPr>
              <a:spcBef>
                <a:spcPct val="5000"/>
              </a:spcBef>
            </a:pPr>
            <a:r>
              <a:rPr lang="en-US" sz="1800" dirty="0"/>
              <a:t>West Baton Rouge	          5</a:t>
            </a:r>
          </a:p>
          <a:p>
            <a:pPr>
              <a:spcBef>
                <a:spcPct val="5000"/>
              </a:spcBef>
            </a:pPr>
            <a:r>
              <a:rPr lang="en-US" sz="1800" dirty="0"/>
              <a:t>West Feliciana		          8</a:t>
            </a:r>
          </a:p>
          <a:p>
            <a:pPr>
              <a:spcBef>
                <a:spcPct val="5000"/>
              </a:spcBef>
            </a:pPr>
            <a:r>
              <a:rPr lang="en-US" sz="1800" dirty="0"/>
              <a:t>Livingston		         36</a:t>
            </a:r>
          </a:p>
          <a:p>
            <a:pPr>
              <a:spcBef>
                <a:spcPct val="5000"/>
              </a:spcBef>
            </a:pPr>
            <a:r>
              <a:rPr lang="en-US" sz="1800" dirty="0"/>
              <a:t>St. Helena		         24</a:t>
            </a:r>
          </a:p>
          <a:p>
            <a:pPr>
              <a:spcBef>
                <a:spcPct val="5000"/>
              </a:spcBef>
            </a:pPr>
            <a:r>
              <a:rPr lang="en-US" sz="1800" dirty="0"/>
              <a:t>Tangipahoa		        126</a:t>
            </a:r>
          </a:p>
          <a:p>
            <a:pPr>
              <a:spcBef>
                <a:spcPct val="5000"/>
              </a:spcBef>
            </a:pPr>
            <a:r>
              <a:rPr lang="en-US" sz="1800" dirty="0"/>
              <a:t>Washington		         65</a:t>
            </a:r>
          </a:p>
          <a:p>
            <a:pPr>
              <a:spcBef>
                <a:spcPct val="5000"/>
              </a:spcBef>
            </a:pPr>
            <a:r>
              <a:rPr lang="en-US" sz="1800" dirty="0"/>
              <a:t>St. Tammany		        471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1143000"/>
          </a:xfrm>
        </p:spPr>
        <p:txBody>
          <a:bodyPr/>
          <a:lstStyle/>
          <a:p>
            <a:r>
              <a:rPr lang="en-US" b="1" dirty="0">
                <a:solidFill>
                  <a:srgbClr val="0066CC"/>
                </a:solidFill>
                <a:latin typeface="Arial Rounded MT Bold" pitchFamily="34" charset="0"/>
              </a:rPr>
              <a:t/>
            </a:r>
            <a:br>
              <a:rPr lang="en-US" b="1" dirty="0">
                <a:solidFill>
                  <a:srgbClr val="0066CC"/>
                </a:solidFill>
                <a:latin typeface="Arial Rounded MT Bold" pitchFamily="34" charset="0"/>
              </a:rPr>
            </a:br>
            <a:r>
              <a:rPr lang="en-US" sz="4000" b="1" dirty="0">
                <a:solidFill>
                  <a:srgbClr val="0066CC"/>
                </a:solidFill>
                <a:latin typeface="Arial Rounded MT Bold" pitchFamily="34" charset="0"/>
              </a:rPr>
              <a:t>Statewide Well Notification Audit and Enforcement </a:t>
            </a:r>
            <a:r>
              <a:rPr lang="en-US" sz="4000" b="1" u="sng" dirty="0">
                <a:solidFill>
                  <a:srgbClr val="0066CC"/>
                </a:solidFill>
                <a:latin typeface="Arial Rounded MT Bold" pitchFamily="34" charset="0"/>
              </a:rPr>
              <a:t>Results</a:t>
            </a:r>
            <a:r>
              <a:rPr lang="en-US" sz="4800" b="1" dirty="0">
                <a:solidFill>
                  <a:srgbClr val="0066CC"/>
                </a:solidFill>
                <a:latin typeface="Arial Rounded MT Bold" pitchFamily="34" charset="0"/>
              </a:rPr>
              <a:t/>
            </a:r>
            <a:br>
              <a:rPr lang="en-US" sz="4800" b="1" dirty="0">
                <a:solidFill>
                  <a:srgbClr val="0066CC"/>
                </a:solidFill>
                <a:latin typeface="Arial Rounded MT Bold" pitchFamily="34" charset="0"/>
              </a:rPr>
            </a:br>
            <a:endParaRPr lang="en-US" dirty="0"/>
          </a:p>
        </p:txBody>
      </p:sp>
      <p:sp>
        <p:nvSpPr>
          <p:cNvPr id="3075" name="Content Placeholder 2"/>
          <p:cNvSpPr>
            <a:spLocks noGrp="1"/>
          </p:cNvSpPr>
          <p:nvPr>
            <p:ph sz="half" idx="4294967295"/>
          </p:nvPr>
        </p:nvSpPr>
        <p:spPr>
          <a:xfrm>
            <a:off x="2362200" y="1295400"/>
            <a:ext cx="4114800" cy="4724400"/>
          </a:xfrm>
        </p:spPr>
        <p:txBody>
          <a:bodyPr/>
          <a:lstStyle/>
          <a:p>
            <a:pPr>
              <a:buFontTx/>
              <a:buNone/>
            </a:pPr>
            <a:r>
              <a:rPr lang="en-US" sz="2400" b="1" dirty="0"/>
              <a:t>Parish	</a:t>
            </a:r>
            <a:r>
              <a:rPr lang="en-US" sz="2400" dirty="0"/>
              <a:t>	</a:t>
            </a:r>
            <a:r>
              <a:rPr lang="en-US" sz="2400" b="1" dirty="0"/>
              <a:t>Actions</a:t>
            </a:r>
          </a:p>
          <a:p>
            <a:pPr>
              <a:spcBef>
                <a:spcPct val="10000"/>
              </a:spcBef>
              <a:buFontTx/>
              <a:buNone/>
            </a:pPr>
            <a:r>
              <a:rPr lang="en-US" sz="1800" dirty="0" smtClean="0"/>
              <a:t>East Carroll</a:t>
            </a:r>
            <a:r>
              <a:rPr lang="en-US" sz="1800" dirty="0"/>
              <a:t>		         </a:t>
            </a:r>
            <a:r>
              <a:rPr lang="en-US" sz="1800" dirty="0" smtClean="0"/>
              <a:t>65</a:t>
            </a:r>
            <a:endParaRPr lang="en-US" sz="1800" dirty="0"/>
          </a:p>
          <a:p>
            <a:pPr>
              <a:spcBef>
                <a:spcPct val="10000"/>
              </a:spcBef>
              <a:buFontTx/>
              <a:buNone/>
            </a:pPr>
            <a:r>
              <a:rPr lang="en-US" sz="1800" dirty="0" smtClean="0"/>
              <a:t>Madison	</a:t>
            </a:r>
            <a:r>
              <a:rPr lang="en-US" sz="1800" dirty="0"/>
              <a:t>		         </a:t>
            </a:r>
            <a:r>
              <a:rPr lang="en-US" sz="1800" dirty="0" smtClean="0"/>
              <a:t>48</a:t>
            </a:r>
            <a:endParaRPr lang="en-US" sz="1800" dirty="0"/>
          </a:p>
          <a:p>
            <a:pPr>
              <a:spcBef>
                <a:spcPct val="10000"/>
              </a:spcBef>
              <a:buFontTx/>
              <a:buNone/>
            </a:pPr>
            <a:r>
              <a:rPr lang="en-US" sz="1800" dirty="0" smtClean="0"/>
              <a:t>Richland</a:t>
            </a:r>
            <a:r>
              <a:rPr lang="en-US" sz="1800" dirty="0"/>
              <a:t>		         	         </a:t>
            </a:r>
            <a:r>
              <a:rPr lang="en-US" sz="1800" dirty="0" smtClean="0"/>
              <a:t>69</a:t>
            </a:r>
            <a:endParaRPr lang="en-US" sz="1800" dirty="0"/>
          </a:p>
          <a:p>
            <a:pPr>
              <a:spcBef>
                <a:spcPct val="10000"/>
              </a:spcBef>
              <a:buFontTx/>
              <a:buNone/>
            </a:pPr>
            <a:r>
              <a:rPr lang="en-US" sz="1800" dirty="0" smtClean="0"/>
              <a:t>West Carroll</a:t>
            </a:r>
            <a:r>
              <a:rPr lang="en-US" sz="1800" dirty="0"/>
              <a:t>	         	         </a:t>
            </a:r>
            <a:r>
              <a:rPr lang="en-US" sz="1800" dirty="0" smtClean="0"/>
              <a:t>64</a:t>
            </a:r>
            <a:endParaRPr lang="en-US" sz="1800" dirty="0"/>
          </a:p>
          <a:p>
            <a:pPr>
              <a:spcBef>
                <a:spcPct val="10000"/>
              </a:spcBef>
              <a:buFontTx/>
              <a:buNone/>
            </a:pPr>
            <a:r>
              <a:rPr lang="en-US" sz="1800" dirty="0" smtClean="0"/>
              <a:t>Catahoula</a:t>
            </a:r>
            <a:r>
              <a:rPr lang="en-US" sz="1800" dirty="0"/>
              <a:t>	 	         </a:t>
            </a:r>
            <a:r>
              <a:rPr lang="en-US" sz="1800" dirty="0" smtClean="0"/>
              <a:t>12</a:t>
            </a:r>
            <a:endParaRPr lang="en-US" sz="1800" dirty="0"/>
          </a:p>
          <a:p>
            <a:pPr>
              <a:spcBef>
                <a:spcPct val="10000"/>
              </a:spcBef>
              <a:buFontTx/>
              <a:buNone/>
            </a:pPr>
            <a:r>
              <a:rPr lang="en-US" sz="1800" dirty="0" smtClean="0"/>
              <a:t>Concordia</a:t>
            </a:r>
            <a:r>
              <a:rPr lang="en-US" sz="1800" dirty="0"/>
              <a:t>		         </a:t>
            </a:r>
            <a:r>
              <a:rPr lang="en-US" sz="1800" dirty="0" smtClean="0"/>
              <a:t>11</a:t>
            </a:r>
            <a:endParaRPr lang="en-US" sz="1800" dirty="0"/>
          </a:p>
          <a:p>
            <a:pPr>
              <a:spcBef>
                <a:spcPct val="10000"/>
              </a:spcBef>
              <a:buFontTx/>
              <a:buNone/>
            </a:pPr>
            <a:r>
              <a:rPr lang="en-US" sz="1800" dirty="0" smtClean="0"/>
              <a:t>Franklin	</a:t>
            </a:r>
            <a:r>
              <a:rPr lang="en-US" sz="1800" dirty="0"/>
              <a:t>	         	         </a:t>
            </a:r>
            <a:r>
              <a:rPr lang="en-US" sz="1800" dirty="0" smtClean="0"/>
              <a:t>57</a:t>
            </a:r>
            <a:endParaRPr lang="en-US" sz="1800" dirty="0"/>
          </a:p>
          <a:p>
            <a:pPr>
              <a:spcBef>
                <a:spcPct val="10000"/>
              </a:spcBef>
              <a:buFontTx/>
              <a:buNone/>
            </a:pPr>
            <a:r>
              <a:rPr lang="en-US" sz="1800" dirty="0" smtClean="0"/>
              <a:t>Tensas	</a:t>
            </a:r>
            <a:r>
              <a:rPr lang="en-US" sz="1800" dirty="0"/>
              <a:t>		</a:t>
            </a:r>
            <a:r>
              <a:rPr lang="en-US" sz="1800" dirty="0" smtClean="0"/>
              <a:t>         17</a:t>
            </a:r>
          </a:p>
          <a:p>
            <a:pPr>
              <a:spcBef>
                <a:spcPct val="10000"/>
              </a:spcBef>
              <a:buFontTx/>
              <a:buNone/>
            </a:pPr>
            <a:r>
              <a:rPr lang="en-US" sz="1800" dirty="0" smtClean="0"/>
              <a:t>Caldwell	</a:t>
            </a:r>
            <a:r>
              <a:rPr lang="en-US" sz="1800" dirty="0"/>
              <a:t>		         </a:t>
            </a:r>
            <a:r>
              <a:rPr lang="en-US" sz="1800" dirty="0" smtClean="0"/>
              <a:t>20</a:t>
            </a:r>
            <a:endParaRPr lang="en-US" sz="1800" dirty="0"/>
          </a:p>
          <a:p>
            <a:pPr>
              <a:spcBef>
                <a:spcPct val="10000"/>
              </a:spcBef>
              <a:buFontTx/>
              <a:buNone/>
            </a:pPr>
            <a:r>
              <a:rPr lang="en-US" sz="1800" dirty="0" smtClean="0"/>
              <a:t>Grant</a:t>
            </a:r>
            <a:r>
              <a:rPr lang="en-US" sz="1800" dirty="0"/>
              <a:t>			         </a:t>
            </a:r>
            <a:r>
              <a:rPr lang="en-US" sz="1800" dirty="0" smtClean="0"/>
              <a:t> 7</a:t>
            </a:r>
            <a:endParaRPr lang="en-US" sz="1800" dirty="0"/>
          </a:p>
          <a:p>
            <a:pPr>
              <a:spcBef>
                <a:spcPct val="10000"/>
              </a:spcBef>
              <a:buFontTx/>
              <a:buNone/>
            </a:pPr>
            <a:r>
              <a:rPr lang="en-US" sz="1800" dirty="0" smtClean="0"/>
              <a:t>LaSalle</a:t>
            </a:r>
            <a:r>
              <a:rPr lang="en-US" sz="1800" dirty="0"/>
              <a:t>	</a:t>
            </a:r>
            <a:r>
              <a:rPr lang="en-US" sz="1800" dirty="0" smtClean="0"/>
              <a:t>	</a:t>
            </a:r>
            <a:r>
              <a:rPr lang="en-US" sz="1800" dirty="0"/>
              <a:t>	         </a:t>
            </a:r>
            <a:r>
              <a:rPr lang="en-US" sz="1800" dirty="0" smtClean="0"/>
              <a:t> 0</a:t>
            </a:r>
            <a:endParaRPr lang="en-US" sz="1800" dirty="0"/>
          </a:p>
          <a:p>
            <a:pPr>
              <a:spcBef>
                <a:spcPct val="10000"/>
              </a:spcBef>
              <a:buFontTx/>
              <a:buNone/>
            </a:pPr>
            <a:r>
              <a:rPr lang="en-US" sz="1800" dirty="0" smtClean="0"/>
              <a:t>Natchitoches</a:t>
            </a:r>
            <a:r>
              <a:rPr lang="en-US" sz="1800" dirty="0"/>
              <a:t>		         </a:t>
            </a:r>
            <a:r>
              <a:rPr lang="en-US" sz="1800" dirty="0" smtClean="0"/>
              <a:t>22</a:t>
            </a:r>
            <a:endParaRPr lang="en-US" sz="1800" dirty="0"/>
          </a:p>
          <a:p>
            <a:pPr>
              <a:spcBef>
                <a:spcPct val="10000"/>
              </a:spcBef>
              <a:buFontTx/>
              <a:buNone/>
            </a:pPr>
            <a:r>
              <a:rPr lang="en-US" sz="1800" dirty="0" smtClean="0"/>
              <a:t>Sabine	</a:t>
            </a:r>
            <a:r>
              <a:rPr lang="en-US" sz="1800" dirty="0"/>
              <a:t>	 	         </a:t>
            </a:r>
            <a:r>
              <a:rPr lang="en-US" sz="1800" dirty="0" smtClean="0"/>
              <a:t>29</a:t>
            </a:r>
          </a:p>
          <a:p>
            <a:pPr>
              <a:spcBef>
                <a:spcPct val="10000"/>
              </a:spcBef>
              <a:buFontTx/>
              <a:buNone/>
            </a:pPr>
            <a:r>
              <a:rPr lang="en-US" sz="1800" dirty="0" smtClean="0"/>
              <a:t>Winn			         17</a:t>
            </a:r>
          </a:p>
          <a:p>
            <a:pPr>
              <a:spcBef>
                <a:spcPct val="10000"/>
              </a:spcBef>
              <a:buFontTx/>
              <a:buNone/>
            </a:pPr>
            <a:endParaRPr lang="en-US" sz="1800" dirty="0"/>
          </a:p>
        </p:txBody>
      </p:sp>
      <p:sp>
        <p:nvSpPr>
          <p:cNvPr id="3076" name="Slide Number Placeholder 5"/>
          <p:cNvSpPr txBox="1">
            <a:spLocks noGrp="1"/>
          </p:cNvSpPr>
          <p:nvPr/>
        </p:nvSpPr>
        <p:spPr bwMode="auto">
          <a:xfrm>
            <a:off x="6553200" y="6381750"/>
            <a:ext cx="2133600" cy="476250"/>
          </a:xfrm>
          <a:prstGeom prst="rect">
            <a:avLst/>
          </a:prstGeom>
          <a:noFill/>
          <a:ln w="9525">
            <a:noFill/>
            <a:miter lim="800000"/>
            <a:headEnd/>
            <a:tailEnd/>
          </a:ln>
        </p:spPr>
        <p:txBody>
          <a:bodyPr/>
          <a:lstStyle/>
          <a:p>
            <a:pPr algn="r"/>
            <a:fld id="{F0E8583C-A991-4C8E-85C7-72AE2D2E5E06}" type="slidenum">
              <a:rPr lang="en-US" sz="1400" b="1"/>
              <a:pPr algn="r"/>
              <a:t>54</a:t>
            </a:fld>
            <a:endParaRPr lang="en-US" sz="1400" b="1"/>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sldNum" sz="quarter" idx="12"/>
          </p:nvPr>
        </p:nvSpPr>
        <p:spPr>
          <a:noFill/>
        </p:spPr>
        <p:txBody>
          <a:bodyPr/>
          <a:lstStyle/>
          <a:p>
            <a:fld id="{358CC6E3-D6E3-4872-9819-BCC43D4A16C1}" type="slidenum">
              <a:rPr lang="en-US" smtClean="0"/>
              <a:pPr/>
              <a:t>55</a:t>
            </a:fld>
            <a:endParaRPr lang="en-US" smtClean="0"/>
          </a:p>
        </p:txBody>
      </p:sp>
      <p:sp>
        <p:nvSpPr>
          <p:cNvPr id="23555" name="Rectangle 3"/>
          <p:cNvSpPr>
            <a:spLocks noGrp="1" noChangeArrowheads="1"/>
          </p:cNvSpPr>
          <p:nvPr>
            <p:ph type="body" idx="1"/>
          </p:nvPr>
        </p:nvSpPr>
        <p:spPr>
          <a:xfrm>
            <a:off x="0" y="1066800"/>
            <a:ext cx="9144000" cy="4267200"/>
          </a:xfrm>
        </p:spPr>
        <p:txBody>
          <a:bodyPr/>
          <a:lstStyle/>
          <a:p>
            <a:pPr marL="0" indent="0" algn="ctr">
              <a:lnSpc>
                <a:spcPct val="80000"/>
              </a:lnSpc>
              <a:buFontTx/>
              <a:buNone/>
            </a:pPr>
            <a:endParaRPr lang="en-US" sz="1600" b="1" dirty="0" smtClean="0">
              <a:solidFill>
                <a:srgbClr val="0066CC"/>
              </a:solidFill>
              <a:latin typeface="Arial Rounded MT Bold" pitchFamily="34" charset="0"/>
            </a:endParaRPr>
          </a:p>
          <a:p>
            <a:pPr marL="0" indent="0" algn="ctr">
              <a:lnSpc>
                <a:spcPct val="80000"/>
              </a:lnSpc>
              <a:buFontTx/>
              <a:buNone/>
            </a:pPr>
            <a:r>
              <a:rPr lang="en-US" sz="4400" b="1" dirty="0" smtClean="0">
                <a:latin typeface="Arial Rounded MT Bold" pitchFamily="34" charset="0"/>
              </a:rPr>
              <a:t>Areas of Ground Water Concern</a:t>
            </a:r>
          </a:p>
          <a:p>
            <a:pPr marL="0" indent="0" algn="ctr">
              <a:lnSpc>
                <a:spcPct val="80000"/>
              </a:lnSpc>
              <a:buFontTx/>
              <a:buNone/>
            </a:pPr>
            <a:endParaRPr lang="en-US" sz="4000" b="1" dirty="0" smtClean="0">
              <a:latin typeface="Arial Rounded MT Bold" pitchFamily="34" charset="0"/>
            </a:endParaRPr>
          </a:p>
          <a:p>
            <a:pPr marL="0" indent="0" algn="ctr">
              <a:lnSpc>
                <a:spcPct val="80000"/>
              </a:lnSpc>
              <a:buFontTx/>
              <a:buNone/>
            </a:pPr>
            <a:r>
              <a:rPr lang="en-US" sz="4000" b="1" dirty="0" smtClean="0">
                <a:latin typeface="Arial Rounded MT Bold" pitchFamily="34" charset="0"/>
              </a:rPr>
              <a:t>Water Well Owner</a:t>
            </a:r>
          </a:p>
          <a:p>
            <a:pPr marL="0" indent="0" algn="ctr">
              <a:lnSpc>
                <a:spcPct val="80000"/>
              </a:lnSpc>
              <a:buFontTx/>
              <a:buNone/>
            </a:pPr>
            <a:r>
              <a:rPr lang="en-US" sz="4000" b="1" dirty="0" smtClean="0">
                <a:latin typeface="Arial Rounded MT Bold" pitchFamily="34" charset="0"/>
              </a:rPr>
              <a:t>Monthly Water Use</a:t>
            </a:r>
          </a:p>
          <a:p>
            <a:pPr marL="0" indent="0" algn="ctr">
              <a:lnSpc>
                <a:spcPct val="80000"/>
              </a:lnSpc>
              <a:buFontTx/>
              <a:buNone/>
            </a:pPr>
            <a:endParaRPr lang="en-US" sz="4000" b="1"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58A5635-261D-454A-974E-E801A0D8023B}" type="slidenum">
              <a:rPr lang="en-US" smtClean="0"/>
              <a:pPr>
                <a:defRPr/>
              </a:pPr>
              <a:t>56</a:t>
            </a:fld>
            <a:endParaRPr lang="en-US"/>
          </a:p>
        </p:txBody>
      </p:sp>
      <p:graphicFrame>
        <p:nvGraphicFramePr>
          <p:cNvPr id="3" name="Chart 2"/>
          <p:cNvGraphicFramePr>
            <a:graphicFrameLocks noGrp="1"/>
          </p:cNvGraphicFramePr>
          <p:nvPr/>
        </p:nvGraphicFramePr>
        <p:xfrm>
          <a:off x="0" y="0"/>
          <a:ext cx="9144000" cy="62960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8DEFE25-DCCB-489C-9C08-AA0EE7153A03}" type="slidenum">
              <a:rPr lang="en-US" smtClean="0"/>
              <a:pPr>
                <a:defRPr/>
              </a:pPr>
              <a:t>57</a:t>
            </a:fld>
            <a:endParaRPr lang="en-US"/>
          </a:p>
        </p:txBody>
      </p:sp>
      <p:graphicFrame>
        <p:nvGraphicFramePr>
          <p:cNvPr id="5" name="Chart 4"/>
          <p:cNvGraphicFramePr>
            <a:graphicFrameLocks noGrp="1"/>
          </p:cNvGraphicFramePr>
          <p:nvPr/>
        </p:nvGraphicFramePr>
        <p:xfrm>
          <a:off x="0" y="0"/>
          <a:ext cx="9144000" cy="62960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58A5635-261D-454A-974E-E801A0D8023B}" type="slidenum">
              <a:rPr lang="en-US" smtClean="0"/>
              <a:pPr>
                <a:defRPr/>
              </a:pPr>
              <a:t>58</a:t>
            </a:fld>
            <a:endParaRPr lang="en-US"/>
          </a:p>
        </p:txBody>
      </p:sp>
      <p:graphicFrame>
        <p:nvGraphicFramePr>
          <p:cNvPr id="3" name="Chart 2"/>
          <p:cNvGraphicFramePr>
            <a:graphicFrameLocks noGrp="1"/>
          </p:cNvGraphicFramePr>
          <p:nvPr/>
        </p:nvGraphicFramePr>
        <p:xfrm>
          <a:off x="0" y="0"/>
          <a:ext cx="9144000" cy="62960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58A5635-261D-454A-974E-E801A0D8023B}" type="slidenum">
              <a:rPr lang="en-US" smtClean="0"/>
              <a:pPr>
                <a:defRPr/>
              </a:pPr>
              <a:t>59</a:t>
            </a:fld>
            <a:endParaRPr lang="en-US"/>
          </a:p>
        </p:txBody>
      </p:sp>
      <p:graphicFrame>
        <p:nvGraphicFramePr>
          <p:cNvPr id="4" name="Chart 3"/>
          <p:cNvGraphicFramePr>
            <a:graphicFrameLocks noGrp="1"/>
          </p:cNvGraphicFramePr>
          <p:nvPr/>
        </p:nvGraphicFramePr>
        <p:xfrm>
          <a:off x="0" y="0"/>
          <a:ext cx="9144000" cy="6400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p:cNvSpPr>
            <a:spLocks noGrp="1" noChangeArrowheads="1"/>
          </p:cNvSpPr>
          <p:nvPr>
            <p:ph type="sldNum" sz="quarter" idx="12"/>
          </p:nvPr>
        </p:nvSpPr>
        <p:spPr>
          <a:noFill/>
        </p:spPr>
        <p:txBody>
          <a:bodyPr/>
          <a:lstStyle/>
          <a:p>
            <a:fld id="{EDEDFB62-8C95-4C0C-9C1B-1479F7A01AD2}" type="slidenum">
              <a:rPr lang="en-US" smtClean="0"/>
              <a:pPr/>
              <a:t>6</a:t>
            </a:fld>
            <a:endParaRPr lang="en-US" smtClean="0"/>
          </a:p>
        </p:txBody>
      </p:sp>
      <p:sp>
        <p:nvSpPr>
          <p:cNvPr id="19458" name="Rectangle 3"/>
          <p:cNvSpPr>
            <a:spLocks noGrp="1" noChangeArrowheads="1"/>
          </p:cNvSpPr>
          <p:nvPr>
            <p:ph type="body" idx="1"/>
          </p:nvPr>
        </p:nvSpPr>
        <p:spPr>
          <a:xfrm>
            <a:off x="228600" y="609600"/>
            <a:ext cx="8686800" cy="4724400"/>
          </a:xfrm>
        </p:spPr>
        <p:txBody>
          <a:bodyPr/>
          <a:lstStyle/>
          <a:p>
            <a:pPr marL="0" indent="0" algn="ctr">
              <a:buFontTx/>
              <a:buNone/>
            </a:pPr>
            <a:r>
              <a:rPr lang="en-US" sz="4800" b="1" dirty="0" smtClean="0">
                <a:solidFill>
                  <a:srgbClr val="0066CC"/>
                </a:solidFill>
                <a:latin typeface="Arial Rounded MT Bold" pitchFamily="34" charset="0"/>
              </a:rPr>
              <a:t>Dr. Christel Slaughter</a:t>
            </a:r>
          </a:p>
          <a:p>
            <a:pPr marL="0" indent="0" algn="ctr">
              <a:buFontTx/>
              <a:buNone/>
            </a:pPr>
            <a:r>
              <a:rPr lang="en-US" sz="3600" b="1" dirty="0" smtClean="0">
                <a:solidFill>
                  <a:srgbClr val="0066CC"/>
                </a:solidFill>
                <a:latin typeface="Arial Rounded MT Bold" pitchFamily="34" charset="0"/>
              </a:rPr>
              <a:t>SSA Consultants, LLC </a:t>
            </a:r>
          </a:p>
          <a:p>
            <a:pPr marL="0" indent="0" algn="ctr">
              <a:buFontTx/>
              <a:buNone/>
            </a:pPr>
            <a:endParaRPr lang="en-US" sz="2800" b="1" dirty="0" smtClean="0">
              <a:solidFill>
                <a:srgbClr val="0066CC"/>
              </a:solidFill>
              <a:latin typeface="Arial Rounded MT Bold" pitchFamily="34" charset="0"/>
            </a:endParaRPr>
          </a:p>
          <a:p>
            <a:pPr marL="0" indent="0" algn="ctr">
              <a:buFontTx/>
              <a:buNone/>
            </a:pPr>
            <a:endParaRPr lang="en-US" sz="2800" b="1" dirty="0" smtClean="0">
              <a:solidFill>
                <a:srgbClr val="0066CC"/>
              </a:solidFill>
              <a:latin typeface="Arial Rounded MT Bold" pitchFamily="34" charset="0"/>
            </a:endParaRPr>
          </a:p>
          <a:p>
            <a:pPr marL="0" indent="0" algn="ctr">
              <a:buFontTx/>
              <a:buNone/>
            </a:pPr>
            <a:r>
              <a:rPr lang="en-US" sz="3600" b="1" dirty="0" smtClean="0">
                <a:latin typeface="Arial Rounded MT Bold" pitchFamily="34" charset="0"/>
              </a:rPr>
              <a:t>Ground Water Commission Members</a:t>
            </a:r>
          </a:p>
          <a:p>
            <a:pPr marL="0" indent="0" algn="ctr">
              <a:buFontTx/>
              <a:buNone/>
            </a:pPr>
            <a:r>
              <a:rPr lang="en-US" sz="3600" b="1" dirty="0" smtClean="0">
                <a:latin typeface="Arial Rounded MT Bold" pitchFamily="34" charset="0"/>
              </a:rPr>
              <a:t>Final Report</a:t>
            </a:r>
            <a:endParaRPr lang="en-US" b="1"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sldNum" sz="quarter" idx="12"/>
          </p:nvPr>
        </p:nvSpPr>
        <p:spPr>
          <a:noFill/>
        </p:spPr>
        <p:txBody>
          <a:bodyPr/>
          <a:lstStyle/>
          <a:p>
            <a:fld id="{358CC6E3-D6E3-4872-9819-BCC43D4A16C1}" type="slidenum">
              <a:rPr lang="en-US" smtClean="0"/>
              <a:pPr/>
              <a:t>60</a:t>
            </a:fld>
            <a:endParaRPr lang="en-US" smtClean="0"/>
          </a:p>
        </p:txBody>
      </p:sp>
      <p:sp>
        <p:nvSpPr>
          <p:cNvPr id="23555" name="Rectangle 3"/>
          <p:cNvSpPr>
            <a:spLocks noGrp="1" noChangeArrowheads="1"/>
          </p:cNvSpPr>
          <p:nvPr>
            <p:ph type="body" idx="1"/>
          </p:nvPr>
        </p:nvSpPr>
        <p:spPr>
          <a:xfrm>
            <a:off x="0" y="1066800"/>
            <a:ext cx="9144000" cy="4267200"/>
          </a:xfrm>
        </p:spPr>
        <p:txBody>
          <a:bodyPr/>
          <a:lstStyle/>
          <a:p>
            <a:pPr marL="0" indent="0" algn="ctr">
              <a:lnSpc>
                <a:spcPct val="80000"/>
              </a:lnSpc>
              <a:buFontTx/>
              <a:buNone/>
            </a:pPr>
            <a:endParaRPr lang="en-US" sz="1600" b="1" dirty="0" smtClean="0">
              <a:solidFill>
                <a:srgbClr val="0066CC"/>
              </a:solidFill>
              <a:latin typeface="Arial Rounded MT Bold" pitchFamily="34" charset="0"/>
            </a:endParaRPr>
          </a:p>
          <a:p>
            <a:pPr marL="0" indent="0" algn="ctr">
              <a:lnSpc>
                <a:spcPct val="80000"/>
              </a:lnSpc>
              <a:buFontTx/>
              <a:buNone/>
            </a:pPr>
            <a:r>
              <a:rPr lang="en-US" sz="4400" b="1" dirty="0" smtClean="0">
                <a:latin typeface="Arial Rounded MT Bold" pitchFamily="34" charset="0"/>
              </a:rPr>
              <a:t>Louisiana USGS Sparta Aquifer</a:t>
            </a:r>
          </a:p>
          <a:p>
            <a:pPr marL="0" indent="0" algn="ctr">
              <a:lnSpc>
                <a:spcPct val="80000"/>
              </a:lnSpc>
              <a:buFontTx/>
              <a:buNone/>
            </a:pPr>
            <a:r>
              <a:rPr lang="en-US" sz="4000" b="1" dirty="0" smtClean="0">
                <a:latin typeface="Arial Rounded MT Bold" pitchFamily="34" charset="0"/>
              </a:rPr>
              <a:t>Ground Water Monitoring Wells</a:t>
            </a:r>
          </a:p>
          <a:p>
            <a:pPr marL="0" indent="0" algn="ctr">
              <a:lnSpc>
                <a:spcPct val="80000"/>
              </a:lnSpc>
              <a:buFontTx/>
              <a:buNone/>
            </a:pPr>
            <a:endParaRPr lang="en-US" sz="4000" b="1" dirty="0" smtClean="0">
              <a:latin typeface="Arial Rounded MT Bold" pitchFamily="34" charset="0"/>
            </a:endParaRPr>
          </a:p>
          <a:p>
            <a:pPr marL="0" indent="0" algn="ctr">
              <a:lnSpc>
                <a:spcPct val="80000"/>
              </a:lnSpc>
              <a:buFontTx/>
              <a:buNone/>
            </a:pPr>
            <a:endParaRPr lang="en-US" sz="4000" b="1" dirty="0" smtClean="0">
              <a:latin typeface="Arial Rounded MT Bold" pitchFamily="34" charset="0"/>
            </a:endParaRPr>
          </a:p>
          <a:p>
            <a:pPr marL="0" indent="0" algn="ctr">
              <a:lnSpc>
                <a:spcPct val="80000"/>
              </a:lnSpc>
              <a:buFontTx/>
              <a:buNone/>
            </a:pPr>
            <a:r>
              <a:rPr lang="en-US" sz="3600" b="1" dirty="0" smtClean="0">
                <a:latin typeface="Arial Rounded MT Bold" pitchFamily="34" charset="0"/>
              </a:rPr>
              <a:t>Water Level Recovery Trends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0" y="152400"/>
            <a:ext cx="9144000" cy="6705600"/>
            <a:chOff x="304800" y="0"/>
            <a:chExt cx="8458200" cy="6769100"/>
          </a:xfrm>
        </p:grpSpPr>
        <p:pic>
          <p:nvPicPr>
            <p:cNvPr id="5122" name="Picture 2"/>
            <p:cNvPicPr>
              <a:picLocks noChangeAspect="1" noChangeArrowheads="1"/>
            </p:cNvPicPr>
            <p:nvPr/>
          </p:nvPicPr>
          <p:blipFill>
            <a:blip r:embed="rId2">
              <a:duotone>
                <a:prstClr val="black"/>
                <a:schemeClr val="accent4">
                  <a:tint val="45000"/>
                  <a:satMod val="400000"/>
                </a:schemeClr>
              </a:duotone>
              <a:lum contrast="-6000"/>
            </a:blip>
            <a:srcRect l="833" t="25555" r="35001" b="7777"/>
            <a:stretch>
              <a:fillRect/>
            </a:stretch>
          </p:blipFill>
          <p:spPr bwMode="auto">
            <a:xfrm>
              <a:off x="304800" y="237512"/>
              <a:ext cx="8382000" cy="6531588"/>
            </a:xfrm>
            <a:prstGeom prst="rect">
              <a:avLst/>
            </a:prstGeom>
            <a:noFill/>
            <a:ln w="9525">
              <a:noFill/>
              <a:miter lim="800000"/>
              <a:headEnd/>
              <a:tailEnd/>
            </a:ln>
          </p:spPr>
        </p:pic>
        <p:sp>
          <p:nvSpPr>
            <p:cNvPr id="37" name="Rectangle 36"/>
            <p:cNvSpPr/>
            <p:nvPr/>
          </p:nvSpPr>
          <p:spPr bwMode="auto">
            <a:xfrm>
              <a:off x="3276600" y="2667000"/>
              <a:ext cx="1447800" cy="457200"/>
            </a:xfrm>
            <a:prstGeom prst="rect">
              <a:avLst/>
            </a:prstGeom>
            <a:solidFill>
              <a:srgbClr val="F17BC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ectangle 37"/>
            <p:cNvSpPr/>
            <p:nvPr/>
          </p:nvSpPr>
          <p:spPr bwMode="auto">
            <a:xfrm>
              <a:off x="6019800" y="2667000"/>
              <a:ext cx="914400" cy="914400"/>
            </a:xfrm>
            <a:prstGeom prst="rect">
              <a:avLst/>
            </a:prstGeom>
            <a:solidFill>
              <a:srgbClr val="F17BC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bwMode="auto">
            <a:xfrm>
              <a:off x="3352800" y="3962400"/>
              <a:ext cx="914400" cy="914400"/>
            </a:xfrm>
            <a:prstGeom prst="rect">
              <a:avLst/>
            </a:prstGeom>
            <a:solidFill>
              <a:srgbClr val="F17BC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p:cNvSpPr/>
            <p:nvPr/>
          </p:nvSpPr>
          <p:spPr>
            <a:xfrm>
              <a:off x="4724400" y="5029200"/>
              <a:ext cx="228600" cy="228600"/>
            </a:xfrm>
            <a:prstGeom prst="ellipse">
              <a:avLst/>
            </a:prstGeom>
            <a:solidFill>
              <a:srgbClr val="CC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4495800" y="5943600"/>
              <a:ext cx="228600" cy="228600"/>
            </a:xfrm>
            <a:prstGeom prst="ellipse">
              <a:avLst/>
            </a:prstGeom>
            <a:solidFill>
              <a:srgbClr val="CC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4648200" y="5562600"/>
              <a:ext cx="228600" cy="228600"/>
            </a:xfrm>
            <a:prstGeom prst="ellipse">
              <a:avLst/>
            </a:prstGeom>
            <a:solidFill>
              <a:srgbClr val="CC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5638800" y="4572000"/>
              <a:ext cx="228600" cy="228600"/>
            </a:xfrm>
            <a:prstGeom prst="ellipse">
              <a:avLst/>
            </a:pr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6477000" y="4038600"/>
              <a:ext cx="228600" cy="228600"/>
            </a:xfrm>
            <a:prstGeom prst="ellipse">
              <a:avLst/>
            </a:prstGeom>
            <a:solidFill>
              <a:srgbClr val="CC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7086600" y="2895600"/>
              <a:ext cx="228600" cy="228600"/>
            </a:xfrm>
            <a:prstGeom prst="ellipse">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562600" y="2895600"/>
              <a:ext cx="228600" cy="2286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200400" y="3429000"/>
              <a:ext cx="228600" cy="228600"/>
            </a:xfrm>
            <a:prstGeom prst="ellipse">
              <a:avLst/>
            </a:prstGeom>
            <a:solidFill>
              <a:srgbClr val="33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971800" y="2590800"/>
              <a:ext cx="228600" cy="2286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4800600" y="2514600"/>
              <a:ext cx="228600" cy="228600"/>
            </a:xfrm>
            <a:prstGeom prst="ellipse">
              <a:avLst/>
            </a:prstGeom>
            <a:solidFill>
              <a:srgbClr val="33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3962400" y="1981200"/>
              <a:ext cx="228600" cy="228600"/>
            </a:xfrm>
            <a:prstGeom prst="ellipse">
              <a:avLst/>
            </a:prstGeom>
            <a:solidFill>
              <a:srgbClr val="33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1295400" y="2819400"/>
              <a:ext cx="228600" cy="228600"/>
            </a:xfrm>
            <a:prstGeom prst="ellipse">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914400" y="838200"/>
              <a:ext cx="228600" cy="228600"/>
            </a:xfrm>
            <a:prstGeom prst="ellipse">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4038600" y="838200"/>
              <a:ext cx="228600" cy="228600"/>
            </a:xfrm>
            <a:prstGeom prst="ellipse">
              <a:avLst/>
            </a:prstGeom>
            <a:solidFill>
              <a:srgbClr val="0066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5029200" y="685800"/>
              <a:ext cx="228600" cy="228600"/>
            </a:xfrm>
            <a:prstGeom prst="ellipse">
              <a:avLst/>
            </a:prstGeom>
            <a:solidFill>
              <a:srgbClr val="33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6096000" y="1752600"/>
              <a:ext cx="228600" cy="228600"/>
            </a:xfrm>
            <a:prstGeom prst="ellipse">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7162800" y="1600200"/>
              <a:ext cx="228600" cy="228600"/>
            </a:xfrm>
            <a:prstGeom prst="ellipse">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2286000" y="1600200"/>
              <a:ext cx="228600" cy="228600"/>
            </a:xfrm>
            <a:prstGeom prst="ellipse">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581400" y="457200"/>
              <a:ext cx="228600" cy="228600"/>
            </a:xfrm>
            <a:prstGeom prst="ellipse">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4267200" y="4343400"/>
              <a:ext cx="228600" cy="2286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4343400" y="3505200"/>
              <a:ext cx="228600" cy="228600"/>
            </a:xfrm>
            <a:prstGeom prst="ellipse">
              <a:avLst/>
            </a:prstGeom>
            <a:solidFill>
              <a:srgbClr val="CC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886200" y="3429000"/>
              <a:ext cx="228600" cy="2286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3276600" y="2971800"/>
              <a:ext cx="228600" cy="2286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6629400" y="3276600"/>
              <a:ext cx="228600" cy="228600"/>
            </a:xfrm>
            <a:prstGeom prst="ellipse">
              <a:avLst/>
            </a:prstGeom>
            <a:solidFill>
              <a:srgbClr val="CC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096000" y="2971800"/>
              <a:ext cx="228600" cy="228600"/>
            </a:xfrm>
            <a:prstGeom prst="ellipse">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51" name="TextBox 40"/>
            <p:cNvSpPr txBox="1">
              <a:spLocks noChangeArrowheads="1"/>
            </p:cNvSpPr>
            <p:nvPr/>
          </p:nvSpPr>
          <p:spPr bwMode="auto">
            <a:xfrm>
              <a:off x="3124200" y="2743200"/>
              <a:ext cx="479425" cy="230188"/>
            </a:xfrm>
            <a:prstGeom prst="rect">
              <a:avLst/>
            </a:prstGeom>
            <a:noFill/>
            <a:ln w="9525">
              <a:noFill/>
              <a:miter lim="800000"/>
              <a:headEnd/>
              <a:tailEnd/>
            </a:ln>
          </p:spPr>
          <p:txBody>
            <a:bodyPr>
              <a:spAutoFit/>
            </a:bodyPr>
            <a:lstStyle/>
            <a:p>
              <a:r>
                <a:rPr lang="en-US" sz="900"/>
                <a:t>L-113</a:t>
              </a:r>
            </a:p>
          </p:txBody>
        </p:sp>
        <p:sp>
          <p:nvSpPr>
            <p:cNvPr id="5152" name="TextBox 41"/>
            <p:cNvSpPr txBox="1">
              <a:spLocks noChangeArrowheads="1"/>
            </p:cNvSpPr>
            <p:nvPr/>
          </p:nvSpPr>
          <p:spPr bwMode="auto">
            <a:xfrm>
              <a:off x="5943600" y="2743200"/>
              <a:ext cx="533400" cy="230188"/>
            </a:xfrm>
            <a:prstGeom prst="rect">
              <a:avLst/>
            </a:prstGeom>
            <a:noFill/>
            <a:ln w="9525">
              <a:noFill/>
              <a:miter lim="800000"/>
              <a:headEnd/>
              <a:tailEnd/>
            </a:ln>
          </p:spPr>
          <p:txBody>
            <a:bodyPr>
              <a:spAutoFit/>
            </a:bodyPr>
            <a:lstStyle/>
            <a:p>
              <a:r>
                <a:rPr lang="en-US" sz="900"/>
                <a:t>Ou-80</a:t>
              </a:r>
            </a:p>
          </p:txBody>
        </p:sp>
        <p:sp>
          <p:nvSpPr>
            <p:cNvPr id="5153" name="TextBox 42"/>
            <p:cNvSpPr txBox="1">
              <a:spLocks noChangeArrowheads="1"/>
            </p:cNvSpPr>
            <p:nvPr/>
          </p:nvSpPr>
          <p:spPr bwMode="auto">
            <a:xfrm>
              <a:off x="6400800" y="3048000"/>
              <a:ext cx="685800" cy="230188"/>
            </a:xfrm>
            <a:prstGeom prst="rect">
              <a:avLst/>
            </a:prstGeom>
            <a:noFill/>
            <a:ln w="9525">
              <a:noFill/>
              <a:miter lim="800000"/>
              <a:headEnd/>
              <a:tailEnd/>
            </a:ln>
          </p:spPr>
          <p:txBody>
            <a:bodyPr>
              <a:spAutoFit/>
            </a:bodyPr>
            <a:lstStyle/>
            <a:p>
              <a:r>
                <a:rPr lang="en-US" sz="900"/>
                <a:t>Ou-401A</a:t>
              </a:r>
            </a:p>
          </p:txBody>
        </p:sp>
        <p:sp>
          <p:nvSpPr>
            <p:cNvPr id="44" name="Oval 43"/>
            <p:cNvSpPr/>
            <p:nvPr/>
          </p:nvSpPr>
          <p:spPr>
            <a:xfrm flipH="1" flipV="1">
              <a:off x="2743200" y="3810000"/>
              <a:ext cx="76200" cy="76200"/>
            </a:xfrm>
            <a:prstGeom prst="ellipse">
              <a:avLst/>
            </a:pr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flipH="1" flipV="1">
              <a:off x="3581400" y="4114800"/>
              <a:ext cx="76200" cy="76200"/>
            </a:xfrm>
            <a:prstGeom prst="ellipse">
              <a:avLst/>
            </a:pr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 name="Group 46"/>
            <p:cNvGrpSpPr>
              <a:grpSpLocks/>
            </p:cNvGrpSpPr>
            <p:nvPr/>
          </p:nvGrpSpPr>
          <p:grpSpPr bwMode="auto">
            <a:xfrm>
              <a:off x="457200" y="4267200"/>
              <a:ext cx="2286000" cy="1524000"/>
              <a:chOff x="304800" y="4343400"/>
              <a:chExt cx="2286000" cy="1524000"/>
            </a:xfrm>
          </p:grpSpPr>
          <p:grpSp>
            <p:nvGrpSpPr>
              <p:cNvPr id="26" name="Group 45"/>
              <p:cNvGrpSpPr>
                <a:grpSpLocks/>
              </p:cNvGrpSpPr>
              <p:nvPr/>
            </p:nvGrpSpPr>
            <p:grpSpPr bwMode="auto">
              <a:xfrm>
                <a:off x="304800" y="4343400"/>
                <a:ext cx="2286000" cy="1524000"/>
                <a:chOff x="304800" y="4343400"/>
                <a:chExt cx="2286000" cy="1524000"/>
              </a:xfrm>
            </p:grpSpPr>
            <p:sp>
              <p:nvSpPr>
                <p:cNvPr id="35" name="Rectangle 34"/>
                <p:cNvSpPr/>
                <p:nvPr/>
              </p:nvSpPr>
              <p:spPr>
                <a:xfrm>
                  <a:off x="533400" y="4343400"/>
                  <a:ext cx="19050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76" name="TextBox 29"/>
                <p:cNvSpPr txBox="1">
                  <a:spLocks noChangeArrowheads="1"/>
                </p:cNvSpPr>
                <p:nvPr/>
              </p:nvSpPr>
              <p:spPr bwMode="auto">
                <a:xfrm>
                  <a:off x="304800" y="4419600"/>
                  <a:ext cx="2286000" cy="1423467"/>
                </a:xfrm>
                <a:prstGeom prst="rect">
                  <a:avLst/>
                </a:prstGeom>
                <a:noFill/>
                <a:ln w="9525">
                  <a:noFill/>
                  <a:miter lim="800000"/>
                  <a:headEnd/>
                  <a:tailEnd/>
                </a:ln>
              </p:spPr>
              <p:txBody>
                <a:bodyPr>
                  <a:spAutoFit/>
                </a:bodyPr>
                <a:lstStyle/>
                <a:p>
                  <a:pPr algn="ctr"/>
                  <a:r>
                    <a:rPr lang="en-US" sz="1400"/>
                    <a:t>Water Level Increase*</a:t>
                  </a:r>
                </a:p>
                <a:p>
                  <a:pPr algn="ctr"/>
                  <a:r>
                    <a:rPr lang="en-US" sz="1400"/>
                    <a:t>Recovery in Feet</a:t>
                  </a:r>
                </a:p>
                <a:p>
                  <a:pPr>
                    <a:spcAft>
                      <a:spcPts val="100"/>
                    </a:spcAft>
                  </a:pPr>
                  <a:r>
                    <a:rPr lang="en-US" sz="1400"/>
                    <a:t>	9+</a:t>
                  </a:r>
                </a:p>
                <a:p>
                  <a:pPr>
                    <a:spcAft>
                      <a:spcPts val="100"/>
                    </a:spcAft>
                  </a:pPr>
                  <a:r>
                    <a:rPr lang="en-US" sz="1400"/>
                    <a:t>	9.0-6.0</a:t>
                  </a:r>
                </a:p>
                <a:p>
                  <a:pPr>
                    <a:spcAft>
                      <a:spcPts val="100"/>
                    </a:spcAft>
                  </a:pPr>
                  <a:r>
                    <a:rPr lang="en-US" sz="1400"/>
                    <a:t>	6.0-3.0</a:t>
                  </a:r>
                </a:p>
                <a:p>
                  <a:pPr>
                    <a:spcAft>
                      <a:spcPts val="100"/>
                    </a:spcAft>
                  </a:pPr>
                  <a:r>
                    <a:rPr lang="en-US" sz="1400"/>
                    <a:t>	3.0-0</a:t>
                  </a:r>
                </a:p>
              </p:txBody>
            </p:sp>
          </p:grpSp>
          <p:grpSp>
            <p:nvGrpSpPr>
              <p:cNvPr id="29" name="Group 42"/>
              <p:cNvGrpSpPr>
                <a:grpSpLocks/>
              </p:cNvGrpSpPr>
              <p:nvPr/>
            </p:nvGrpSpPr>
            <p:grpSpPr bwMode="auto">
              <a:xfrm>
                <a:off x="990600" y="4953000"/>
                <a:ext cx="152400" cy="838200"/>
                <a:chOff x="1600200" y="4953000"/>
                <a:chExt cx="152400" cy="838200"/>
              </a:xfrm>
            </p:grpSpPr>
            <p:sp>
              <p:nvSpPr>
                <p:cNvPr id="31" name="Oval 30"/>
                <p:cNvSpPr/>
                <p:nvPr/>
              </p:nvSpPr>
              <p:spPr>
                <a:xfrm>
                  <a:off x="1600200" y="5638800"/>
                  <a:ext cx="152400" cy="152400"/>
                </a:xfrm>
                <a:prstGeom prst="ellipse">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1600200" y="5410200"/>
                  <a:ext cx="152400" cy="152400"/>
                </a:xfrm>
                <a:prstGeom prst="ellipse">
                  <a:avLst/>
                </a:prstGeom>
                <a:solidFill>
                  <a:srgbClr val="33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1600200" y="5181600"/>
                  <a:ext cx="152400" cy="152400"/>
                </a:xfrm>
                <a:prstGeom prst="ellipse">
                  <a:avLst/>
                </a:prstGeom>
                <a:solidFill>
                  <a:srgbClr val="0066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1600200" y="4953000"/>
                  <a:ext cx="152400" cy="152400"/>
                </a:xfrm>
                <a:prstGeom prst="ellipse">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48" name="TextBox 47"/>
            <p:cNvSpPr txBox="1"/>
            <p:nvPr/>
          </p:nvSpPr>
          <p:spPr>
            <a:xfrm>
              <a:off x="3962400" y="0"/>
              <a:ext cx="3428182" cy="559244"/>
            </a:xfrm>
            <a:prstGeom prst="rect">
              <a:avLst/>
            </a:prstGeom>
            <a:solidFill>
              <a:schemeClr val="accent3"/>
            </a:solidFill>
          </p:spPr>
          <p:txBody>
            <a:bodyPr wrap="none">
              <a:spAutoFit/>
            </a:bodyPr>
            <a:lstStyle/>
            <a:p>
              <a:pPr algn="ctr">
                <a:defRPr/>
              </a:pPr>
              <a:r>
                <a:rPr lang="en-US" sz="1600" dirty="0"/>
                <a:t>USGS Sparta Aquifer Water Level</a:t>
              </a:r>
            </a:p>
            <a:p>
              <a:pPr algn="ctr">
                <a:defRPr/>
              </a:pPr>
              <a:r>
                <a:rPr lang="en-US" sz="1400" dirty="0" smtClean="0"/>
                <a:t>Post-AGC </a:t>
              </a:r>
              <a:r>
                <a:rPr lang="en-US" sz="1400" dirty="0"/>
                <a:t>Order Monitoring Well Evaluation</a:t>
              </a:r>
            </a:p>
          </p:txBody>
        </p:sp>
        <p:sp>
          <p:nvSpPr>
            <p:cNvPr id="50" name="TextBox 49"/>
            <p:cNvSpPr txBox="1"/>
            <p:nvPr/>
          </p:nvSpPr>
          <p:spPr>
            <a:xfrm>
              <a:off x="838200" y="5943600"/>
              <a:ext cx="2819400" cy="461665"/>
            </a:xfrm>
            <a:prstGeom prst="rect">
              <a:avLst/>
            </a:prstGeom>
            <a:solidFill>
              <a:schemeClr val="accent3"/>
            </a:solidFill>
          </p:spPr>
          <p:txBody>
            <a:bodyPr wrap="square">
              <a:spAutoFit/>
            </a:bodyPr>
            <a:lstStyle/>
            <a:p>
              <a:pPr>
                <a:buFont typeface="Arial" charset="0"/>
                <a:buChar char="•"/>
                <a:defRPr/>
              </a:pPr>
              <a:r>
                <a:rPr lang="en-US" sz="1200" dirty="0" smtClean="0"/>
                <a:t>Water </a:t>
              </a:r>
              <a:r>
                <a:rPr lang="en-US" sz="1200" dirty="0"/>
                <a:t>level data from </a:t>
              </a:r>
              <a:r>
                <a:rPr lang="en-US" sz="1200" dirty="0" smtClean="0"/>
                <a:t>2000-2010</a:t>
              </a:r>
            </a:p>
            <a:p>
              <a:pPr lvl="1">
                <a:defRPr/>
              </a:pPr>
              <a:r>
                <a:rPr lang="en-US" sz="1200" dirty="0" smtClean="0"/>
                <a:t>Well affected by outside factor</a:t>
              </a:r>
              <a:endParaRPr lang="en-US" sz="1200" dirty="0"/>
            </a:p>
          </p:txBody>
        </p:sp>
        <p:grpSp>
          <p:nvGrpSpPr>
            <p:cNvPr id="30" name="Group 55"/>
            <p:cNvGrpSpPr>
              <a:grpSpLocks/>
            </p:cNvGrpSpPr>
            <p:nvPr/>
          </p:nvGrpSpPr>
          <p:grpSpPr bwMode="auto">
            <a:xfrm>
              <a:off x="7162800" y="4343400"/>
              <a:ext cx="685800" cy="1143000"/>
              <a:chOff x="7162800" y="4343400"/>
              <a:chExt cx="685800" cy="1143000"/>
            </a:xfrm>
          </p:grpSpPr>
          <p:sp>
            <p:nvSpPr>
              <p:cNvPr id="49" name="Rectangle 48"/>
              <p:cNvSpPr/>
              <p:nvPr/>
            </p:nvSpPr>
            <p:spPr>
              <a:xfrm>
                <a:off x="7162800" y="4343400"/>
                <a:ext cx="685800" cy="1143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Oval 50"/>
              <p:cNvSpPr/>
              <p:nvPr/>
            </p:nvSpPr>
            <p:spPr>
              <a:xfrm>
                <a:off x="7315200" y="4572000"/>
                <a:ext cx="152400" cy="1524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7315200" y="4800600"/>
                <a:ext cx="152400" cy="152400"/>
              </a:xfrm>
              <a:prstGeom prst="ellipse">
                <a:avLst/>
              </a:prstGeom>
              <a:solidFill>
                <a:srgbClr val="CC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7315200" y="5029200"/>
                <a:ext cx="152400" cy="152400"/>
              </a:xfrm>
              <a:prstGeom prst="ellipse">
                <a:avLst/>
              </a:pr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68" name="TextBox 53"/>
              <p:cNvSpPr txBox="1">
                <a:spLocks noChangeArrowheads="1"/>
              </p:cNvSpPr>
              <p:nvPr/>
            </p:nvSpPr>
            <p:spPr bwMode="auto">
              <a:xfrm>
                <a:off x="7467600" y="4419600"/>
                <a:ext cx="298480" cy="877163"/>
              </a:xfrm>
              <a:prstGeom prst="rect">
                <a:avLst/>
              </a:prstGeom>
              <a:noFill/>
              <a:ln w="9525">
                <a:noFill/>
                <a:miter lim="800000"/>
                <a:headEnd/>
                <a:tailEnd/>
              </a:ln>
            </p:spPr>
            <p:txBody>
              <a:bodyPr wrap="none" tIns="91440">
                <a:spAutoFit/>
              </a:bodyPr>
              <a:lstStyle/>
              <a:p>
                <a:r>
                  <a:rPr lang="en-US" sz="1600"/>
                  <a:t>†</a:t>
                </a:r>
              </a:p>
              <a:p>
                <a:r>
                  <a:rPr lang="en-US" sz="1600"/>
                  <a:t>‡</a:t>
                </a:r>
              </a:p>
              <a:p>
                <a:r>
                  <a:rPr lang="en-US" sz="1600"/>
                  <a:t>‡</a:t>
                </a:r>
              </a:p>
            </p:txBody>
          </p:sp>
        </p:grpSp>
        <p:grpSp>
          <p:nvGrpSpPr>
            <p:cNvPr id="5154" name="Group 59"/>
            <p:cNvGrpSpPr>
              <a:grpSpLocks/>
            </p:cNvGrpSpPr>
            <p:nvPr/>
          </p:nvGrpSpPr>
          <p:grpSpPr bwMode="auto">
            <a:xfrm>
              <a:off x="6096000" y="5562601"/>
              <a:ext cx="2667000" cy="1025281"/>
              <a:chOff x="6248400" y="5715002"/>
              <a:chExt cx="2667000" cy="1024941"/>
            </a:xfrm>
          </p:grpSpPr>
          <p:sp>
            <p:nvSpPr>
              <p:cNvPr id="57" name="TextBox 56"/>
              <p:cNvSpPr txBox="1"/>
              <p:nvPr/>
            </p:nvSpPr>
            <p:spPr>
              <a:xfrm>
                <a:off x="6248400" y="5715002"/>
                <a:ext cx="2667000" cy="1024941"/>
              </a:xfrm>
              <a:prstGeom prst="rect">
                <a:avLst/>
              </a:prstGeom>
              <a:solidFill>
                <a:schemeClr val="accent3"/>
              </a:solidFill>
            </p:spPr>
            <p:txBody>
              <a:bodyPr>
                <a:spAutoFit/>
              </a:bodyPr>
              <a:lstStyle/>
              <a:p>
                <a:pPr>
                  <a:defRPr/>
                </a:pPr>
                <a:r>
                  <a:rPr lang="en-US" sz="1200" dirty="0"/>
                  <a:t>† - Water Level is flat since 2000</a:t>
                </a:r>
              </a:p>
              <a:p>
                <a:pPr>
                  <a:defRPr/>
                </a:pPr>
                <a:r>
                  <a:rPr lang="en-US" sz="1200" dirty="0"/>
                  <a:t>‡ - Water Level declining from 2000</a:t>
                </a:r>
              </a:p>
              <a:p>
                <a:pPr>
                  <a:defRPr/>
                </a:pPr>
                <a:r>
                  <a:rPr lang="en-US" sz="1200" dirty="0"/>
                  <a:t>     - Decline lessened since 2005</a:t>
                </a:r>
              </a:p>
              <a:p>
                <a:pPr>
                  <a:defRPr/>
                </a:pPr>
                <a:r>
                  <a:rPr lang="en-US" sz="1200" dirty="0"/>
                  <a:t>    </a:t>
                </a:r>
                <a:endParaRPr lang="en-US" sz="1200" dirty="0" smtClean="0"/>
              </a:p>
              <a:p>
                <a:pPr>
                  <a:defRPr/>
                </a:pPr>
                <a:r>
                  <a:rPr lang="en-US" sz="1200" dirty="0" smtClean="0"/>
                  <a:t>     </a:t>
                </a:r>
                <a:r>
                  <a:rPr lang="en-US" sz="1200" dirty="0"/>
                  <a:t>- Decline increased since 2005 </a:t>
                </a:r>
              </a:p>
            </p:txBody>
          </p:sp>
          <p:sp>
            <p:nvSpPr>
              <p:cNvPr id="58" name="Oval 57"/>
              <p:cNvSpPr/>
              <p:nvPr/>
            </p:nvSpPr>
            <p:spPr>
              <a:xfrm>
                <a:off x="6324600" y="6172048"/>
                <a:ext cx="152400" cy="152349"/>
              </a:xfrm>
              <a:prstGeom prst="ellipse">
                <a:avLst/>
              </a:prstGeom>
              <a:solidFill>
                <a:srgbClr val="CC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6324600" y="6476747"/>
                <a:ext cx="152400" cy="152349"/>
              </a:xfrm>
              <a:prstGeom prst="ellipse">
                <a:avLst/>
              </a:pr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0" name="Oval 59"/>
            <p:cNvSpPr/>
            <p:nvPr/>
          </p:nvSpPr>
          <p:spPr>
            <a:xfrm flipH="1" flipV="1">
              <a:off x="1219200" y="6248400"/>
              <a:ext cx="76200" cy="76200"/>
            </a:xfrm>
            <a:prstGeom prst="ellipse">
              <a:avLst/>
            </a:pr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sldNum" sz="quarter" idx="12"/>
          </p:nvPr>
        </p:nvSpPr>
        <p:spPr>
          <a:noFill/>
        </p:spPr>
        <p:txBody>
          <a:bodyPr/>
          <a:lstStyle/>
          <a:p>
            <a:fld id="{358CC6E3-D6E3-4872-9819-BCC43D4A16C1}" type="slidenum">
              <a:rPr lang="en-US" smtClean="0"/>
              <a:pPr/>
              <a:t>62</a:t>
            </a:fld>
            <a:endParaRPr lang="en-US" smtClean="0"/>
          </a:p>
        </p:txBody>
      </p:sp>
      <p:sp>
        <p:nvSpPr>
          <p:cNvPr id="23555" name="Rectangle 3"/>
          <p:cNvSpPr>
            <a:spLocks noGrp="1" noChangeArrowheads="1"/>
          </p:cNvSpPr>
          <p:nvPr>
            <p:ph type="body" idx="1"/>
          </p:nvPr>
        </p:nvSpPr>
        <p:spPr>
          <a:xfrm>
            <a:off x="0" y="457200"/>
            <a:ext cx="9144000" cy="5029200"/>
          </a:xfrm>
        </p:spPr>
        <p:txBody>
          <a:bodyPr/>
          <a:lstStyle/>
          <a:p>
            <a:pPr marL="0" indent="0" algn="ctr">
              <a:lnSpc>
                <a:spcPct val="80000"/>
              </a:lnSpc>
              <a:buFontTx/>
              <a:buNone/>
            </a:pPr>
            <a:endParaRPr lang="en-US" sz="1600" b="1" dirty="0" smtClean="0">
              <a:solidFill>
                <a:srgbClr val="0066CC"/>
              </a:solidFill>
              <a:latin typeface="Arial Rounded MT Bold" pitchFamily="34" charset="0"/>
            </a:endParaRPr>
          </a:p>
          <a:p>
            <a:pPr marL="0" indent="0" algn="ctr">
              <a:lnSpc>
                <a:spcPct val="80000"/>
              </a:lnSpc>
              <a:buFontTx/>
              <a:buNone/>
            </a:pPr>
            <a:r>
              <a:rPr lang="en-US" sz="4400" b="1" dirty="0" smtClean="0">
                <a:solidFill>
                  <a:srgbClr val="0070C0"/>
                </a:solidFill>
                <a:latin typeface="Arial Rounded MT Bold" pitchFamily="34" charset="0"/>
              </a:rPr>
              <a:t>Public Outreach and Education</a:t>
            </a:r>
          </a:p>
          <a:p>
            <a:pPr marL="0" indent="0" algn="ctr">
              <a:lnSpc>
                <a:spcPct val="80000"/>
              </a:lnSpc>
              <a:buFontTx/>
              <a:buNone/>
            </a:pPr>
            <a:endParaRPr lang="en-US" b="1" dirty="0" smtClean="0">
              <a:solidFill>
                <a:srgbClr val="0070C0"/>
              </a:solidFill>
              <a:latin typeface="Arial Rounded MT Bold" pitchFamily="34" charset="0"/>
            </a:endParaRPr>
          </a:p>
          <a:p>
            <a:pPr marL="0" indent="0" algn="ctr">
              <a:lnSpc>
                <a:spcPct val="80000"/>
              </a:lnSpc>
              <a:buFontTx/>
              <a:buNone/>
            </a:pPr>
            <a:endParaRPr lang="en-US" b="1" dirty="0" smtClean="0">
              <a:solidFill>
                <a:srgbClr val="0070C0"/>
              </a:solidFill>
              <a:latin typeface="Arial Rounded MT Bold" pitchFamily="34" charset="0"/>
            </a:endParaRPr>
          </a:p>
          <a:p>
            <a:pPr marL="0" indent="0">
              <a:lnSpc>
                <a:spcPct val="80000"/>
              </a:lnSpc>
              <a:buFontTx/>
              <a:buNone/>
            </a:pPr>
            <a:r>
              <a:rPr lang="en-US" sz="3600" b="1" dirty="0" smtClean="0">
                <a:latin typeface="Arial Rounded MT Bold" pitchFamily="34" charset="0"/>
              </a:rPr>
              <a:t>Ground Water Conservation</a:t>
            </a:r>
          </a:p>
          <a:p>
            <a:pPr marL="0" indent="0">
              <a:lnSpc>
                <a:spcPct val="80000"/>
              </a:lnSpc>
              <a:buFontTx/>
              <a:buNone/>
            </a:pPr>
            <a:endParaRPr lang="en-US" sz="1000" b="1" dirty="0" smtClean="0">
              <a:latin typeface="Arial Rounded MT Bold" pitchFamily="34" charset="0"/>
            </a:endParaRPr>
          </a:p>
          <a:p>
            <a:pPr marL="0" indent="0">
              <a:lnSpc>
                <a:spcPct val="80000"/>
              </a:lnSpc>
              <a:buFontTx/>
              <a:buNone/>
            </a:pPr>
            <a:r>
              <a:rPr lang="en-US" sz="4000" b="1" dirty="0" smtClean="0">
                <a:latin typeface="Arial Rounded MT Bold" pitchFamily="34" charset="0"/>
              </a:rPr>
              <a:t>	</a:t>
            </a:r>
            <a:r>
              <a:rPr lang="en-US" b="1" dirty="0" smtClean="0">
                <a:latin typeface="Arial Rounded MT Bold" pitchFamily="34" charset="0"/>
              </a:rPr>
              <a:t>1)	Middle School Curriculum Guide</a:t>
            </a:r>
          </a:p>
          <a:p>
            <a:pPr marL="0" indent="0">
              <a:lnSpc>
                <a:spcPct val="80000"/>
              </a:lnSpc>
              <a:buFontTx/>
              <a:buNone/>
            </a:pPr>
            <a:r>
              <a:rPr lang="en-US" b="1" dirty="0" smtClean="0">
                <a:latin typeface="Arial Rounded MT Bold" pitchFamily="34" charset="0"/>
              </a:rPr>
              <a:t>	2)	Water Company Monthly Billing</a:t>
            </a:r>
          </a:p>
          <a:p>
            <a:pPr marL="0" indent="0">
              <a:lnSpc>
                <a:spcPct val="80000"/>
              </a:lnSpc>
              <a:buFontTx/>
              <a:buNone/>
            </a:pPr>
            <a:r>
              <a:rPr lang="en-US" b="1" dirty="0" smtClean="0">
                <a:latin typeface="Arial Rounded MT Bold" pitchFamily="34" charset="0"/>
              </a:rPr>
              <a:t>	3)	LSU </a:t>
            </a:r>
            <a:r>
              <a:rPr lang="en-US" b="1" dirty="0" err="1" smtClean="0">
                <a:latin typeface="Arial Rounded MT Bold" pitchFamily="34" charset="0"/>
              </a:rPr>
              <a:t>AgCenter</a:t>
            </a:r>
            <a:r>
              <a:rPr lang="en-US" b="1" dirty="0" smtClean="0">
                <a:latin typeface="Arial Rounded MT Bold" pitchFamily="34" charset="0"/>
              </a:rPr>
              <a:t> / NRCS Partnership</a:t>
            </a:r>
          </a:p>
          <a:p>
            <a:pPr marL="0" indent="0">
              <a:lnSpc>
                <a:spcPct val="80000"/>
              </a:lnSpc>
              <a:buFontTx/>
              <a:buNone/>
            </a:pPr>
            <a:r>
              <a:rPr lang="en-US" b="1" dirty="0" smtClean="0">
                <a:latin typeface="Arial Rounded MT Bold" pitchFamily="34" charset="0"/>
              </a:rPr>
              <a:t>	4)	Public Service Announcement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sldNum" sz="quarter" idx="12"/>
          </p:nvPr>
        </p:nvSpPr>
        <p:spPr>
          <a:noFill/>
        </p:spPr>
        <p:txBody>
          <a:bodyPr/>
          <a:lstStyle/>
          <a:p>
            <a:fld id="{358CC6E3-D6E3-4872-9819-BCC43D4A16C1}" type="slidenum">
              <a:rPr lang="en-US" smtClean="0"/>
              <a:pPr/>
              <a:t>63</a:t>
            </a:fld>
            <a:endParaRPr lang="en-US" smtClean="0"/>
          </a:p>
        </p:txBody>
      </p:sp>
      <p:sp>
        <p:nvSpPr>
          <p:cNvPr id="23555" name="Rectangle 3"/>
          <p:cNvSpPr>
            <a:spLocks noGrp="1" noChangeArrowheads="1"/>
          </p:cNvSpPr>
          <p:nvPr>
            <p:ph type="body" idx="1"/>
          </p:nvPr>
        </p:nvSpPr>
        <p:spPr>
          <a:xfrm>
            <a:off x="0" y="152400"/>
            <a:ext cx="9144000" cy="5638800"/>
          </a:xfrm>
        </p:spPr>
        <p:txBody>
          <a:bodyPr/>
          <a:lstStyle/>
          <a:p>
            <a:pPr marL="0" indent="0" algn="ctr">
              <a:lnSpc>
                <a:spcPct val="80000"/>
              </a:lnSpc>
              <a:buFontTx/>
              <a:buNone/>
            </a:pPr>
            <a:endParaRPr lang="en-US" sz="1600" b="1" dirty="0" smtClean="0">
              <a:solidFill>
                <a:srgbClr val="0066CC"/>
              </a:solidFill>
              <a:latin typeface="Arial Rounded MT Bold" pitchFamily="34" charset="0"/>
            </a:endParaRPr>
          </a:p>
          <a:p>
            <a:pPr marL="0" indent="0" algn="ctr">
              <a:lnSpc>
                <a:spcPct val="80000"/>
              </a:lnSpc>
              <a:buFontTx/>
              <a:buNone/>
            </a:pPr>
            <a:r>
              <a:rPr lang="en-US" sz="4400" b="1" dirty="0" smtClean="0">
                <a:solidFill>
                  <a:srgbClr val="0070C0"/>
                </a:solidFill>
                <a:latin typeface="Arial Rounded MT Bold" pitchFamily="34" charset="0"/>
              </a:rPr>
              <a:t>Public Outreach and Education</a:t>
            </a:r>
          </a:p>
          <a:p>
            <a:pPr marL="0" indent="0" algn="ctr">
              <a:lnSpc>
                <a:spcPct val="80000"/>
              </a:lnSpc>
              <a:buFontTx/>
              <a:buNone/>
            </a:pPr>
            <a:endParaRPr lang="en-US" sz="1000" b="1" dirty="0" smtClean="0">
              <a:solidFill>
                <a:srgbClr val="0070C0"/>
              </a:solidFill>
              <a:latin typeface="Arial Rounded MT Bold" pitchFamily="34" charset="0"/>
            </a:endParaRPr>
          </a:p>
          <a:p>
            <a:pPr marL="0" indent="0" algn="ctr">
              <a:lnSpc>
                <a:spcPct val="80000"/>
              </a:lnSpc>
              <a:buFontTx/>
              <a:buNone/>
            </a:pPr>
            <a:r>
              <a:rPr lang="en-US" b="1" dirty="0" smtClean="0">
                <a:solidFill>
                  <a:srgbClr val="0070C0"/>
                </a:solidFill>
                <a:latin typeface="Arial Rounded MT Bold" pitchFamily="34" charset="0"/>
              </a:rPr>
              <a:t>July 2010 Commissioner’s Ground Water Resources Management Report</a:t>
            </a:r>
          </a:p>
          <a:p>
            <a:pPr marL="0" indent="0" algn="ctr">
              <a:lnSpc>
                <a:spcPct val="80000"/>
              </a:lnSpc>
              <a:buFontTx/>
              <a:buNone/>
            </a:pPr>
            <a:endParaRPr lang="en-US" sz="1000" b="1" dirty="0" smtClean="0">
              <a:solidFill>
                <a:srgbClr val="0070C0"/>
              </a:solidFill>
              <a:latin typeface="Arial Rounded MT Bold" pitchFamily="34" charset="0"/>
            </a:endParaRPr>
          </a:p>
          <a:p>
            <a:pPr marL="0" indent="0">
              <a:lnSpc>
                <a:spcPct val="80000"/>
              </a:lnSpc>
              <a:buFontTx/>
              <a:buNone/>
            </a:pPr>
            <a:r>
              <a:rPr lang="en-US" sz="2800" b="1" dirty="0" smtClean="0">
                <a:latin typeface="Arial Rounded MT Bold" pitchFamily="34" charset="0"/>
              </a:rPr>
              <a:t>July 1, 2009 – June 30, 2010</a:t>
            </a:r>
          </a:p>
          <a:p>
            <a:pPr marL="0" indent="0">
              <a:lnSpc>
                <a:spcPct val="80000"/>
              </a:lnSpc>
              <a:buFontTx/>
              <a:buNone/>
            </a:pPr>
            <a:endParaRPr lang="en-US" sz="1000" b="1" dirty="0" smtClean="0">
              <a:solidFill>
                <a:srgbClr val="0070C0"/>
              </a:solidFill>
              <a:latin typeface="Arial Rounded MT Bold" pitchFamily="34" charset="0"/>
            </a:endParaRPr>
          </a:p>
          <a:p>
            <a:pPr marL="0" indent="0">
              <a:lnSpc>
                <a:spcPct val="80000"/>
              </a:lnSpc>
              <a:buFontTx/>
              <a:buNone/>
            </a:pPr>
            <a:r>
              <a:rPr lang="en-US" sz="2800" b="1" dirty="0" smtClean="0">
                <a:latin typeface="Arial Rounded MT Bold" pitchFamily="34" charset="0"/>
              </a:rPr>
              <a:t>A)	</a:t>
            </a:r>
            <a:r>
              <a:rPr lang="en-US" sz="2800" dirty="0" smtClean="0">
                <a:latin typeface="Arial Rounded MT Bold" pitchFamily="34" charset="0"/>
              </a:rPr>
              <a:t>Performance Indicators &amp; Statistics</a:t>
            </a:r>
            <a:endParaRPr lang="en-US" sz="2800" b="1" dirty="0" smtClean="0">
              <a:latin typeface="Arial Rounded MT Bold" pitchFamily="34" charset="0"/>
            </a:endParaRPr>
          </a:p>
          <a:p>
            <a:pPr marL="0" indent="0">
              <a:lnSpc>
                <a:spcPct val="80000"/>
              </a:lnSpc>
              <a:buFontTx/>
              <a:buNone/>
            </a:pPr>
            <a:r>
              <a:rPr lang="en-US" sz="2800" b="1" dirty="0" smtClean="0">
                <a:latin typeface="Arial Rounded MT Bold" pitchFamily="34" charset="0"/>
              </a:rPr>
              <a:t>B)	</a:t>
            </a:r>
            <a:r>
              <a:rPr lang="en-US" sz="2800" dirty="0" smtClean="0">
                <a:latin typeface="Arial Rounded MT Bold" pitchFamily="34" charset="0"/>
              </a:rPr>
              <a:t>Enforcement Activity</a:t>
            </a:r>
            <a:endParaRPr lang="en-US" sz="2800" b="1" dirty="0" smtClean="0">
              <a:latin typeface="Arial Rounded MT Bold" pitchFamily="34" charset="0"/>
            </a:endParaRPr>
          </a:p>
          <a:p>
            <a:pPr marL="0" indent="0">
              <a:lnSpc>
                <a:spcPct val="80000"/>
              </a:lnSpc>
              <a:buFontTx/>
              <a:buNone/>
            </a:pPr>
            <a:r>
              <a:rPr lang="en-US" sz="2800" b="1" dirty="0" smtClean="0">
                <a:latin typeface="Arial Rounded MT Bold" pitchFamily="34" charset="0"/>
              </a:rPr>
              <a:t>C)	</a:t>
            </a:r>
            <a:r>
              <a:rPr lang="en-US" sz="2800" dirty="0" smtClean="0">
                <a:latin typeface="Arial Rounded MT Bold" pitchFamily="34" charset="0"/>
              </a:rPr>
              <a:t>Sparta AGC Water Use Reports</a:t>
            </a:r>
            <a:endParaRPr lang="en-US" sz="2800" b="1" dirty="0" smtClean="0">
              <a:latin typeface="Arial Rounded MT Bold" pitchFamily="34" charset="0"/>
            </a:endParaRPr>
          </a:p>
          <a:p>
            <a:pPr marL="0" indent="0">
              <a:lnSpc>
                <a:spcPct val="80000"/>
              </a:lnSpc>
              <a:buFontTx/>
              <a:buNone/>
            </a:pPr>
            <a:r>
              <a:rPr lang="en-US" sz="2800" b="1" dirty="0" smtClean="0">
                <a:latin typeface="Arial Rounded MT Bold" pitchFamily="34" charset="0"/>
              </a:rPr>
              <a:t>D)	</a:t>
            </a:r>
            <a:r>
              <a:rPr lang="en-US" sz="2800" dirty="0" smtClean="0">
                <a:latin typeface="Arial Rounded MT Bold" pitchFamily="34" charset="0"/>
              </a:rPr>
              <a:t>Haynesville Shale Water Use Data</a:t>
            </a:r>
            <a:endParaRPr lang="en-US" sz="2800" b="1" dirty="0" smtClean="0">
              <a:latin typeface="Arial Rounded MT Bold" pitchFamily="34" charset="0"/>
            </a:endParaRPr>
          </a:p>
          <a:p>
            <a:pPr marL="0" indent="0">
              <a:lnSpc>
                <a:spcPct val="80000"/>
              </a:lnSpc>
              <a:buFontTx/>
              <a:buNone/>
            </a:pPr>
            <a:r>
              <a:rPr lang="en-US" sz="2800" b="1" dirty="0" smtClean="0">
                <a:latin typeface="Arial Rounded MT Bold" pitchFamily="34" charset="0"/>
              </a:rPr>
              <a:t>E)	</a:t>
            </a:r>
            <a:r>
              <a:rPr lang="en-US" sz="2800" dirty="0" smtClean="0">
                <a:latin typeface="Arial Rounded MT Bold" pitchFamily="34" charset="0"/>
              </a:rPr>
              <a:t>Public Outreach and Education</a:t>
            </a:r>
            <a:endParaRPr lang="en-US" sz="2800" b="1" dirty="0" smtClean="0">
              <a:latin typeface="Arial Rounded MT Bold" pitchFamily="34" charset="0"/>
            </a:endParaRPr>
          </a:p>
          <a:p>
            <a:pPr marL="0" indent="0">
              <a:lnSpc>
                <a:spcPct val="80000"/>
              </a:lnSpc>
              <a:buFontTx/>
              <a:buNone/>
            </a:pPr>
            <a:r>
              <a:rPr lang="en-US" sz="2800" b="1" dirty="0" smtClean="0">
                <a:latin typeface="Arial Rounded MT Bold" pitchFamily="34" charset="0"/>
              </a:rPr>
              <a:t>F)</a:t>
            </a:r>
            <a:r>
              <a:rPr lang="en-US" sz="2800" dirty="0" smtClean="0">
                <a:latin typeface="Arial Rounded MT Bold" pitchFamily="34" charset="0"/>
              </a:rPr>
              <a:t>	Other Accomplishments</a:t>
            </a:r>
            <a:endParaRPr lang="en-US" sz="2800" b="1"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1"/>
          <p:cNvSpPr>
            <a:spLocks noGrp="1"/>
          </p:cNvSpPr>
          <p:nvPr>
            <p:ph type="sldNum" sz="quarter" idx="12"/>
          </p:nvPr>
        </p:nvSpPr>
        <p:spPr>
          <a:noFill/>
        </p:spPr>
        <p:txBody>
          <a:bodyPr/>
          <a:lstStyle/>
          <a:p>
            <a:fld id="{F2C47980-9CFA-4BF4-A8E1-A52257DEF20A}" type="slidenum">
              <a:rPr lang="en-US" smtClean="0"/>
              <a:pPr/>
              <a:t>64</a:t>
            </a:fld>
            <a:endParaRPr lang="en-US" smtClean="0"/>
          </a:p>
        </p:txBody>
      </p:sp>
      <p:sp>
        <p:nvSpPr>
          <p:cNvPr id="39938" name="TextBox 2"/>
          <p:cNvSpPr txBox="1">
            <a:spLocks noChangeArrowheads="1"/>
          </p:cNvSpPr>
          <p:nvPr/>
        </p:nvSpPr>
        <p:spPr bwMode="auto">
          <a:xfrm>
            <a:off x="0" y="1371600"/>
            <a:ext cx="9144000" cy="3600986"/>
          </a:xfrm>
          <a:prstGeom prst="rect">
            <a:avLst/>
          </a:prstGeom>
          <a:noFill/>
          <a:ln w="9525">
            <a:noFill/>
            <a:miter lim="800000"/>
            <a:headEnd/>
            <a:tailEnd/>
          </a:ln>
        </p:spPr>
        <p:txBody>
          <a:bodyPr>
            <a:spAutoFit/>
          </a:bodyPr>
          <a:lstStyle/>
          <a:p>
            <a:pPr algn="ctr"/>
            <a:r>
              <a:rPr lang="en-US" sz="4800" b="1" dirty="0">
                <a:solidFill>
                  <a:srgbClr val="0066CC"/>
                </a:solidFill>
                <a:latin typeface="Arial Rounded MT Bold" pitchFamily="34" charset="0"/>
              </a:rPr>
              <a:t>Next Meeting Date</a:t>
            </a:r>
          </a:p>
          <a:p>
            <a:pPr algn="ctr"/>
            <a:endParaRPr lang="en-US" sz="4800" dirty="0">
              <a:solidFill>
                <a:srgbClr val="0066CC"/>
              </a:solidFill>
              <a:latin typeface="Arial Rounded MT Bold" pitchFamily="34" charset="0"/>
            </a:endParaRPr>
          </a:p>
          <a:p>
            <a:pPr algn="ctr"/>
            <a:r>
              <a:rPr lang="en-US" sz="4400" b="1" dirty="0">
                <a:latin typeface="Arial Rounded MT Bold" pitchFamily="34" charset="0"/>
              </a:rPr>
              <a:t>Wednesday, </a:t>
            </a:r>
            <a:r>
              <a:rPr lang="en-US" sz="4400" b="1" dirty="0" smtClean="0">
                <a:latin typeface="Arial Rounded MT Bold" pitchFamily="34" charset="0"/>
              </a:rPr>
              <a:t>October 6, </a:t>
            </a:r>
            <a:r>
              <a:rPr lang="en-US" sz="4400" b="1" dirty="0">
                <a:latin typeface="Arial Rounded MT Bold" pitchFamily="34" charset="0"/>
              </a:rPr>
              <a:t>2010 </a:t>
            </a:r>
          </a:p>
          <a:p>
            <a:pPr algn="ctr"/>
            <a:r>
              <a:rPr lang="en-US" sz="4400" b="1" dirty="0">
                <a:latin typeface="Arial Rounded MT Bold" pitchFamily="34" charset="0"/>
              </a:rPr>
              <a:t>11:00 AM</a:t>
            </a:r>
          </a:p>
          <a:p>
            <a:pPr algn="ctr"/>
            <a:r>
              <a:rPr lang="en-US" sz="4400" b="1" dirty="0">
                <a:latin typeface="Arial Rounded MT Bold" pitchFamily="34" charset="0"/>
              </a:rPr>
              <a:t>TBA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52400" y="3124200"/>
            <a:ext cx="8763000" cy="1009650"/>
          </a:xfrm>
        </p:spPr>
        <p:txBody>
          <a:bodyPr/>
          <a:lstStyle/>
          <a:p>
            <a:pPr eaLnBrk="1" hangingPunct="1"/>
            <a:r>
              <a:rPr lang="en-US" sz="4000" b="1" smtClean="0"/>
              <a:t>Ground Water Resources Commission</a:t>
            </a:r>
            <a:br>
              <a:rPr lang="en-US" sz="4000" b="1" smtClean="0"/>
            </a:br>
            <a:r>
              <a:rPr lang="en-US" sz="2000" b="1" smtClean="0"/>
              <a:t>Master Plan Preparation:  Commissioners’ Interviews Summary and Feedback</a:t>
            </a:r>
            <a:endParaRPr lang="en-US" sz="4400" b="1" smtClean="0"/>
          </a:p>
        </p:txBody>
      </p:sp>
      <p:sp>
        <p:nvSpPr>
          <p:cNvPr id="15362" name="Subtitle 2"/>
          <p:cNvSpPr>
            <a:spLocks noGrp="1"/>
          </p:cNvSpPr>
          <p:nvPr>
            <p:ph type="subTitle" idx="1"/>
          </p:nvPr>
        </p:nvSpPr>
        <p:spPr/>
        <p:txBody>
          <a:bodyPr/>
          <a:lstStyle/>
          <a:p>
            <a:pPr eaLnBrk="1" hangingPunct="1"/>
            <a:r>
              <a:rPr lang="en-US" sz="2800" b="1" smtClean="0">
                <a:latin typeface="Trajan Pro"/>
              </a:rPr>
              <a:t>SSA Consultants</a:t>
            </a:r>
          </a:p>
          <a:p>
            <a:pPr eaLnBrk="1" hangingPunct="1"/>
            <a:r>
              <a:rPr lang="en-US" b="1" smtClean="0"/>
              <a:t>Christel C. Slaughter, Ph.D. and Will Williams, Ph.D.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Commissioner Engagement</a:t>
            </a:r>
          </a:p>
        </p:txBody>
      </p:sp>
      <p:sp>
        <p:nvSpPr>
          <p:cNvPr id="17410" name="Content Placeholder 2"/>
          <p:cNvSpPr>
            <a:spLocks noGrp="1"/>
          </p:cNvSpPr>
          <p:nvPr>
            <p:ph idx="1"/>
          </p:nvPr>
        </p:nvSpPr>
        <p:spPr>
          <a:xfrm>
            <a:off x="457200" y="1600200"/>
            <a:ext cx="8305800" cy="4876800"/>
          </a:xfrm>
        </p:spPr>
        <p:txBody>
          <a:bodyPr/>
          <a:lstStyle/>
          <a:p>
            <a:pPr eaLnBrk="1" hangingPunct="1"/>
            <a:r>
              <a:rPr lang="en-US" smtClean="0"/>
              <a:t>In an effort to create a comprehensive statewide Ground Water Master Plan and process, Lieutenant Governor Angelle requested interviews with each Commissioner</a:t>
            </a:r>
          </a:p>
          <a:p>
            <a:pPr eaLnBrk="1" hangingPunct="1"/>
            <a:endParaRPr lang="en-US" smtClean="0"/>
          </a:p>
          <a:p>
            <a:pPr eaLnBrk="1" hangingPunct="1"/>
            <a:r>
              <a:rPr lang="en-US" smtClean="0"/>
              <a:t>Objective:  determine scope and breadth of the plan and level of involvement desired for each of the Commissioners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Commissioner Feedback:</a:t>
            </a:r>
            <a:br>
              <a:rPr lang="en-US" smtClean="0"/>
            </a:br>
            <a:r>
              <a:rPr lang="en-US" smtClean="0"/>
              <a:t>Functioning of the Commission</a:t>
            </a:r>
          </a:p>
        </p:txBody>
      </p:sp>
      <p:sp>
        <p:nvSpPr>
          <p:cNvPr id="19458" name="Content Placeholder 2"/>
          <p:cNvSpPr>
            <a:spLocks noGrp="1"/>
          </p:cNvSpPr>
          <p:nvPr>
            <p:ph idx="1"/>
          </p:nvPr>
        </p:nvSpPr>
        <p:spPr>
          <a:xfrm>
            <a:off x="457200" y="1600200"/>
            <a:ext cx="7772400" cy="4876800"/>
          </a:xfrm>
        </p:spPr>
        <p:txBody>
          <a:bodyPr/>
          <a:lstStyle/>
          <a:p>
            <a:pPr eaLnBrk="1" hangingPunct="1">
              <a:spcBef>
                <a:spcPts val="1200"/>
              </a:spcBef>
              <a:spcAft>
                <a:spcPts val="1200"/>
              </a:spcAft>
            </a:pPr>
            <a:r>
              <a:rPr lang="en-US" smtClean="0"/>
              <a:t>Commissioners stated that they were pleased with the direction of the Ground Water Resources Commission</a:t>
            </a:r>
          </a:p>
          <a:p>
            <a:pPr eaLnBrk="1" hangingPunct="1">
              <a:spcBef>
                <a:spcPts val="1200"/>
              </a:spcBef>
              <a:spcAft>
                <a:spcPts val="1200"/>
              </a:spcAft>
            </a:pPr>
            <a:r>
              <a:rPr lang="en-US" smtClean="0"/>
              <a:t>Felt involved and informed</a:t>
            </a:r>
          </a:p>
          <a:p>
            <a:pPr eaLnBrk="1" hangingPunct="1">
              <a:spcBef>
                <a:spcPts val="1200"/>
              </a:spcBef>
              <a:spcAft>
                <a:spcPts val="1200"/>
              </a:spcAft>
            </a:pPr>
            <a:r>
              <a:rPr lang="en-US" smtClean="0"/>
              <a:t>Detailed agendas provide for robust discussion at quarterly meetings</a:t>
            </a:r>
          </a:p>
          <a:p>
            <a:pPr eaLnBrk="1" hangingPunct="1">
              <a:spcBef>
                <a:spcPts val="1200"/>
              </a:spcBef>
              <a:spcAft>
                <a:spcPts val="1200"/>
              </a:spcAft>
            </a:pPr>
            <a:r>
              <a:rPr lang="en-US" smtClean="0"/>
              <a:t>Staff provides timely and solid information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PP_SENVI_PRT_Fresh_Spring_Day">
  <a:themeElements>
    <a:clrScheme name="PPP_SBUSI_TXT_The_Bo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BUSI_TXT_The_Bo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BUSI_TXT_The_Bos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BUSI_TXT_The_Bos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BUSI_TXT_The_Bos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BUSI_TXT_The_Bos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BUSI_TXT_The_Bos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BUSI_TXT_The_Bos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BUSI_TXT_The_Bos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BUSI_TXT_The_Bos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BUSI_TXT_The_Bos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BUSI_TXT_The_Bos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BUSI_TXT_The_Bos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9308</TotalTime>
  <Words>2675</Words>
  <Application>Microsoft Office PowerPoint</Application>
  <PresentationFormat>On-screen Show (4:3)</PresentationFormat>
  <Paragraphs>613</Paragraphs>
  <Slides>64</Slides>
  <Notes>14</Notes>
  <HiddenSlides>0</HiddenSlides>
  <MMClips>0</MMClips>
  <ScaleCrop>false</ScaleCrop>
  <HeadingPairs>
    <vt:vector size="4" baseType="variant">
      <vt:variant>
        <vt:lpstr>Theme</vt:lpstr>
      </vt:variant>
      <vt:variant>
        <vt:i4>18</vt:i4>
      </vt:variant>
      <vt:variant>
        <vt:lpstr>Slide Titles</vt:lpstr>
      </vt:variant>
      <vt:variant>
        <vt:i4>64</vt:i4>
      </vt:variant>
    </vt:vector>
  </HeadingPairs>
  <TitlesOfParts>
    <vt:vector size="82" baseType="lpstr">
      <vt:lpstr>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PPP_SENVI_PRT_Fresh_Spring_Day</vt:lpstr>
      <vt:lpstr>Slide 1</vt:lpstr>
      <vt:lpstr>Slide 2</vt:lpstr>
      <vt:lpstr>Slide 3</vt:lpstr>
      <vt:lpstr>Statewide Water Management Plan </vt:lpstr>
      <vt:lpstr>Slide 5</vt:lpstr>
      <vt:lpstr>Slide 6</vt:lpstr>
      <vt:lpstr>Ground Water Resources Commission Master Plan Preparation:  Commissioners’ Interviews Summary and Feedback</vt:lpstr>
      <vt:lpstr>Commissioner Engagement</vt:lpstr>
      <vt:lpstr>Commissioner Feedback: Functioning of the Commission</vt:lpstr>
      <vt:lpstr>Commissioner Structure and Role</vt:lpstr>
      <vt:lpstr>Commission Meetings</vt:lpstr>
      <vt:lpstr>General Feedback</vt:lpstr>
      <vt:lpstr>General Feedback</vt:lpstr>
      <vt:lpstr>General Feedback</vt:lpstr>
      <vt:lpstr>General Feedback</vt:lpstr>
      <vt:lpstr>Role of the Commission and the State Versus Local Jurisdiction</vt:lpstr>
      <vt:lpstr>Plan Elements and Emphasis</vt:lpstr>
      <vt:lpstr>Commissioner Expectations Regarding the Statewide Plan</vt:lpstr>
      <vt:lpstr>Groups and Individuals to be Included in Developing the Master Plan</vt:lpstr>
      <vt:lpstr>Slide 20</vt:lpstr>
      <vt:lpstr>Slide 21</vt:lpstr>
      <vt:lpstr>Slide 22</vt:lpstr>
      <vt:lpstr>Slide 23</vt:lpstr>
      <vt:lpstr>Slide 24</vt:lpstr>
      <vt:lpstr>SURFACE WATER MANAGEMENT</vt:lpstr>
      <vt:lpstr>SURFACE WATER MANAGEMENT</vt:lpstr>
      <vt:lpstr>Slide 27</vt:lpstr>
      <vt:lpstr>Slide 28</vt:lpstr>
      <vt:lpstr>Slide 29</vt:lpstr>
      <vt:lpstr>Slide 30</vt:lpstr>
      <vt:lpstr>Slide 31</vt:lpstr>
      <vt:lpstr>Slide 32</vt:lpstr>
      <vt:lpstr>Slide 33</vt:lpstr>
      <vt:lpstr>Slide 34</vt:lpstr>
      <vt:lpstr>Slide 35</vt:lpstr>
      <vt:lpstr>Slide 36</vt:lpstr>
      <vt:lpstr>Slide 37</vt:lpstr>
      <vt:lpstr>IMPLEMENTATION OF ACT 955</vt:lpstr>
      <vt:lpstr>IMPLEMENTATION OF ACT 955</vt:lpstr>
      <vt:lpstr>Slide 40</vt:lpstr>
      <vt:lpstr>US DOI Cooperative Watershed Management Program</vt:lpstr>
      <vt:lpstr>Slide 42</vt:lpstr>
      <vt:lpstr>Slide 43</vt:lpstr>
      <vt:lpstr>Evolution of the Water Well Driller Program</vt:lpstr>
      <vt:lpstr>Slide 45</vt:lpstr>
      <vt:lpstr>Hurricanes Katrina &amp; Rita  Water Well Damage Assessment </vt:lpstr>
      <vt:lpstr>Slide 47</vt:lpstr>
      <vt:lpstr>Haynesville Shale Frac Water Mandatory Drilling &amp; Frac Water Supply Source and Volume Reporting </vt:lpstr>
      <vt:lpstr>Slide 49</vt:lpstr>
      <vt:lpstr>Slide 50</vt:lpstr>
      <vt:lpstr>Statewide Well Notification Audit and Enforcement</vt:lpstr>
      <vt:lpstr>Slide 52</vt:lpstr>
      <vt:lpstr> Statewide Well Notification Audit and Enforcement Results </vt:lpstr>
      <vt:lpstr> Statewide Well Notification Audit and Enforcement Results </vt:lpstr>
      <vt:lpstr>Slide 55</vt:lpstr>
      <vt:lpstr>Slide 56</vt:lpstr>
      <vt:lpstr>Slide 57</vt:lpstr>
      <vt:lpstr>Slide 58</vt:lpstr>
      <vt:lpstr>Slide 59</vt:lpstr>
      <vt:lpstr>Slide 60</vt:lpstr>
      <vt:lpstr>Slide 61</vt:lpstr>
      <vt:lpstr>Slide 62</vt:lpstr>
      <vt:lpstr>Slide 63</vt:lpstr>
      <vt:lpstr>Slide 64</vt:lpstr>
    </vt:vector>
  </TitlesOfParts>
  <Company>LDNR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DNR</dc:creator>
  <cp:lastModifiedBy>Tony Duplechin</cp:lastModifiedBy>
  <cp:revision>333</cp:revision>
  <dcterms:created xsi:type="dcterms:W3CDTF">2009-02-27T15:39:24Z</dcterms:created>
  <dcterms:modified xsi:type="dcterms:W3CDTF">2010-08-26T16:46:17Z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-2002196595</vt:i4>
  </property>
  <property fmtid="{D5CDD505-2E9C-101B-9397-08002B2CF9AE}" pid="3" name="_NewReviewCycle">
    <vt:lpwstr/>
  </property>
  <property fmtid="{D5CDD505-2E9C-101B-9397-08002B2CF9AE}" pid="4" name="_EmailSubject">
    <vt:lpwstr>final powerpoint</vt:lpwstr>
  </property>
  <property fmtid="{D5CDD505-2E9C-101B-9397-08002B2CF9AE}" pid="5" name="_AuthorEmail">
    <vt:lpwstr>Gary.Snellgrove@LA.GOV</vt:lpwstr>
  </property>
  <property fmtid="{D5CDD505-2E9C-101B-9397-08002B2CF9AE}" pid="6" name="_AuthorEmailDisplayName">
    <vt:lpwstr>Gary Snellgrove</vt:lpwstr>
  </property>
  <property fmtid="{D5CDD505-2E9C-101B-9397-08002B2CF9AE}" pid="7" name="_PreviousAdHocReviewCycleID">
    <vt:i4>2145653221</vt:i4>
  </property>
</Properties>
</file>